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OPPOSans H" charset="0"/>
      <p:regular r:id="rId30"/>
    </p:embeddedFont>
    <p:embeddedFont>
      <p:font typeface="Source Han Sans" charset="0"/>
      <p:regular r:id="rId31"/>
    </p:embeddedFont>
    <p:embeddedFont>
      <p:font typeface="OPPOSans L" charset="0"/>
      <p:regular r:id="rId32"/>
    </p:embeddedFont>
    <p:embeddedFont>
      <p:font typeface="OPPOSans R" charset="0"/>
      <p:regular r:id="rId33"/>
    </p:embeddedFont>
    <p:embeddedFont>
      <p:font typeface="Source Han Sans CN Bold" charset="0"/>
      <p:regular r:id="rId3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28280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67314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true"/>
          <p:nvPr/>
        </p:nvSpPr>
        <p:spPr>
          <a:xfrm>
            <a:off x="536052" y="2690570"/>
            <a:ext cx="6190435" cy="19418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300" b="1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《</a:t>
            </a:r>
            <a:r>
              <a:rPr kumimoji="1" lang="en-US" altLang="zh-CN" sz="4300" b="1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  <a:sym typeface="+mn-ea"/>
              </a:rPr>
              <a:t>原州区农田灌溉工程管护办法</a:t>
            </a:r>
            <a:r>
              <a:rPr kumimoji="1" lang="zh-CN" altLang="en-US" sz="4300" b="1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》</a:t>
            </a:r>
            <a:r>
              <a:rPr kumimoji="1" lang="en-US" altLang="zh-CN" sz="4300" b="1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政策解读</a:t>
            </a: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11073652" y="1538911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8259679" y="6388093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0" name="图片 19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6126670" y="5006432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23851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true"/>
          <p:nvPr/>
        </p:nvSpPr>
        <p:spPr>
          <a:xfrm>
            <a:off x="7465412" y="5309973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true"/>
          <p:nvPr/>
        </p:nvSpPr>
        <p:spPr>
          <a:xfrm>
            <a:off x="8885711" y="46288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609938" y="1947713"/>
            <a:ext cx="638246" cy="945562"/>
            <a:chOff x="6609938" y="1966128"/>
            <a:chExt cx="638246" cy="945562"/>
          </a:xfrm>
        </p:grpSpPr>
        <p:sp>
          <p:nvSpPr>
            <p:cNvPr id="25" name="标题 1"/>
            <p:cNvSpPr txBox="true"/>
            <p:nvPr/>
          </p:nvSpPr>
          <p:spPr>
            <a:xfrm>
              <a:off x="6609938" y="1966128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6" name="标题 1"/>
            <p:cNvSpPr txBox="true"/>
            <p:nvPr/>
          </p:nvSpPr>
          <p:spPr>
            <a:xfrm>
              <a:off x="7001031" y="2461789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grpSp>
        <p:nvGrpSpPr>
          <p:cNvPr id="3" name="组合 2"/>
          <p:cNvGrpSpPr/>
          <p:nvPr/>
        </p:nvGrpSpPr>
        <p:grpSpPr>
          <a:xfrm>
            <a:off x="0" y="5899346"/>
            <a:ext cx="12192000" cy="958654"/>
            <a:chOff x="0" y="5899346"/>
            <a:chExt cx="12192000" cy="958654"/>
          </a:xfrm>
        </p:grpSpPr>
        <p:sp>
          <p:nvSpPr>
            <p:cNvPr id="4" name="标题 1"/>
            <p:cNvSpPr txBox="true"/>
            <p:nvPr/>
          </p:nvSpPr>
          <p:spPr>
            <a:xfrm>
              <a:off x="0" y="5899346"/>
              <a:ext cx="12192000" cy="958654"/>
            </a:xfrm>
            <a:custGeom>
              <a:avLst/>
              <a:gdLst>
                <a:gd name="connsiteX0" fmla="*/ 0 w 12192000"/>
                <a:gd name="connsiteY0" fmla="*/ 0 h 3563982"/>
                <a:gd name="connsiteX1" fmla="*/ 21223 w 12192000"/>
                <a:gd name="connsiteY1" fmla="*/ 27596 h 3563982"/>
                <a:gd name="connsiteX2" fmla="*/ 6096000 w 12192000"/>
                <a:gd name="connsiteY2" fmla="*/ 3055905 h 3563982"/>
                <a:gd name="connsiteX3" fmla="*/ 12170777 w 12192000"/>
                <a:gd name="connsiteY3" fmla="*/ 27596 h 3563982"/>
                <a:gd name="connsiteX4" fmla="*/ 12192000 w 12192000"/>
                <a:gd name="connsiteY4" fmla="*/ 0 h 3563982"/>
                <a:gd name="connsiteX5" fmla="*/ 12192000 w 12192000"/>
                <a:gd name="connsiteY5" fmla="*/ 3563982 h 3563982"/>
                <a:gd name="connsiteX6" fmla="*/ 0 w 12192000"/>
                <a:gd name="connsiteY6" fmla="*/ 3563982 h 3563982"/>
              </a:gdLst>
              <a:ahLst/>
              <a:cxnLst/>
              <a:rect l="l" t="t" r="r" b="b"/>
              <a:pathLst>
                <a:path w="12192000" h="3563982">
                  <a:moveTo>
                    <a:pt x="0" y="0"/>
                  </a:moveTo>
                  <a:lnTo>
                    <a:pt x="21223" y="27596"/>
                  </a:lnTo>
                  <a:cubicBezTo>
                    <a:pt x="1522464" y="1887950"/>
                    <a:pt x="3688133" y="3055905"/>
                    <a:pt x="6096000" y="3055905"/>
                  </a:cubicBezTo>
                  <a:cubicBezTo>
                    <a:pt x="8503868" y="3055905"/>
                    <a:pt x="10669536" y="1887950"/>
                    <a:pt x="12170777" y="27596"/>
                  </a:cubicBezTo>
                  <a:lnTo>
                    <a:pt x="12192000" y="0"/>
                  </a:lnTo>
                  <a:lnTo>
                    <a:pt x="12192000" y="3563982"/>
                  </a:lnTo>
                  <a:lnTo>
                    <a:pt x="0" y="35639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8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10000"/>
                </a:lnSpc>
              </a:pPr>
              <a:endParaRPr kumimoji="1" lang="zh-CN" altLang="en-US" b="1"/>
            </a:p>
          </p:txBody>
        </p:sp>
        <p:sp>
          <p:nvSpPr>
            <p:cNvPr id="5" name="标题 1"/>
            <p:cNvSpPr txBox="true"/>
            <p:nvPr/>
          </p:nvSpPr>
          <p:spPr>
            <a:xfrm>
              <a:off x="0" y="6188758"/>
              <a:ext cx="12192000" cy="669242"/>
            </a:xfrm>
            <a:custGeom>
              <a:avLst/>
              <a:gdLst>
                <a:gd name="connsiteX0" fmla="*/ 0 w 12192000"/>
                <a:gd name="connsiteY0" fmla="*/ 0 h 2488036"/>
                <a:gd name="connsiteX1" fmla="*/ 21223 w 12192000"/>
                <a:gd name="connsiteY1" fmla="*/ 18287 h 2488036"/>
                <a:gd name="connsiteX2" fmla="*/ 6096000 w 12192000"/>
                <a:gd name="connsiteY2" fmla="*/ 2025118 h 2488036"/>
                <a:gd name="connsiteX3" fmla="*/ 12170777 w 12192000"/>
                <a:gd name="connsiteY3" fmla="*/ 18287 h 2488036"/>
                <a:gd name="connsiteX4" fmla="*/ 12192000 w 12192000"/>
                <a:gd name="connsiteY4" fmla="*/ 0 h 2488036"/>
                <a:gd name="connsiteX5" fmla="*/ 12192000 w 12192000"/>
                <a:gd name="connsiteY5" fmla="*/ 2488036 h 2488036"/>
                <a:gd name="connsiteX6" fmla="*/ 0 w 12192000"/>
                <a:gd name="connsiteY6" fmla="*/ 2488036 h 2488036"/>
              </a:gdLst>
              <a:ahLst/>
              <a:cxnLst/>
              <a:rect l="l" t="t" r="r" b="b"/>
              <a:pathLst>
                <a:path w="12192000" h="2488036">
                  <a:moveTo>
                    <a:pt x="0" y="0"/>
                  </a:moveTo>
                  <a:lnTo>
                    <a:pt x="21223" y="18287"/>
                  </a:lnTo>
                  <a:cubicBezTo>
                    <a:pt x="1522464" y="1251126"/>
                    <a:pt x="3688133" y="2025118"/>
                    <a:pt x="6096000" y="2025118"/>
                  </a:cubicBezTo>
                  <a:cubicBezTo>
                    <a:pt x="8503868" y="2025118"/>
                    <a:pt x="10669536" y="1251126"/>
                    <a:pt x="12170777" y="18287"/>
                  </a:cubicBezTo>
                  <a:lnTo>
                    <a:pt x="12192000" y="0"/>
                  </a:lnTo>
                  <a:lnTo>
                    <a:pt x="12192000" y="2488036"/>
                  </a:lnTo>
                  <a:lnTo>
                    <a:pt x="0" y="248803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false"/>
            </a:gradFill>
            <a:ln w="3175" cap="sq">
              <a:solidFill>
                <a:schemeClr val="accent1">
                  <a:lumMod val="20000"/>
                  <a:lumOff val="80000"/>
                </a:schemeClr>
              </a:solidFill>
              <a:miter/>
            </a:ln>
            <a:effectLst>
              <a:outerShdw blurRad="368300" dist="38100" dir="16200000" rotWithShape="0">
                <a:schemeClr val="accent1">
                  <a:alpha val="26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10000"/>
                </a:lnSpc>
              </a:pPr>
              <a:endParaRPr kumimoji="1" lang="zh-CN" altLang="en-US" b="1"/>
            </a:p>
          </p:txBody>
        </p:sp>
      </p:grpSp>
      <p:sp>
        <p:nvSpPr>
          <p:cNvPr id="6" name="标题 1"/>
          <p:cNvSpPr txBox="true"/>
          <p:nvPr/>
        </p:nvSpPr>
        <p:spPr>
          <a:xfrm>
            <a:off x="753919" y="2234587"/>
            <a:ext cx="5248864" cy="3747113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3175" cap="sq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3500000" scaled="false"/>
            </a:gradFill>
            <a:miter/>
          </a:ln>
          <a:effectLst>
            <a:outerShdw blurRad="152400" dist="38100" dir="2700000" algn="tl" rotWithShape="0">
              <a:schemeClr val="accent2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2453691" y="2553017"/>
            <a:ext cx="1849321" cy="4252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882074" y="3396068"/>
            <a:ext cx="4987636" cy="24257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严格按照设计规范进行工程建设，确保工程质量，避免“重建轻管”现象，实现工程长期稳定运行。</a:t>
            </a:r>
            <a:endParaRPr kumimoji="1" lang="en-US" altLang="zh-CN" sz="1400" b="1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2388336" y="2551063"/>
            <a:ext cx="1980030" cy="425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kumimoji="1" lang="en-US" altLang="zh-CN" sz="1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en-US" altLang="zh-CN" sz="18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cxnSp>
        <p:nvCxnSpPr>
          <p:cNvPr id="10" name="标题 1"/>
          <p:cNvCxnSpPr/>
          <p:nvPr/>
        </p:nvCxnSpPr>
        <p:spPr>
          <a:xfrm>
            <a:off x="3056883" y="323033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true"/>
          <p:nvPr/>
        </p:nvSpPr>
        <p:spPr>
          <a:xfrm>
            <a:off x="6189519" y="2234587"/>
            <a:ext cx="5248864" cy="3747113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3175" cap="sq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3500000" scaled="false"/>
            </a:gradFill>
            <a:miter/>
          </a:ln>
          <a:effectLst>
            <a:outerShdw blurRad="152400" dist="38100" dir="2700000" algn="tl" rotWithShape="0">
              <a:schemeClr val="accent2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7889291" y="2553017"/>
            <a:ext cx="1849321" cy="4252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7823936" y="2551063"/>
            <a:ext cx="1980030" cy="425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kumimoji="1" lang="en-US" altLang="zh-CN" sz="1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en-US" altLang="zh-CN" sz="18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cxnSp>
        <p:nvCxnSpPr>
          <p:cNvPr id="14" name="标题 1"/>
          <p:cNvCxnSpPr/>
          <p:nvPr/>
        </p:nvCxnSpPr>
        <p:spPr>
          <a:xfrm>
            <a:off x="8492483" y="323033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15" name="标题 1"/>
          <p:cNvSpPr txBox="true"/>
          <p:nvPr/>
        </p:nvSpPr>
        <p:spPr>
          <a:xfrm>
            <a:off x="6317674" y="3396068"/>
            <a:ext cx="4987636" cy="24257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通过规范施工，保障工程建设质量，为工程长效运行奠定基础。</a:t>
            </a:r>
            <a:endParaRPr kumimoji="1" lang="en-US" altLang="zh-CN" sz="1400" b="1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1339956" y="1392447"/>
            <a:ext cx="9454933" cy="503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规范施工</a:t>
            </a:r>
            <a:endParaRPr kumimoji="1" lang="en-US" altLang="zh-CN" sz="1600" b="1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建设标准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9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0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>
            <a:off x="-486059" y="3429000"/>
            <a:ext cx="11590812" cy="1818229"/>
          </a:xfrm>
          <a:custGeom>
            <a:avLst/>
            <a:gdLst>
              <a:gd name="connsiteX0" fmla="*/ 140676 w 12400742"/>
              <a:gd name="connsiteY0" fmla="*/ 2317655 h 2613182"/>
              <a:gd name="connsiteX1" fmla="*/ 140676 w 12400742"/>
              <a:gd name="connsiteY1" fmla="*/ 2419255 h 2613182"/>
              <a:gd name="connsiteX2" fmla="*/ 1605940 w 12400742"/>
              <a:gd name="connsiteY2" fmla="*/ 2434017 h 2613182"/>
              <a:gd name="connsiteX3" fmla="*/ 6046081 w 12400742"/>
              <a:gd name="connsiteY3" fmla="*/ 7034 h 2613182"/>
              <a:gd name="connsiteX4" fmla="*/ 9584735 w 12400742"/>
              <a:gd name="connsiteY4" fmla="*/ 1643352 h 2613182"/>
              <a:gd name="connsiteX5" fmla="*/ 12400742 w 12400742"/>
              <a:gd name="connsiteY5" fmla="*/ 768600 h 2613182"/>
              <a:gd name="connsiteX6" fmla="*/ 10889083 w 10889083"/>
              <a:gd name="connsiteY6" fmla="*/ 138543 h 4180794"/>
              <a:gd name="connsiteX7" fmla="*/ 10889083 w 10889083"/>
              <a:gd name="connsiteY7" fmla="*/ 209425 h 4251676"/>
            </a:gdLst>
            <a:ahLst/>
            <a:cxnLst/>
            <a:rect l="l" t="t" r="r" b="b"/>
            <a:pathLst>
              <a:path w="12400742" h="2613182">
                <a:moveTo>
                  <a:pt x="140676" y="2317655"/>
                </a:moveTo>
                <a:cubicBezTo>
                  <a:pt x="19602" y="2270241"/>
                  <a:pt x="-103535" y="2399861"/>
                  <a:pt x="140676" y="2419255"/>
                </a:cubicBezTo>
                <a:cubicBezTo>
                  <a:pt x="384887" y="2438649"/>
                  <a:pt x="621706" y="2836054"/>
                  <a:pt x="1605940" y="2434017"/>
                </a:cubicBezTo>
                <a:cubicBezTo>
                  <a:pt x="2590174" y="2031980"/>
                  <a:pt x="4716282" y="138811"/>
                  <a:pt x="6046081" y="7034"/>
                </a:cubicBezTo>
                <a:cubicBezTo>
                  <a:pt x="7375880" y="-124743"/>
                  <a:pt x="8226357" y="1638786"/>
                  <a:pt x="9584735" y="1643352"/>
                </a:cubicBezTo>
                <a:cubicBezTo>
                  <a:pt x="11104098" y="1601057"/>
                  <a:pt x="11502114" y="1148702"/>
                  <a:pt x="12400742" y="768600"/>
                </a:cubicBezTo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40000"/>
                    <a:lumOff val="60000"/>
                    <a:alpha val="0"/>
                  </a:schemeClr>
                </a:gs>
                <a:gs pos="33000">
                  <a:schemeClr val="accent1">
                    <a:lumMod val="60000"/>
                    <a:lumOff val="40000"/>
                    <a:alpha val="100000"/>
                  </a:schemeClr>
                </a:gs>
                <a:gs pos="75000">
                  <a:schemeClr val="accent1">
                    <a:alpha val="100000"/>
                  </a:schemeClr>
                </a:gs>
              </a:gsLst>
              <a:lin ang="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1402274" y="5157330"/>
            <a:ext cx="4036160" cy="121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定期巡查渠道、泵站，及时清理杂物，修复损坏部位，确保灌溉设施正常运行，保障灌溉用水需求。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6177814" y="2378581"/>
            <a:ext cx="4249455" cy="114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通过定期巡查和清理，及时发现和解决工程运行中的问题，提高灌溉设施的可靠性。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1276350" y="4807834"/>
            <a:ext cx="259080" cy="25908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7" name="标题 1"/>
          <p:cNvSpPr txBox="true"/>
          <p:nvPr/>
        </p:nvSpPr>
        <p:spPr>
          <a:xfrm>
            <a:off x="1334770" y="4866254"/>
            <a:ext cx="142240" cy="14224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8" name="标题 1"/>
          <p:cNvSpPr txBox="true"/>
          <p:nvPr/>
        </p:nvSpPr>
        <p:spPr>
          <a:xfrm>
            <a:off x="6578301" y="3775604"/>
            <a:ext cx="259080" cy="25908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9" name="标题 1"/>
          <p:cNvSpPr txBox="true"/>
          <p:nvPr/>
        </p:nvSpPr>
        <p:spPr>
          <a:xfrm>
            <a:off x="6636721" y="3834024"/>
            <a:ext cx="142240" cy="14224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 flipH="true" flipV="true">
            <a:off x="10427802" y="2240455"/>
            <a:ext cx="373937" cy="296786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ahLst/>
            <a:cxnLst/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2000" b="1"/>
          </a:p>
        </p:txBody>
      </p:sp>
      <p:sp>
        <p:nvSpPr>
          <p:cNvPr id="11" name="标题 1"/>
          <p:cNvSpPr txBox="true"/>
          <p:nvPr/>
        </p:nvSpPr>
        <p:spPr>
          <a:xfrm flipH="true" flipV="true">
            <a:off x="5486486" y="4929721"/>
            <a:ext cx="373937" cy="296786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ahLst/>
            <a:cxnLst/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2000" b="1"/>
          </a:p>
        </p:txBody>
      </p:sp>
      <p:grpSp>
        <p:nvGrpSpPr>
          <p:cNvPr id="12" name="组合 11"/>
          <p:cNvGrpSpPr/>
          <p:nvPr/>
        </p:nvGrpSpPr>
        <p:grpSpPr>
          <a:xfrm>
            <a:off x="10906997" y="3140497"/>
            <a:ext cx="976096" cy="957825"/>
            <a:chOff x="10906997" y="3140497"/>
            <a:chExt cx="976096" cy="957825"/>
          </a:xfrm>
        </p:grpSpPr>
        <p:sp>
          <p:nvSpPr>
            <p:cNvPr id="13" name="标题 1"/>
            <p:cNvSpPr txBox="true"/>
            <p:nvPr/>
          </p:nvSpPr>
          <p:spPr>
            <a:xfrm rot="3680902">
              <a:off x="11084462" y="3171449"/>
              <a:ext cx="478950" cy="688545"/>
            </a:xfrm>
            <a:custGeom>
              <a:avLst/>
              <a:gdLst>
                <a:gd name="connsiteX0" fmla="*/ 0 w 654968"/>
                <a:gd name="connsiteY0" fmla="*/ 941590 h 941590"/>
                <a:gd name="connsiteX1" fmla="*/ 654968 w 654968"/>
                <a:gd name="connsiteY1" fmla="*/ 0 h 941590"/>
                <a:gd name="connsiteX2" fmla="*/ 514642 w 654968"/>
                <a:gd name="connsiteY2" fmla="*/ 808329 h 941590"/>
                <a:gd name="connsiteX3" fmla="*/ 0 w 654968"/>
                <a:gd name="connsiteY3" fmla="*/ 941590 h 941590"/>
                <a:gd name="connsiteX4" fmla="*/ 0 w 642036"/>
                <a:gd name="connsiteY4" fmla="*/ 932180 h 932180"/>
              </a:gdLst>
              <a:ahLst/>
              <a:cxnLst/>
              <a:rect l="l" t="t" r="r" b="b"/>
              <a:pathLst>
                <a:path w="654968" h="941590">
                  <a:moveTo>
                    <a:pt x="0" y="941590"/>
                  </a:moveTo>
                  <a:lnTo>
                    <a:pt x="654968" y="0"/>
                  </a:lnTo>
                  <a:lnTo>
                    <a:pt x="514642" y="808329"/>
                  </a:lnTo>
                  <a:lnTo>
                    <a:pt x="0" y="94159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 sz="2000" b="1"/>
            </a:p>
          </p:txBody>
        </p:sp>
        <p:sp>
          <p:nvSpPr>
            <p:cNvPr id="14" name="标题 1"/>
            <p:cNvSpPr txBox="true"/>
            <p:nvPr/>
          </p:nvSpPr>
          <p:spPr>
            <a:xfrm rot="6019035">
              <a:off x="11198533" y="3575220"/>
              <a:ext cx="425630" cy="413998"/>
            </a:xfrm>
            <a:custGeom>
              <a:avLst/>
              <a:gdLst>
                <a:gd name="connsiteX0" fmla="*/ 0 w 582052"/>
                <a:gd name="connsiteY0" fmla="*/ 0 h 566145"/>
                <a:gd name="connsiteX1" fmla="*/ 582052 w 582052"/>
                <a:gd name="connsiteY1" fmla="*/ 424493 h 566145"/>
                <a:gd name="connsiteX2" fmla="*/ 338778 w 582052"/>
                <a:gd name="connsiteY2" fmla="*/ 566145 h 566145"/>
                <a:gd name="connsiteX3" fmla="*/ 0 w 582052"/>
                <a:gd name="connsiteY3" fmla="*/ 0 h 566145"/>
              </a:gdLst>
              <a:ahLst/>
              <a:cxnLst/>
              <a:rect l="l" t="t" r="r" b="b"/>
              <a:pathLst>
                <a:path w="582052" h="566145">
                  <a:moveTo>
                    <a:pt x="0" y="0"/>
                  </a:moveTo>
                  <a:lnTo>
                    <a:pt x="582052" y="424493"/>
                  </a:lnTo>
                  <a:lnTo>
                    <a:pt x="338778" y="566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 sz="2000" b="1"/>
            </a:p>
          </p:txBody>
        </p:sp>
        <p:sp>
          <p:nvSpPr>
            <p:cNvPr id="15" name="标题 1"/>
            <p:cNvSpPr txBox="true"/>
            <p:nvPr/>
          </p:nvSpPr>
          <p:spPr>
            <a:xfrm rot="3587861">
              <a:off x="11356868" y="3507883"/>
              <a:ext cx="371180" cy="572224"/>
            </a:xfrm>
            <a:custGeom>
              <a:avLst/>
              <a:gdLst>
                <a:gd name="connsiteX0" fmla="*/ 127394 w 507591"/>
                <a:gd name="connsiteY0" fmla="*/ 0 h 782521"/>
                <a:gd name="connsiteX1" fmla="*/ 507591 w 507591"/>
                <a:gd name="connsiteY1" fmla="*/ 651086 h 782521"/>
                <a:gd name="connsiteX2" fmla="*/ 0 w 507591"/>
                <a:gd name="connsiteY2" fmla="*/ 782521 h 782521"/>
                <a:gd name="connsiteX3" fmla="*/ 127394 w 507591"/>
                <a:gd name="connsiteY3" fmla="*/ 0 h 782521"/>
              </a:gdLst>
              <a:ahLst/>
              <a:cxnLst/>
              <a:rect l="l" t="t" r="r" b="b"/>
              <a:pathLst>
                <a:path w="507591" h="782521">
                  <a:moveTo>
                    <a:pt x="127394" y="0"/>
                  </a:moveTo>
                  <a:lnTo>
                    <a:pt x="507591" y="651086"/>
                  </a:lnTo>
                  <a:lnTo>
                    <a:pt x="0" y="782521"/>
                  </a:lnTo>
                  <a:lnTo>
                    <a:pt x="127394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 sz="2000" b="1"/>
            </a:p>
          </p:txBody>
        </p:sp>
      </p:grpSp>
      <p:sp>
        <p:nvSpPr>
          <p:cNvPr id="16" name="标题 1"/>
          <p:cNvSpPr txBox="true"/>
          <p:nvPr/>
        </p:nvSpPr>
        <p:spPr>
          <a:xfrm>
            <a:off x="0" y="2278635"/>
            <a:ext cx="660400" cy="74143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"/>
                  <a:lumOff val="9500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7" name="标题 1"/>
          <p:cNvSpPr txBox="true"/>
          <p:nvPr/>
        </p:nvSpPr>
        <p:spPr>
          <a:xfrm rot="16200000" flipH="true">
            <a:off x="330201" y="2362697"/>
            <a:ext cx="375587" cy="28481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8" name="标题 1"/>
          <p:cNvSpPr txBox="true"/>
          <p:nvPr/>
        </p:nvSpPr>
        <p:spPr>
          <a:xfrm>
            <a:off x="375587" y="1412200"/>
            <a:ext cx="4738044" cy="1092903"/>
          </a:xfrm>
          <a:custGeom>
            <a:avLst/>
            <a:gdLst>
              <a:gd name="connsiteX0" fmla="*/ 0 w 4738044"/>
              <a:gd name="connsiteY0" fmla="*/ 0 h 1092903"/>
              <a:gd name="connsiteX1" fmla="*/ 4731382 w 4738044"/>
              <a:gd name="connsiteY1" fmla="*/ 0 h 1092903"/>
              <a:gd name="connsiteX2" fmla="*/ 4252628 w 4738044"/>
              <a:gd name="connsiteY2" fmla="*/ 542676 h 1092903"/>
              <a:gd name="connsiteX3" fmla="*/ 4738044 w 4738044"/>
              <a:gd name="connsiteY3" fmla="*/ 1092903 h 1092903"/>
              <a:gd name="connsiteX4" fmla="*/ 0 w 4738044"/>
              <a:gd name="connsiteY4" fmla="*/ 1092903 h 1092903"/>
              <a:gd name="connsiteX5" fmla="*/ 0 w 4738044"/>
              <a:gd name="connsiteY5" fmla="*/ 0 h 1092903"/>
            </a:gdLst>
            <a:ahLst/>
            <a:cxnLst/>
            <a:rect l="l" t="t" r="r" b="b"/>
            <a:pathLst>
              <a:path w="4738044" h="1092903">
                <a:moveTo>
                  <a:pt x="0" y="0"/>
                </a:moveTo>
                <a:lnTo>
                  <a:pt x="4731382" y="0"/>
                </a:lnTo>
                <a:lnTo>
                  <a:pt x="4252628" y="542676"/>
                </a:lnTo>
                <a:lnTo>
                  <a:pt x="4738044" y="1092903"/>
                </a:lnTo>
                <a:lnTo>
                  <a:pt x="0" y="10929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9" name="标题 1"/>
          <p:cNvSpPr txBox="true"/>
          <p:nvPr/>
        </p:nvSpPr>
        <p:spPr>
          <a:xfrm>
            <a:off x="660400" y="1478011"/>
            <a:ext cx="3683000" cy="900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巡查清理</a:t>
            </a:r>
            <a:endParaRPr kumimoji="1" lang="en-US" altLang="zh-CN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0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1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日常维护</a:t>
            </a:r>
            <a:endParaRPr kumimoji="1" lang="en-US" altLang="zh-CN" sz="28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2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3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3" name="标题 1"/>
          <p:cNvCxnSpPr/>
          <p:nvPr/>
        </p:nvCxnSpPr>
        <p:spPr>
          <a:xfrm>
            <a:off x="7319074" y="2965909"/>
            <a:ext cx="1023512" cy="0"/>
          </a:xfrm>
          <a:prstGeom prst="line">
            <a:avLst/>
          </a:prstGeom>
          <a:solidFill>
            <a:schemeClr val="accent5">
              <a:alpha val="15000"/>
            </a:schemeClr>
          </a:solidFill>
          <a:ln w="12700"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</p:cxnSp>
      <p:cxnSp>
        <p:nvCxnSpPr>
          <p:cNvPr id="4" name="标题 1"/>
          <p:cNvCxnSpPr/>
          <p:nvPr/>
        </p:nvCxnSpPr>
        <p:spPr>
          <a:xfrm>
            <a:off x="3606791" y="2965909"/>
            <a:ext cx="838407" cy="0"/>
          </a:xfrm>
          <a:prstGeom prst="line">
            <a:avLst/>
          </a:prstGeom>
          <a:solidFill>
            <a:schemeClr val="accent3">
              <a:alpha val="15000"/>
            </a:schemeClr>
          </a:solidFill>
          <a:ln w="12700"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</p:cxnSp>
      <p:sp>
        <p:nvSpPr>
          <p:cNvPr id="5" name="标题 1"/>
          <p:cNvSpPr txBox="true"/>
          <p:nvPr/>
        </p:nvSpPr>
        <p:spPr>
          <a:xfrm>
            <a:off x="4445198" y="2860765"/>
            <a:ext cx="3058982" cy="216000"/>
          </a:xfrm>
          <a:prstGeom prst="roundRect">
            <a:avLst>
              <a:gd name="adj" fmla="val 24900"/>
            </a:avLst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8169837" y="2860765"/>
            <a:ext cx="3058982" cy="216000"/>
          </a:xfrm>
          <a:prstGeom prst="roundRect">
            <a:avLst>
              <a:gd name="adj" fmla="val 24900"/>
            </a:avLst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8150378" y="3365114"/>
            <a:ext cx="3073400" cy="969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通过档案管理，实现工程全生命周期的信息化管理，为工程维护和决策提供依据。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4425739" y="3365114"/>
            <a:ext cx="3073400" cy="969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记录工程建设、维修全周期数据，实现电子化存档，便于查询和管理，提升工程管护的科学性。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1008900" y="2129122"/>
            <a:ext cx="2688771" cy="3545958"/>
          </a:xfrm>
          <a:prstGeom prst="roundRect">
            <a:avLst>
              <a:gd name="adj" fmla="val 9089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1707015" y="1609005"/>
            <a:ext cx="1000864" cy="1000864"/>
          </a:xfrm>
          <a:prstGeom prst="ellipse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2034871" y="1952976"/>
            <a:ext cx="345154" cy="312922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 scaled="false"/>
          </a:gra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1183851" y="2857500"/>
            <a:ext cx="2189569" cy="2552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全周期记录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档案管理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cxnSp>
        <p:nvCxnSpPr>
          <p:cNvPr id="3" name="标题 1"/>
          <p:cNvCxnSpPr/>
          <p:nvPr/>
        </p:nvCxnSpPr>
        <p:spPr>
          <a:xfrm>
            <a:off x="2250336" y="3419712"/>
            <a:ext cx="5733481" cy="0"/>
          </a:xfrm>
          <a:prstGeom prst="line">
            <a:avLst/>
          </a:prstGeom>
          <a:noFill/>
          <a:ln w="9525" cap="sq">
            <a:solidFill>
              <a:schemeClr val="bg1">
                <a:lumMod val="85000"/>
              </a:schemeClr>
            </a:solidFill>
            <a:miter/>
          </a:ln>
        </p:spPr>
      </p:cxnSp>
      <p:sp>
        <p:nvSpPr>
          <p:cNvPr id="4" name="标题 1"/>
          <p:cNvSpPr txBox="true"/>
          <p:nvPr/>
        </p:nvSpPr>
        <p:spPr>
          <a:xfrm>
            <a:off x="6536854" y="4343830"/>
            <a:ext cx="4220046" cy="17267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通过明确禁止行为，保护工程设施不受人为破坏，确保工程正常运行。</a:t>
            </a:r>
            <a:endParaRPr kumimoji="1" lang="en-US" altLang="zh-CN" sz="16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6531021" y="2693314"/>
            <a:ext cx="1452796" cy="14527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7034533" y="3165169"/>
            <a:ext cx="445770" cy="509086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7" name="标题 1"/>
          <p:cNvSpPr txBox="true"/>
          <p:nvPr/>
        </p:nvSpPr>
        <p:spPr>
          <a:xfrm>
            <a:off x="1716936" y="4343830"/>
            <a:ext cx="4220046" cy="17267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禁止在渠道取土、堆放垃圾等破坏工程设施的行为，违者将依法追责，保障工程设施安全。</a:t>
            </a:r>
            <a:endParaRPr kumimoji="1" lang="en-US" altLang="zh-CN" sz="16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1716936" y="2693314"/>
            <a:ext cx="1452796" cy="14527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9" name="标题 1"/>
          <p:cNvSpPr txBox="true"/>
          <p:nvPr/>
        </p:nvSpPr>
        <p:spPr>
          <a:xfrm>
            <a:off x="2206644" y="3165166"/>
            <a:ext cx="469964" cy="50908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>
            <a:off x="1714500" y="1308415"/>
            <a:ext cx="9044576" cy="11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保护工程设施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禁止行为</a:t>
            </a:r>
            <a:endParaRPr kumimoji="1" lang="en-US" altLang="zh-CN" sz="28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 flipH="true">
            <a:off x="6681468" y="888522"/>
            <a:ext cx="5453148" cy="5453148"/>
          </a:xfrm>
          <a:prstGeom prst="arc">
            <a:avLst>
              <a:gd name="adj1" fmla="val 18633812"/>
              <a:gd name="adj2" fmla="val 3033281"/>
            </a:avLst>
          </a:prstGeom>
          <a:noFill/>
          <a:ln w="6350" cap="sq">
            <a:solidFill>
              <a:schemeClr val="bg1">
                <a:lumMod val="75000"/>
              </a:schemeClr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 flipH="true">
            <a:off x="915981" y="1805486"/>
            <a:ext cx="5472000" cy="17334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5464899" y="23122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1345628" y="2054375"/>
            <a:ext cx="3848100" cy="969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占用灌溉设施需经水务部门审批，采取补救措施并给予补偿，确保工程设施的完整性和农民用水权益。</a:t>
            </a:r>
            <a:endParaRPr kumimoji="1" lang="en-US" altLang="zh-CN" sz="14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5644897" y="2492229"/>
            <a:ext cx="360004" cy="360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 flipH="true">
            <a:off x="915981" y="3725428"/>
            <a:ext cx="5472000" cy="17334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5464899" y="4232170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1345628" y="4002574"/>
            <a:ext cx="3848100" cy="64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通过严格审批和补偿机制，保障工程设施的合理使用和农民的合法权益。</a:t>
            </a:r>
            <a:endParaRPr kumimoji="1" lang="en-US" altLang="zh-CN" sz="14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5644899" y="4443286"/>
            <a:ext cx="360000" cy="297770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7179900" y="2278387"/>
            <a:ext cx="4300900" cy="27076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严格审批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工程占用报备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85729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true"/>
          <p:nvPr/>
        </p:nvSpPr>
        <p:spPr>
          <a:xfrm>
            <a:off x="514279" y="2693346"/>
            <a:ext cx="5848422" cy="1767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四、资金保障与激励机制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073652" y="1557326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259679" y="6406508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5161802" y="5389144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42266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true"/>
          <p:nvPr/>
        </p:nvSpPr>
        <p:spPr>
          <a:xfrm>
            <a:off x="7465412" y="5328388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885711" y="64703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660400" y="4560957"/>
            <a:ext cx="5102726" cy="0"/>
          </a:xfrm>
          <a:prstGeom prst="straightConnector1">
            <a:avLst/>
          </a:prstGeom>
          <a:noFill/>
          <a:ln w="6350" cap="sq">
            <a:solidFill>
              <a:schemeClr val="accent1"/>
            </a:solidFill>
            <a:miter/>
            <a:headEnd type="none"/>
            <a:tailEnd type="oval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638609" y="5158212"/>
            <a:ext cx="1130894" cy="1675421"/>
            <a:chOff x="638609" y="5158212"/>
            <a:chExt cx="1130894" cy="1675421"/>
          </a:xfrm>
        </p:grpSpPr>
        <p:sp>
          <p:nvSpPr>
            <p:cNvPr id="15" name="标题 1"/>
            <p:cNvSpPr txBox="true"/>
            <p:nvPr/>
          </p:nvSpPr>
          <p:spPr>
            <a:xfrm>
              <a:off x="638609" y="5158212"/>
              <a:ext cx="1130894" cy="1675421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1331577" y="6036464"/>
              <a:ext cx="189268" cy="471931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61626" y="1338702"/>
            <a:ext cx="638246" cy="945562"/>
            <a:chOff x="5261626" y="1338702"/>
            <a:chExt cx="638246" cy="945562"/>
          </a:xfrm>
        </p:grpSpPr>
        <p:sp>
          <p:nvSpPr>
            <p:cNvPr id="18" name="标题 1"/>
            <p:cNvSpPr txBox="true"/>
            <p:nvPr/>
          </p:nvSpPr>
          <p:spPr>
            <a:xfrm>
              <a:off x="5261626" y="1338702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5652719" y="1834363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3" name="标题 1"/>
          <p:cNvSpPr txBox="true"/>
          <p:nvPr/>
        </p:nvSpPr>
        <p:spPr>
          <a:xfrm>
            <a:off x="659836" y="1686849"/>
            <a:ext cx="10800" cy="446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4" name="标题 1"/>
          <p:cNvSpPr txBox="true"/>
          <p:nvPr/>
        </p:nvSpPr>
        <p:spPr>
          <a:xfrm>
            <a:off x="596964" y="1598612"/>
            <a:ext cx="136544" cy="136544"/>
          </a:xfrm>
          <a:prstGeom prst="ellipse">
            <a:avLst/>
          </a:prstGeom>
          <a:solidFill>
            <a:schemeClr val="accent2"/>
          </a:solidFill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5" name="标题 1"/>
          <p:cNvSpPr txBox="true"/>
          <p:nvPr/>
        </p:nvSpPr>
        <p:spPr>
          <a:xfrm>
            <a:off x="884924" y="2023658"/>
            <a:ext cx="5007265" cy="3272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管护资金纳入财政预算，确保基本运维资金足额到位，保障工程日常管护需求。
通过财政保障，确保管护资金的稳定投入，为工程长效运行提供资金支持。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6261022" y="1279179"/>
            <a:ext cx="10800" cy="424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7" name="标题 1"/>
          <p:cNvSpPr txBox="true"/>
          <p:nvPr/>
        </p:nvSpPr>
        <p:spPr>
          <a:xfrm>
            <a:off x="6198150" y="1248092"/>
            <a:ext cx="136544" cy="136544"/>
          </a:xfrm>
          <a:prstGeom prst="ellipse">
            <a:avLst/>
          </a:prstGeom>
          <a:solidFill>
            <a:schemeClr val="accent1"/>
          </a:solidFill>
          <a:ln w="508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8" name="标题 1"/>
          <p:cNvSpPr txBox="true"/>
          <p:nvPr/>
        </p:nvSpPr>
        <p:spPr>
          <a:xfrm>
            <a:off x="6486110" y="1686849"/>
            <a:ext cx="5009890" cy="33709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引入企业、个人投资，参与工程管护，拓宽资金渠道，提升管护水平，实现多方共赢。
通过社会资本引入，破解资金瓶颈，提高管护工作的专业性和效率。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 rot="16200000" flipH="true">
            <a:off x="4999149" y="-334851"/>
            <a:ext cx="2193701" cy="12192000"/>
          </a:xfrm>
          <a:prstGeom prst="leftBrace">
            <a:avLst>
              <a:gd name="adj1" fmla="val 102480"/>
              <a:gd name="adj2" fmla="val 51411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4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0" name="标题 1"/>
          <p:cNvSpPr txBox="true"/>
          <p:nvPr/>
        </p:nvSpPr>
        <p:spPr>
          <a:xfrm>
            <a:off x="884924" y="1287912"/>
            <a:ext cx="5007600" cy="622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财政保障</a:t>
            </a:r>
            <a:endParaRPr kumimoji="1" lang="en-US" altLang="zh-CN" sz="20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475310" y="975132"/>
            <a:ext cx="5007600" cy="622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70C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社会资本引入</a:t>
            </a:r>
            <a:endParaRPr kumimoji="1" lang="en-US" altLang="zh-CN" sz="2000" b="1">
              <a:ln w="12700">
                <a:noFill/>
              </a:ln>
              <a:solidFill>
                <a:srgbClr val="0070C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3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资金来源</a:t>
            </a:r>
            <a:endParaRPr kumimoji="1" lang="en-US" altLang="zh-CN" sz="3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5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>
            <a:off x="1590676" y="1493589"/>
            <a:ext cx="1713162" cy="171316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1753497" y="1649331"/>
            <a:ext cx="1550341" cy="1550339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5" name="标题 1"/>
          <p:cNvSpPr txBox="true"/>
          <p:nvPr/>
        </p:nvSpPr>
        <p:spPr>
          <a:xfrm>
            <a:off x="2275744" y="2203073"/>
            <a:ext cx="505847" cy="442855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3537282" y="2076880"/>
            <a:ext cx="7051339" cy="9832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对管护优秀的单位和个人进行政府表彰，树立典型，激励各方积极参与工程管护工作。
通过正向激励，激发各方积极性，提升管护工作质量。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1675725" y="1792566"/>
            <a:ext cx="139501" cy="139501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8" name="标题 1"/>
          <p:cNvSpPr txBox="true"/>
          <p:nvPr/>
        </p:nvSpPr>
        <p:spPr>
          <a:xfrm>
            <a:off x="3537283" y="1647752"/>
            <a:ext cx="7051338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正向激励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1590676" y="3760491"/>
            <a:ext cx="1713162" cy="171316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>
            <a:off x="1753497" y="3916233"/>
            <a:ext cx="1550341" cy="1550339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1" name="标题 1"/>
          <p:cNvSpPr txBox="true"/>
          <p:nvPr/>
        </p:nvSpPr>
        <p:spPr>
          <a:xfrm>
            <a:off x="2275745" y="4462098"/>
            <a:ext cx="505846" cy="45860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2" name="标题 1"/>
          <p:cNvSpPr txBox="true"/>
          <p:nvPr/>
        </p:nvSpPr>
        <p:spPr>
          <a:xfrm>
            <a:off x="3537282" y="4343782"/>
            <a:ext cx="7051339" cy="9832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对管护不力导致工程损坏、影响生产的责任主体，进行追责并要求赔偿损失，确保管护责任落实。
通过反向约束，强化责任意识，保障工程管护工作的规范开展。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1675725" y="4059468"/>
            <a:ext cx="139501" cy="139501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4" name="标题 1"/>
          <p:cNvSpPr txBox="true"/>
          <p:nvPr/>
        </p:nvSpPr>
        <p:spPr>
          <a:xfrm>
            <a:off x="3537283" y="3914654"/>
            <a:ext cx="7051338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反向约束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6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激励政策</a:t>
            </a:r>
            <a:endParaRPr kumimoji="1" lang="en-US" altLang="zh-CN" sz="28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8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85729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true"/>
          <p:nvPr/>
        </p:nvSpPr>
        <p:spPr>
          <a:xfrm>
            <a:off x="514279" y="2693346"/>
            <a:ext cx="5848422" cy="1767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五、监督考核与法律责任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073652" y="1557326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259679" y="6406508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5161802" y="5389144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42266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true"/>
          <p:nvPr/>
        </p:nvSpPr>
        <p:spPr>
          <a:xfrm>
            <a:off x="7465412" y="5328388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885711" y="64703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660400" y="4560957"/>
            <a:ext cx="5102726" cy="0"/>
          </a:xfrm>
          <a:prstGeom prst="straightConnector1">
            <a:avLst/>
          </a:prstGeom>
          <a:noFill/>
          <a:ln w="6350" cap="sq">
            <a:solidFill>
              <a:schemeClr val="accent1"/>
            </a:solidFill>
            <a:miter/>
            <a:headEnd type="none"/>
            <a:tailEnd type="oval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638609" y="5158212"/>
            <a:ext cx="1130894" cy="1675421"/>
            <a:chOff x="638609" y="5158212"/>
            <a:chExt cx="1130894" cy="1675421"/>
          </a:xfrm>
        </p:grpSpPr>
        <p:sp>
          <p:nvSpPr>
            <p:cNvPr id="15" name="标题 1"/>
            <p:cNvSpPr txBox="true"/>
            <p:nvPr/>
          </p:nvSpPr>
          <p:spPr>
            <a:xfrm>
              <a:off x="638609" y="5158212"/>
              <a:ext cx="1130894" cy="1675421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1331577" y="6036464"/>
              <a:ext cx="189268" cy="471931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61626" y="1338702"/>
            <a:ext cx="638246" cy="945562"/>
            <a:chOff x="5261626" y="1338702"/>
            <a:chExt cx="638246" cy="945562"/>
          </a:xfrm>
        </p:grpSpPr>
        <p:sp>
          <p:nvSpPr>
            <p:cNvPr id="18" name="标题 1"/>
            <p:cNvSpPr txBox="true"/>
            <p:nvPr/>
          </p:nvSpPr>
          <p:spPr>
            <a:xfrm>
              <a:off x="5261626" y="1338702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5652719" y="1834363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grpSp>
        <p:nvGrpSpPr>
          <p:cNvPr id="3" name="组合 2"/>
          <p:cNvGrpSpPr/>
          <p:nvPr/>
        </p:nvGrpSpPr>
        <p:grpSpPr>
          <a:xfrm>
            <a:off x="0" y="5899346"/>
            <a:ext cx="12192000" cy="958654"/>
            <a:chOff x="0" y="5899346"/>
            <a:chExt cx="12192000" cy="958654"/>
          </a:xfrm>
        </p:grpSpPr>
        <p:sp>
          <p:nvSpPr>
            <p:cNvPr id="4" name="标题 1"/>
            <p:cNvSpPr txBox="true"/>
            <p:nvPr/>
          </p:nvSpPr>
          <p:spPr>
            <a:xfrm>
              <a:off x="0" y="5899346"/>
              <a:ext cx="12192000" cy="958654"/>
            </a:xfrm>
            <a:custGeom>
              <a:avLst/>
              <a:gdLst>
                <a:gd name="connsiteX0" fmla="*/ 0 w 12192000"/>
                <a:gd name="connsiteY0" fmla="*/ 0 h 3563982"/>
                <a:gd name="connsiteX1" fmla="*/ 21223 w 12192000"/>
                <a:gd name="connsiteY1" fmla="*/ 27596 h 3563982"/>
                <a:gd name="connsiteX2" fmla="*/ 6096000 w 12192000"/>
                <a:gd name="connsiteY2" fmla="*/ 3055905 h 3563982"/>
                <a:gd name="connsiteX3" fmla="*/ 12170777 w 12192000"/>
                <a:gd name="connsiteY3" fmla="*/ 27596 h 3563982"/>
                <a:gd name="connsiteX4" fmla="*/ 12192000 w 12192000"/>
                <a:gd name="connsiteY4" fmla="*/ 0 h 3563982"/>
                <a:gd name="connsiteX5" fmla="*/ 12192000 w 12192000"/>
                <a:gd name="connsiteY5" fmla="*/ 3563982 h 3563982"/>
                <a:gd name="connsiteX6" fmla="*/ 0 w 12192000"/>
                <a:gd name="connsiteY6" fmla="*/ 3563982 h 3563982"/>
              </a:gdLst>
              <a:ahLst/>
              <a:cxnLst/>
              <a:rect l="l" t="t" r="r" b="b"/>
              <a:pathLst>
                <a:path w="12192000" h="3563982">
                  <a:moveTo>
                    <a:pt x="0" y="0"/>
                  </a:moveTo>
                  <a:lnTo>
                    <a:pt x="21223" y="27596"/>
                  </a:lnTo>
                  <a:cubicBezTo>
                    <a:pt x="1522464" y="1887950"/>
                    <a:pt x="3688133" y="3055905"/>
                    <a:pt x="6096000" y="3055905"/>
                  </a:cubicBezTo>
                  <a:cubicBezTo>
                    <a:pt x="8503868" y="3055905"/>
                    <a:pt x="10669536" y="1887950"/>
                    <a:pt x="12170777" y="27596"/>
                  </a:cubicBezTo>
                  <a:lnTo>
                    <a:pt x="12192000" y="0"/>
                  </a:lnTo>
                  <a:lnTo>
                    <a:pt x="12192000" y="3563982"/>
                  </a:lnTo>
                  <a:lnTo>
                    <a:pt x="0" y="35639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8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10000"/>
                </a:lnSpc>
              </a:pPr>
              <a:endParaRPr kumimoji="1" lang="zh-CN" altLang="en-US" b="1"/>
            </a:p>
          </p:txBody>
        </p:sp>
        <p:sp>
          <p:nvSpPr>
            <p:cNvPr id="5" name="标题 1"/>
            <p:cNvSpPr txBox="true"/>
            <p:nvPr/>
          </p:nvSpPr>
          <p:spPr>
            <a:xfrm>
              <a:off x="0" y="6188758"/>
              <a:ext cx="12192000" cy="669242"/>
            </a:xfrm>
            <a:custGeom>
              <a:avLst/>
              <a:gdLst>
                <a:gd name="connsiteX0" fmla="*/ 0 w 12192000"/>
                <a:gd name="connsiteY0" fmla="*/ 0 h 2488036"/>
                <a:gd name="connsiteX1" fmla="*/ 21223 w 12192000"/>
                <a:gd name="connsiteY1" fmla="*/ 18287 h 2488036"/>
                <a:gd name="connsiteX2" fmla="*/ 6096000 w 12192000"/>
                <a:gd name="connsiteY2" fmla="*/ 2025118 h 2488036"/>
                <a:gd name="connsiteX3" fmla="*/ 12170777 w 12192000"/>
                <a:gd name="connsiteY3" fmla="*/ 18287 h 2488036"/>
                <a:gd name="connsiteX4" fmla="*/ 12192000 w 12192000"/>
                <a:gd name="connsiteY4" fmla="*/ 0 h 2488036"/>
                <a:gd name="connsiteX5" fmla="*/ 12192000 w 12192000"/>
                <a:gd name="connsiteY5" fmla="*/ 2488036 h 2488036"/>
                <a:gd name="connsiteX6" fmla="*/ 0 w 12192000"/>
                <a:gd name="connsiteY6" fmla="*/ 2488036 h 2488036"/>
              </a:gdLst>
              <a:ahLst/>
              <a:cxnLst/>
              <a:rect l="l" t="t" r="r" b="b"/>
              <a:pathLst>
                <a:path w="12192000" h="2488036">
                  <a:moveTo>
                    <a:pt x="0" y="0"/>
                  </a:moveTo>
                  <a:lnTo>
                    <a:pt x="21223" y="18287"/>
                  </a:lnTo>
                  <a:cubicBezTo>
                    <a:pt x="1522464" y="1251126"/>
                    <a:pt x="3688133" y="2025118"/>
                    <a:pt x="6096000" y="2025118"/>
                  </a:cubicBezTo>
                  <a:cubicBezTo>
                    <a:pt x="8503868" y="2025118"/>
                    <a:pt x="10669536" y="1251126"/>
                    <a:pt x="12170777" y="18287"/>
                  </a:cubicBezTo>
                  <a:lnTo>
                    <a:pt x="12192000" y="0"/>
                  </a:lnTo>
                  <a:lnTo>
                    <a:pt x="12192000" y="2488036"/>
                  </a:lnTo>
                  <a:lnTo>
                    <a:pt x="0" y="248803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false"/>
            </a:gradFill>
            <a:ln w="3175" cap="sq">
              <a:solidFill>
                <a:schemeClr val="accent1">
                  <a:lumMod val="20000"/>
                  <a:lumOff val="80000"/>
                </a:schemeClr>
              </a:solidFill>
              <a:miter/>
            </a:ln>
            <a:effectLst>
              <a:outerShdw blurRad="368300" dist="38100" dir="16200000" rotWithShape="0">
                <a:schemeClr val="accent1">
                  <a:alpha val="26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10000"/>
                </a:lnSpc>
              </a:pPr>
              <a:endParaRPr kumimoji="1" lang="zh-CN" altLang="en-US" b="1"/>
            </a:p>
          </p:txBody>
        </p:sp>
      </p:grpSp>
      <p:sp>
        <p:nvSpPr>
          <p:cNvPr id="6" name="标题 1"/>
          <p:cNvSpPr txBox="true"/>
          <p:nvPr/>
        </p:nvSpPr>
        <p:spPr>
          <a:xfrm>
            <a:off x="753919" y="2234587"/>
            <a:ext cx="5248864" cy="3747113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3175" cap="sq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3500000" scaled="false"/>
            </a:gradFill>
            <a:miter/>
          </a:ln>
          <a:effectLst>
            <a:outerShdw blurRad="152400" dist="38100" dir="2700000" algn="tl" rotWithShape="0">
              <a:schemeClr val="accent2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2453691" y="2553017"/>
            <a:ext cx="1849321" cy="4252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882074" y="3396068"/>
            <a:ext cx="4987636" cy="24257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考核内容包括工程完好率、档案完整性、违规事件处理率等，全面评估管护工作成效，确保工程安全运行。</a:t>
            </a:r>
            <a:endParaRPr kumimoji="1" lang="en-US" altLang="zh-CN" sz="1400" b="1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2385796" y="2551063"/>
            <a:ext cx="1980030" cy="425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en-US" altLang="zh-CN" sz="18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cxnSp>
        <p:nvCxnSpPr>
          <p:cNvPr id="10" name="标题 1"/>
          <p:cNvCxnSpPr/>
          <p:nvPr/>
        </p:nvCxnSpPr>
        <p:spPr>
          <a:xfrm>
            <a:off x="3056883" y="323033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true"/>
          <p:nvPr/>
        </p:nvSpPr>
        <p:spPr>
          <a:xfrm>
            <a:off x="6189519" y="2234587"/>
            <a:ext cx="5248864" cy="3747113"/>
          </a:xfrm>
          <a:prstGeom prst="roundRect">
            <a:avLst>
              <a:gd name="adj" fmla="val 2814"/>
            </a:avLst>
          </a:prstGeom>
          <a:solidFill>
            <a:schemeClr val="bg1"/>
          </a:solidFill>
          <a:ln w="3175" cap="sq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3500000" scaled="false"/>
            </a:gradFill>
            <a:miter/>
          </a:ln>
          <a:effectLst>
            <a:outerShdw blurRad="152400" dist="38100" dir="2700000" algn="tl" rotWithShape="0">
              <a:schemeClr val="accent2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7889291" y="2553017"/>
            <a:ext cx="1849321" cy="4252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7823936" y="2551063"/>
            <a:ext cx="1980030" cy="425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en-US" altLang="zh-CN" sz="18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cxnSp>
        <p:nvCxnSpPr>
          <p:cNvPr id="14" name="标题 1"/>
          <p:cNvCxnSpPr/>
          <p:nvPr/>
        </p:nvCxnSpPr>
        <p:spPr>
          <a:xfrm>
            <a:off x="8492483" y="3230333"/>
            <a:ext cx="642937" cy="0"/>
          </a:xfrm>
          <a:prstGeom prst="line">
            <a:avLst/>
          </a:prstGeom>
          <a:noFill/>
          <a:ln w="6350" cap="rnd">
            <a:solidFill>
              <a:schemeClr val="accent1"/>
            </a:solidFill>
            <a:miter/>
          </a:ln>
        </p:spPr>
      </p:cxnSp>
      <p:sp>
        <p:nvSpPr>
          <p:cNvPr id="15" name="标题 1"/>
          <p:cNvSpPr txBox="true"/>
          <p:nvPr/>
        </p:nvSpPr>
        <p:spPr>
          <a:xfrm>
            <a:off x="6317674" y="3396068"/>
            <a:ext cx="4987636" cy="24257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通过全面评估，查找管护工作中的薄弱环节，推动问题整改，提升管护质量。</a:t>
            </a:r>
            <a:endParaRPr kumimoji="1" lang="en-US" altLang="zh-CN" sz="1400" b="1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1339956" y="1392447"/>
            <a:ext cx="9454933" cy="503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全面评估</a:t>
            </a:r>
            <a:endParaRPr kumimoji="1" lang="en-US" altLang="zh-CN" sz="1600" b="1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考核内容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9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0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85729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true"/>
          <p:nvPr/>
        </p:nvSpPr>
        <p:spPr>
          <a:xfrm>
            <a:off x="514279" y="2693346"/>
            <a:ext cx="5848422" cy="1767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一、政策定位与适用范围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073652" y="1557326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259679" y="6406508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5161802" y="5389144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42266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true"/>
          <p:nvPr/>
        </p:nvSpPr>
        <p:spPr>
          <a:xfrm>
            <a:off x="7465412" y="5328388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885711" y="64703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660400" y="4560957"/>
            <a:ext cx="5102726" cy="0"/>
          </a:xfrm>
          <a:prstGeom prst="straightConnector1">
            <a:avLst/>
          </a:prstGeom>
          <a:noFill/>
          <a:ln w="6350" cap="sq">
            <a:solidFill>
              <a:schemeClr val="accent1"/>
            </a:solidFill>
            <a:miter/>
            <a:headEnd type="none"/>
            <a:tailEnd type="oval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638609" y="5158212"/>
            <a:ext cx="1130894" cy="1675421"/>
            <a:chOff x="638609" y="5158212"/>
            <a:chExt cx="1130894" cy="1675421"/>
          </a:xfrm>
        </p:grpSpPr>
        <p:sp>
          <p:nvSpPr>
            <p:cNvPr id="15" name="标题 1"/>
            <p:cNvSpPr txBox="true"/>
            <p:nvPr/>
          </p:nvSpPr>
          <p:spPr>
            <a:xfrm>
              <a:off x="638609" y="5158212"/>
              <a:ext cx="1130894" cy="1675421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1331577" y="6036464"/>
              <a:ext cx="189268" cy="471931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61626" y="1338702"/>
            <a:ext cx="638246" cy="945562"/>
            <a:chOff x="5261626" y="1338702"/>
            <a:chExt cx="638246" cy="945562"/>
          </a:xfrm>
        </p:grpSpPr>
        <p:sp>
          <p:nvSpPr>
            <p:cNvPr id="18" name="标题 1"/>
            <p:cNvSpPr txBox="true"/>
            <p:nvPr/>
          </p:nvSpPr>
          <p:spPr>
            <a:xfrm>
              <a:off x="5261626" y="1338702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5652719" y="1834363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cxnSp>
        <p:nvCxnSpPr>
          <p:cNvPr id="22" name="标题 1"/>
          <p:cNvCxnSpPr/>
          <p:nvPr/>
        </p:nvCxnSpPr>
        <p:spPr>
          <a:xfrm>
            <a:off x="2616200" y="4908728"/>
            <a:ext cx="3036519" cy="0"/>
          </a:xfrm>
          <a:prstGeom prst="line">
            <a:avLst/>
          </a:prstGeom>
          <a:noFill/>
          <a:ln w="12700" cap="sq">
            <a:solidFill>
              <a:schemeClr val="bg1">
                <a:lumMod val="75000"/>
              </a:schemeClr>
            </a:solidFill>
            <a:miter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>
            <a:off x="9021933" y="3600930"/>
            <a:ext cx="7253624" cy="7253624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1245887" y="2669086"/>
            <a:ext cx="4561408" cy="3363696"/>
          </a:xfrm>
          <a:prstGeom prst="roundRect">
            <a:avLst>
              <a:gd name="adj" fmla="val 5972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508000" sx="101000" sy="101000" algn="ctr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5" name="标题 1"/>
          <p:cNvSpPr txBox="true"/>
          <p:nvPr/>
        </p:nvSpPr>
        <p:spPr>
          <a:xfrm>
            <a:off x="5067152" y="2669086"/>
            <a:ext cx="420436" cy="587985"/>
          </a:xfrm>
          <a:custGeom>
            <a:avLst/>
            <a:gdLst>
              <a:gd name="connsiteX0" fmla="*/ 0 w 504000"/>
              <a:gd name="connsiteY0" fmla="*/ 0 h 704850"/>
              <a:gd name="connsiteX1" fmla="*/ 504000 w 504000"/>
              <a:gd name="connsiteY1" fmla="*/ 0 h 704850"/>
              <a:gd name="connsiteX2" fmla="*/ 504000 w 504000"/>
              <a:gd name="connsiteY2" fmla="*/ 704850 h 704850"/>
              <a:gd name="connsiteX3" fmla="*/ 252000 w 504000"/>
              <a:gd name="connsiteY3" fmla="*/ 481488 h 704850"/>
              <a:gd name="connsiteX4" fmla="*/ 0 w 504000"/>
              <a:gd name="connsiteY4" fmla="*/ 704850 h 704850"/>
              <a:gd name="connsiteX5" fmla="*/ 0 w 504000"/>
              <a:gd name="connsiteY5" fmla="*/ 0 h 704850"/>
            </a:gdLst>
            <a:ahLst/>
            <a:cxnLst/>
            <a:rect l="l" t="t" r="r" b="b"/>
            <a:pathLst>
              <a:path w="504000" h="704850">
                <a:moveTo>
                  <a:pt x="0" y="0"/>
                </a:moveTo>
                <a:lnTo>
                  <a:pt x="504000" y="0"/>
                </a:lnTo>
                <a:lnTo>
                  <a:pt x="504000" y="704850"/>
                </a:lnTo>
                <a:lnTo>
                  <a:pt x="252000" y="481488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2396396" y="3264276"/>
            <a:ext cx="2914214" cy="2173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水务部门与农业农村局联合开展年度考核，确保考核结果客观公正，推动管护工作落实到位。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660400" y="2410247"/>
            <a:ext cx="795967" cy="388137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8" name="标题 1"/>
          <p:cNvSpPr txBox="true"/>
          <p:nvPr/>
        </p:nvSpPr>
        <p:spPr>
          <a:xfrm>
            <a:off x="660400" y="2410247"/>
            <a:ext cx="273054" cy="38813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9" name="标题 1"/>
          <p:cNvSpPr txBox="true"/>
          <p:nvPr/>
        </p:nvSpPr>
        <p:spPr>
          <a:xfrm>
            <a:off x="1063659" y="2410247"/>
            <a:ext cx="190951" cy="3881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>
            <a:off x="978922" y="3801571"/>
            <a:ext cx="1098727" cy="1098727"/>
          </a:xfrm>
          <a:prstGeom prst="ellipse">
            <a:avLst/>
          </a:prstGeom>
          <a:solidFill>
            <a:schemeClr val="bg1"/>
          </a:solidFill>
          <a:ln w="25400" cap="sq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96000"/>
                  </a:schemeClr>
                </a:gs>
              </a:gsLst>
              <a:lin ang="2700000" scaled="false"/>
            </a:gradFill>
            <a:miter/>
          </a:ln>
          <a:effectLst>
            <a:outerShdw blurRad="127000" dist="38100" dir="2700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1" name="标题 1"/>
          <p:cNvSpPr txBox="true"/>
          <p:nvPr/>
        </p:nvSpPr>
        <p:spPr>
          <a:xfrm>
            <a:off x="1295638" y="4140013"/>
            <a:ext cx="465294" cy="421842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2" name="标题 1"/>
          <p:cNvSpPr txBox="true"/>
          <p:nvPr/>
        </p:nvSpPr>
        <p:spPr>
          <a:xfrm>
            <a:off x="6959865" y="2669086"/>
            <a:ext cx="4561408" cy="3363696"/>
          </a:xfrm>
          <a:prstGeom prst="roundRect">
            <a:avLst>
              <a:gd name="adj" fmla="val 5972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508000" sx="101000" sy="101000" algn="ctr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3" name="标题 1"/>
          <p:cNvSpPr txBox="true"/>
          <p:nvPr/>
        </p:nvSpPr>
        <p:spPr>
          <a:xfrm>
            <a:off x="10781130" y="2669086"/>
            <a:ext cx="420436" cy="587985"/>
          </a:xfrm>
          <a:custGeom>
            <a:avLst/>
            <a:gdLst>
              <a:gd name="connsiteX0" fmla="*/ 0 w 504000"/>
              <a:gd name="connsiteY0" fmla="*/ 0 h 704850"/>
              <a:gd name="connsiteX1" fmla="*/ 504000 w 504000"/>
              <a:gd name="connsiteY1" fmla="*/ 0 h 704850"/>
              <a:gd name="connsiteX2" fmla="*/ 504000 w 504000"/>
              <a:gd name="connsiteY2" fmla="*/ 704850 h 704850"/>
              <a:gd name="connsiteX3" fmla="*/ 252000 w 504000"/>
              <a:gd name="connsiteY3" fmla="*/ 481488 h 704850"/>
              <a:gd name="connsiteX4" fmla="*/ 0 w 504000"/>
              <a:gd name="connsiteY4" fmla="*/ 704850 h 704850"/>
              <a:gd name="connsiteX5" fmla="*/ 0 w 504000"/>
              <a:gd name="connsiteY5" fmla="*/ 0 h 704850"/>
            </a:gdLst>
            <a:ahLst/>
            <a:cxnLst/>
            <a:rect l="l" t="t" r="r" b="b"/>
            <a:pathLst>
              <a:path w="504000" h="704850">
                <a:moveTo>
                  <a:pt x="0" y="0"/>
                </a:moveTo>
                <a:lnTo>
                  <a:pt x="504000" y="0"/>
                </a:lnTo>
                <a:lnTo>
                  <a:pt x="504000" y="704850"/>
                </a:lnTo>
                <a:lnTo>
                  <a:pt x="252000" y="481488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4" name="标题 1"/>
          <p:cNvSpPr txBox="true"/>
          <p:nvPr/>
        </p:nvSpPr>
        <p:spPr>
          <a:xfrm>
            <a:off x="8110374" y="3264276"/>
            <a:ext cx="2914214" cy="2173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通过联合考核，整合监督力量，提高考核工作的科学性和权威性。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6374378" y="2410247"/>
            <a:ext cx="795967" cy="388137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6" name="标题 1"/>
          <p:cNvSpPr txBox="true"/>
          <p:nvPr/>
        </p:nvSpPr>
        <p:spPr>
          <a:xfrm>
            <a:off x="6374378" y="2410247"/>
            <a:ext cx="273054" cy="38813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7" name="标题 1"/>
          <p:cNvSpPr txBox="true"/>
          <p:nvPr/>
        </p:nvSpPr>
        <p:spPr>
          <a:xfrm>
            <a:off x="6777637" y="2410247"/>
            <a:ext cx="190951" cy="3881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8" name="标题 1"/>
          <p:cNvSpPr txBox="true"/>
          <p:nvPr/>
        </p:nvSpPr>
        <p:spPr>
          <a:xfrm>
            <a:off x="6692900" y="3801571"/>
            <a:ext cx="1098727" cy="1098727"/>
          </a:xfrm>
          <a:prstGeom prst="ellipse">
            <a:avLst/>
          </a:prstGeom>
          <a:solidFill>
            <a:schemeClr val="bg1"/>
          </a:solidFill>
          <a:ln w="25400" cap="sq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96000"/>
                  </a:schemeClr>
                </a:gs>
              </a:gsLst>
              <a:lin ang="2700000" scaled="false"/>
            </a:gradFill>
            <a:miter/>
          </a:ln>
          <a:effectLst>
            <a:outerShdw blurRad="127000" dist="38100" dir="2700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9" name="标题 1"/>
          <p:cNvSpPr txBox="true"/>
          <p:nvPr/>
        </p:nvSpPr>
        <p:spPr>
          <a:xfrm>
            <a:off x="7012619" y="4121256"/>
            <a:ext cx="459288" cy="459356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0" name="标题 1"/>
          <p:cNvSpPr txBox="true"/>
          <p:nvPr/>
        </p:nvSpPr>
        <p:spPr>
          <a:xfrm>
            <a:off x="2895448" y="1086413"/>
            <a:ext cx="6401104" cy="7953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双部门检查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监督机制</a:t>
            </a:r>
            <a:endParaRPr kumimoji="1" lang="en-US" altLang="zh-CN" sz="28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835861" y="1483895"/>
            <a:ext cx="5101389" cy="4397749"/>
          </a:xfrm>
          <a:prstGeom prst="hexagon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723566" y="1483895"/>
            <a:ext cx="5101389" cy="4397749"/>
          </a:xfrm>
          <a:prstGeom prst="hexagon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1313113" y="2690316"/>
            <a:ext cx="3922294" cy="20661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对一般违规行为，如未定期巡查等，责令限期整改，确保管护工作及时到位，避免问题扩大化。
通过责令整改，及时纠正违规行为，保障管护工作的规范开展。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2056732" y="1896231"/>
            <a:ext cx="2435056" cy="7459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一般违规处理</a:t>
            </a:r>
            <a:endParaRPr kumimoji="1" lang="en-US" altLang="zh-CN" sz="16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1156704" y="1679664"/>
            <a:ext cx="865311" cy="745958"/>
          </a:xfrm>
          <a:prstGeom prst="hexagon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1412417" y="1897734"/>
            <a:ext cx="353888" cy="30982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6354345" y="1483895"/>
            <a:ext cx="5101389" cy="4397749"/>
          </a:xfrm>
          <a:prstGeom prst="hexagon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6242051" y="1483895"/>
            <a:ext cx="5101389" cy="4397749"/>
          </a:xfrm>
          <a:prstGeom prst="hexagon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6831598" y="2690316"/>
            <a:ext cx="3922294" cy="20661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对因严重失职导致工程损坏、影响生产的责任主体，依法追究法律责任，确保管护责任落实到位。
通过司法追责，强化责任意识，保障工程管护工作的严肃性和权威性。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7575217" y="1896231"/>
            <a:ext cx="2435056" cy="7459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严重失职追责</a:t>
            </a:r>
            <a:endParaRPr kumimoji="1" lang="en-US" altLang="zh-CN" sz="16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6675188" y="1679664"/>
            <a:ext cx="865311" cy="745958"/>
          </a:xfrm>
          <a:prstGeom prst="hexagon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6930901" y="1875700"/>
            <a:ext cx="353888" cy="353888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5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法律责任分级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85729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true"/>
          <p:nvPr/>
        </p:nvSpPr>
        <p:spPr>
          <a:xfrm>
            <a:off x="514279" y="2693346"/>
            <a:ext cx="5848422" cy="1767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六、实施计划与时间节点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073652" y="1557326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259679" y="6406508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5161802" y="5389144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42266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true"/>
          <p:nvPr/>
        </p:nvSpPr>
        <p:spPr>
          <a:xfrm>
            <a:off x="7465412" y="5328388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885711" y="64703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660400" y="4560957"/>
            <a:ext cx="5102726" cy="0"/>
          </a:xfrm>
          <a:prstGeom prst="straightConnector1">
            <a:avLst/>
          </a:prstGeom>
          <a:noFill/>
          <a:ln w="6350" cap="sq">
            <a:solidFill>
              <a:schemeClr val="accent1"/>
            </a:solidFill>
            <a:miter/>
            <a:headEnd type="none"/>
            <a:tailEnd type="oval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638609" y="5158212"/>
            <a:ext cx="1130894" cy="1675421"/>
            <a:chOff x="638609" y="5158212"/>
            <a:chExt cx="1130894" cy="1675421"/>
          </a:xfrm>
        </p:grpSpPr>
        <p:sp>
          <p:nvSpPr>
            <p:cNvPr id="15" name="标题 1"/>
            <p:cNvSpPr txBox="true"/>
            <p:nvPr/>
          </p:nvSpPr>
          <p:spPr>
            <a:xfrm>
              <a:off x="638609" y="5158212"/>
              <a:ext cx="1130894" cy="1675421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1331577" y="6036464"/>
              <a:ext cx="189268" cy="471931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61626" y="1338702"/>
            <a:ext cx="638246" cy="945562"/>
            <a:chOff x="5261626" y="1338702"/>
            <a:chExt cx="638246" cy="945562"/>
          </a:xfrm>
        </p:grpSpPr>
        <p:sp>
          <p:nvSpPr>
            <p:cNvPr id="18" name="标题 1"/>
            <p:cNvSpPr txBox="true"/>
            <p:nvPr/>
          </p:nvSpPr>
          <p:spPr>
            <a:xfrm>
              <a:off x="5261626" y="1338702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5652719" y="1834363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1064676" y="1759370"/>
            <a:ext cx="1891448" cy="1891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660400" y="4377054"/>
            <a:ext cx="2700000" cy="13438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175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2025年第二季度完成全区工程权属登记，明确各方责任，为管护工作提供基础依据。
通过权属登记，明确工程所有权和管护责任，保障管护工作的顺利开展。</a:t>
            </a:r>
            <a:endParaRPr kumimoji="1" lang="en-US" altLang="zh-CN" sz="1175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1360558" y="2052685"/>
            <a:ext cx="1299685" cy="12996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406400" dist="38100" dir="10800000" sx="106000" sy="106000" algn="r" rotWithShape="0">
              <a:schemeClr val="bg1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1360558" y="2057817"/>
            <a:ext cx="1299685" cy="12996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228600" dist="304800" dir="2700000" sx="88000" sy="88000" algn="tl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1771241" y="2476216"/>
            <a:ext cx="478318" cy="46288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5143926" y="1759370"/>
            <a:ext cx="1891448" cy="1891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5439808" y="2052685"/>
            <a:ext cx="1299685" cy="12996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406400" dist="38100" dir="10800000" sx="106000" sy="106000" algn="r" rotWithShape="0">
              <a:schemeClr val="bg1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5439808" y="2057817"/>
            <a:ext cx="1299685" cy="12996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228600" dist="304800" dir="2700000" sx="88000" sy="88000" algn="tl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5850491" y="2468500"/>
            <a:ext cx="478318" cy="478318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660400" y="4063751"/>
            <a:ext cx="2700000" cy="28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权属登记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4739650" y="4377054"/>
            <a:ext cx="2700000" cy="13438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175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2025年第三季度乡镇建立“一工程一档案”，实现工程管理精细化，提升管护工作科学性。
通过档案建立，实现工程全生命周期管理，为工程维护和决策提供依据。</a:t>
            </a:r>
            <a:endParaRPr kumimoji="1" lang="en-US" altLang="zh-CN" sz="1175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4" name="标题 1"/>
          <p:cNvSpPr txBox="true"/>
          <p:nvPr/>
        </p:nvSpPr>
        <p:spPr>
          <a:xfrm>
            <a:off x="4739650" y="4063751"/>
            <a:ext cx="2700000" cy="28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档案建立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9223177" y="1759370"/>
            <a:ext cx="1891448" cy="1891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9519058" y="2052685"/>
            <a:ext cx="1299685" cy="12996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406400" dist="38100" dir="10800000" sx="106000" sy="106000" algn="r" rotWithShape="0">
              <a:schemeClr val="bg1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7" name="标题 1"/>
          <p:cNvSpPr txBox="true"/>
          <p:nvPr/>
        </p:nvSpPr>
        <p:spPr>
          <a:xfrm>
            <a:off x="9519058" y="2057817"/>
            <a:ext cx="1299685" cy="12996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228600" dist="304800" dir="2700000" sx="88000" sy="88000" algn="tl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9929741" y="2486420"/>
            <a:ext cx="478318" cy="442477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9" name="标题 1"/>
          <p:cNvSpPr txBox="true"/>
          <p:nvPr/>
        </p:nvSpPr>
        <p:spPr>
          <a:xfrm>
            <a:off x="8818900" y="4377054"/>
            <a:ext cx="2700000" cy="13438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175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2026年底实现社会资本参与项目覆盖率≥30%，拓宽管护资金渠道，提升管护水平。
通过社会资本参与，破解资金瓶颈，提高管护工作的专业性和效率。</a:t>
            </a:r>
            <a:endParaRPr kumimoji="1" lang="en-US" altLang="zh-CN" sz="1175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0" name="标题 1"/>
          <p:cNvSpPr txBox="true"/>
          <p:nvPr/>
        </p:nvSpPr>
        <p:spPr>
          <a:xfrm>
            <a:off x="8818900" y="4063751"/>
            <a:ext cx="2700000" cy="28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社会资本参与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关键行动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3625379" y="1204059"/>
            <a:ext cx="4941243" cy="72116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4" name="标题 1"/>
          <p:cNvCxnSpPr/>
          <p:nvPr/>
        </p:nvCxnSpPr>
        <p:spPr>
          <a:xfrm>
            <a:off x="304132" y="4296516"/>
            <a:ext cx="11583737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miter/>
            <a:headEnd type="oval"/>
            <a:tailEnd type="oval"/>
          </a:ln>
        </p:spPr>
      </p:cxnSp>
      <p:sp>
        <p:nvSpPr>
          <p:cNvPr id="5" name="标题 1"/>
          <p:cNvSpPr txBox="true"/>
          <p:nvPr/>
        </p:nvSpPr>
        <p:spPr>
          <a:xfrm>
            <a:off x="1159246" y="3576683"/>
            <a:ext cx="1452366" cy="1452366"/>
          </a:xfrm>
          <a:prstGeom prst="ellipse">
            <a:avLst/>
          </a:prstGeom>
          <a:gradFill>
            <a:gsLst>
              <a:gs pos="0">
                <a:schemeClr val="accent1">
                  <a:alpha val="64000"/>
                </a:schemeClr>
              </a:gs>
              <a:gs pos="74000">
                <a:schemeClr val="accent1">
                  <a:alpha val="0"/>
                </a:schemeClr>
              </a:gs>
            </a:gsLst>
            <a:lin ang="540000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654335" y="5259333"/>
            <a:ext cx="2462189" cy="13328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开发“灌溉设施管护APP”，实现故障上报、派单维修等功能，提高管护效率和响应速度。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 flipV="true">
            <a:off x="3261358" y="3407662"/>
            <a:ext cx="1452366" cy="1452366"/>
          </a:xfrm>
          <a:prstGeom prst="ellipse">
            <a:avLst/>
          </a:prstGeom>
          <a:gradFill>
            <a:gsLst>
              <a:gs pos="0">
                <a:schemeClr val="accent2">
                  <a:alpha val="67000"/>
                </a:schemeClr>
              </a:gs>
              <a:gs pos="74000">
                <a:schemeClr val="accent2">
                  <a:alpha val="0"/>
                </a:schemeClr>
              </a:gs>
            </a:gsLst>
            <a:lin ang="540000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2756446" y="2087639"/>
            <a:ext cx="2462189" cy="10927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通过管护APP，实现信息化管理，提高管护工作的及时性和有效性。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5363466" y="3526837"/>
            <a:ext cx="1452366" cy="1452366"/>
          </a:xfrm>
          <a:prstGeom prst="ellipse">
            <a:avLst/>
          </a:prstGeom>
          <a:gradFill>
            <a:gsLst>
              <a:gs pos="0">
                <a:schemeClr val="accent1">
                  <a:alpha val="64000"/>
                </a:schemeClr>
              </a:gs>
              <a:gs pos="74000">
                <a:schemeClr val="accent1">
                  <a:alpha val="0"/>
                </a:schemeClr>
              </a:gs>
            </a:gsLst>
            <a:lin ang="540000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4858555" y="5259333"/>
            <a:ext cx="2462189" cy="13328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尾页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 flipV="true">
            <a:off x="7465579" y="3455494"/>
            <a:ext cx="1452366" cy="1452366"/>
          </a:xfrm>
          <a:prstGeom prst="ellipse">
            <a:avLst/>
          </a:prstGeom>
          <a:gradFill>
            <a:gsLst>
              <a:gs pos="0">
                <a:schemeClr val="accent2">
                  <a:alpha val="67000"/>
                </a:schemeClr>
              </a:gs>
              <a:gs pos="74000">
                <a:schemeClr val="accent2">
                  <a:alpha val="0"/>
                </a:schemeClr>
              </a:gs>
            </a:gsLst>
            <a:lin ang="540000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6960666" y="2081672"/>
            <a:ext cx="2462189" cy="10927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总结标语：“明晰责任链，筑牢灌溉工程安全网”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9567687" y="3611000"/>
            <a:ext cx="1452366" cy="1452366"/>
          </a:xfrm>
          <a:prstGeom prst="ellipse">
            <a:avLst/>
          </a:prstGeom>
          <a:gradFill>
            <a:gsLst>
              <a:gs pos="0">
                <a:schemeClr val="accent1">
                  <a:alpha val="64000"/>
                </a:schemeClr>
              </a:gs>
              <a:gs pos="74000">
                <a:schemeClr val="accent1">
                  <a:alpha val="0"/>
                </a:schemeClr>
              </a:gs>
            </a:gsLst>
            <a:lin ang="540000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9062776" y="5259333"/>
            <a:ext cx="2462189" cy="13328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联系方式：原州区水务局工程管理科 XXX- XXXXXXX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3848015" y="1204059"/>
            <a:ext cx="4419770" cy="7331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管护APP开发</a:t>
            </a:r>
            <a:endParaRPr kumimoji="1" lang="en-US" altLang="zh-CN" sz="16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9751023" y="3794336"/>
            <a:ext cx="1085694" cy="1085694"/>
          </a:xfrm>
          <a:custGeom>
            <a:avLst/>
            <a:gdLst>
              <a:gd name="connsiteX0" fmla="*/ 542847 w 1085694"/>
              <a:gd name="connsiteY0" fmla="*/ 0 h 1085694"/>
              <a:gd name="connsiteX1" fmla="*/ 1085694 w 1085694"/>
              <a:gd name="connsiteY1" fmla="*/ 542847 h 1085694"/>
              <a:gd name="connsiteX2" fmla="*/ 542847 w 1085694"/>
              <a:gd name="connsiteY2" fmla="*/ 1085694 h 1085694"/>
              <a:gd name="connsiteX3" fmla="*/ 0 w 1085694"/>
              <a:gd name="connsiteY3" fmla="*/ 542847 h 1085694"/>
              <a:gd name="connsiteX4" fmla="*/ 542847 w 1085694"/>
              <a:gd name="connsiteY4" fmla="*/ 0 h 1085694"/>
            </a:gdLst>
            <a:ahLst/>
            <a:cxnLst/>
            <a:rect l="l" t="t" r="r" b="b"/>
            <a:pathLst>
              <a:path w="1085694" h="1085694">
                <a:moveTo>
                  <a:pt x="542847" y="0"/>
                </a:moveTo>
                <a:cubicBezTo>
                  <a:pt x="842653" y="0"/>
                  <a:pt x="1085694" y="243041"/>
                  <a:pt x="1085694" y="542847"/>
                </a:cubicBezTo>
                <a:cubicBezTo>
                  <a:pt x="1085694" y="842653"/>
                  <a:pt x="842653" y="1085694"/>
                  <a:pt x="542847" y="1085694"/>
                </a:cubicBezTo>
                <a:cubicBezTo>
                  <a:pt x="243041" y="1085694"/>
                  <a:pt x="0" y="842653"/>
                  <a:pt x="0" y="542847"/>
                </a:cubicBezTo>
                <a:cubicBezTo>
                  <a:pt x="0" y="243041"/>
                  <a:pt x="243041" y="0"/>
                  <a:pt x="542847" y="0"/>
                </a:cubicBez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7" name="标题 1"/>
          <p:cNvSpPr txBox="true"/>
          <p:nvPr/>
        </p:nvSpPr>
        <p:spPr>
          <a:xfrm>
            <a:off x="7648915" y="3638830"/>
            <a:ext cx="1085694" cy="1085694"/>
          </a:xfrm>
          <a:custGeom>
            <a:avLst/>
            <a:gdLst>
              <a:gd name="connsiteX0" fmla="*/ 542847 w 1085694"/>
              <a:gd name="connsiteY0" fmla="*/ 0 h 1085694"/>
              <a:gd name="connsiteX1" fmla="*/ 1085694 w 1085694"/>
              <a:gd name="connsiteY1" fmla="*/ 542847 h 1085694"/>
              <a:gd name="connsiteX2" fmla="*/ 542847 w 1085694"/>
              <a:gd name="connsiteY2" fmla="*/ 1085694 h 1085694"/>
              <a:gd name="connsiteX3" fmla="*/ 0 w 1085694"/>
              <a:gd name="connsiteY3" fmla="*/ 542847 h 1085694"/>
              <a:gd name="connsiteX4" fmla="*/ 542847 w 1085694"/>
              <a:gd name="connsiteY4" fmla="*/ 0 h 1085694"/>
            </a:gdLst>
            <a:ahLst/>
            <a:cxnLst/>
            <a:rect l="l" t="t" r="r" b="b"/>
            <a:pathLst>
              <a:path w="1085694" h="1085694">
                <a:moveTo>
                  <a:pt x="542847" y="0"/>
                </a:moveTo>
                <a:cubicBezTo>
                  <a:pt x="842653" y="0"/>
                  <a:pt x="1085694" y="243041"/>
                  <a:pt x="1085694" y="542847"/>
                </a:cubicBezTo>
                <a:cubicBezTo>
                  <a:pt x="1085694" y="842653"/>
                  <a:pt x="842653" y="1085694"/>
                  <a:pt x="542847" y="1085694"/>
                </a:cubicBezTo>
                <a:cubicBezTo>
                  <a:pt x="243041" y="1085694"/>
                  <a:pt x="0" y="842653"/>
                  <a:pt x="0" y="542847"/>
                </a:cubicBezTo>
                <a:cubicBezTo>
                  <a:pt x="0" y="243041"/>
                  <a:pt x="243041" y="0"/>
                  <a:pt x="542847" y="0"/>
                </a:cubicBez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5546802" y="3710173"/>
            <a:ext cx="1085694" cy="1085694"/>
          </a:xfrm>
          <a:custGeom>
            <a:avLst/>
            <a:gdLst>
              <a:gd name="connsiteX0" fmla="*/ 542847 w 1085694"/>
              <a:gd name="connsiteY0" fmla="*/ 0 h 1085694"/>
              <a:gd name="connsiteX1" fmla="*/ 1085694 w 1085694"/>
              <a:gd name="connsiteY1" fmla="*/ 542847 h 1085694"/>
              <a:gd name="connsiteX2" fmla="*/ 542847 w 1085694"/>
              <a:gd name="connsiteY2" fmla="*/ 1085694 h 1085694"/>
              <a:gd name="connsiteX3" fmla="*/ 0 w 1085694"/>
              <a:gd name="connsiteY3" fmla="*/ 542847 h 1085694"/>
              <a:gd name="connsiteX4" fmla="*/ 542847 w 1085694"/>
              <a:gd name="connsiteY4" fmla="*/ 0 h 1085694"/>
            </a:gdLst>
            <a:ahLst/>
            <a:cxnLst/>
            <a:rect l="l" t="t" r="r" b="b"/>
            <a:pathLst>
              <a:path w="1085694" h="1085694">
                <a:moveTo>
                  <a:pt x="542847" y="0"/>
                </a:moveTo>
                <a:cubicBezTo>
                  <a:pt x="842653" y="0"/>
                  <a:pt x="1085694" y="243041"/>
                  <a:pt x="1085694" y="542847"/>
                </a:cubicBezTo>
                <a:cubicBezTo>
                  <a:pt x="1085694" y="842653"/>
                  <a:pt x="842653" y="1085694"/>
                  <a:pt x="542847" y="1085694"/>
                </a:cubicBezTo>
                <a:cubicBezTo>
                  <a:pt x="243041" y="1085694"/>
                  <a:pt x="0" y="842653"/>
                  <a:pt x="0" y="542847"/>
                </a:cubicBezTo>
                <a:cubicBezTo>
                  <a:pt x="0" y="243041"/>
                  <a:pt x="243041" y="0"/>
                  <a:pt x="542847" y="0"/>
                </a:cubicBez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9" name="标题 1"/>
          <p:cNvSpPr txBox="true"/>
          <p:nvPr/>
        </p:nvSpPr>
        <p:spPr>
          <a:xfrm>
            <a:off x="3444694" y="3590998"/>
            <a:ext cx="1085694" cy="1085694"/>
          </a:xfrm>
          <a:custGeom>
            <a:avLst/>
            <a:gdLst>
              <a:gd name="connsiteX0" fmla="*/ 542847 w 1085694"/>
              <a:gd name="connsiteY0" fmla="*/ 0 h 1085694"/>
              <a:gd name="connsiteX1" fmla="*/ 1085694 w 1085694"/>
              <a:gd name="connsiteY1" fmla="*/ 542847 h 1085694"/>
              <a:gd name="connsiteX2" fmla="*/ 542847 w 1085694"/>
              <a:gd name="connsiteY2" fmla="*/ 1085694 h 1085694"/>
              <a:gd name="connsiteX3" fmla="*/ 0 w 1085694"/>
              <a:gd name="connsiteY3" fmla="*/ 542847 h 1085694"/>
              <a:gd name="connsiteX4" fmla="*/ 542847 w 1085694"/>
              <a:gd name="connsiteY4" fmla="*/ 0 h 1085694"/>
            </a:gdLst>
            <a:ahLst/>
            <a:cxnLst/>
            <a:rect l="l" t="t" r="r" b="b"/>
            <a:pathLst>
              <a:path w="1085694" h="1085694">
                <a:moveTo>
                  <a:pt x="542847" y="0"/>
                </a:moveTo>
                <a:cubicBezTo>
                  <a:pt x="842653" y="0"/>
                  <a:pt x="1085694" y="243041"/>
                  <a:pt x="1085694" y="542847"/>
                </a:cubicBezTo>
                <a:cubicBezTo>
                  <a:pt x="1085694" y="842653"/>
                  <a:pt x="842653" y="1085694"/>
                  <a:pt x="542847" y="1085694"/>
                </a:cubicBezTo>
                <a:cubicBezTo>
                  <a:pt x="243041" y="1085694"/>
                  <a:pt x="0" y="842653"/>
                  <a:pt x="0" y="542847"/>
                </a:cubicBezTo>
                <a:cubicBezTo>
                  <a:pt x="0" y="243041"/>
                  <a:pt x="243041" y="0"/>
                  <a:pt x="542847" y="0"/>
                </a:cubicBez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0" name="标题 1"/>
          <p:cNvSpPr txBox="true"/>
          <p:nvPr/>
        </p:nvSpPr>
        <p:spPr>
          <a:xfrm>
            <a:off x="1357882" y="3760019"/>
            <a:ext cx="1085694" cy="1085694"/>
          </a:xfrm>
          <a:custGeom>
            <a:avLst/>
            <a:gdLst>
              <a:gd name="connsiteX0" fmla="*/ 542847 w 1085694"/>
              <a:gd name="connsiteY0" fmla="*/ 0 h 1085694"/>
              <a:gd name="connsiteX1" fmla="*/ 1085694 w 1085694"/>
              <a:gd name="connsiteY1" fmla="*/ 542847 h 1085694"/>
              <a:gd name="connsiteX2" fmla="*/ 542847 w 1085694"/>
              <a:gd name="connsiteY2" fmla="*/ 1085694 h 1085694"/>
              <a:gd name="connsiteX3" fmla="*/ 0 w 1085694"/>
              <a:gd name="connsiteY3" fmla="*/ 542847 h 1085694"/>
              <a:gd name="connsiteX4" fmla="*/ 542847 w 1085694"/>
              <a:gd name="connsiteY4" fmla="*/ 0 h 1085694"/>
            </a:gdLst>
            <a:ahLst/>
            <a:cxnLst/>
            <a:rect l="l" t="t" r="r" b="b"/>
            <a:pathLst>
              <a:path w="1085694" h="1085694">
                <a:moveTo>
                  <a:pt x="542847" y="0"/>
                </a:moveTo>
                <a:cubicBezTo>
                  <a:pt x="842653" y="0"/>
                  <a:pt x="1085694" y="243041"/>
                  <a:pt x="1085694" y="542847"/>
                </a:cubicBezTo>
                <a:cubicBezTo>
                  <a:pt x="1085694" y="842653"/>
                  <a:pt x="842653" y="1085694"/>
                  <a:pt x="542847" y="1085694"/>
                </a:cubicBezTo>
                <a:cubicBezTo>
                  <a:pt x="243041" y="1085694"/>
                  <a:pt x="0" y="842653"/>
                  <a:pt x="0" y="542847"/>
                </a:cubicBezTo>
                <a:cubicBezTo>
                  <a:pt x="0" y="243041"/>
                  <a:pt x="243041" y="0"/>
                  <a:pt x="542847" y="0"/>
                </a:cubicBez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1" name="标题 1"/>
          <p:cNvSpPr txBox="true"/>
          <p:nvPr/>
        </p:nvSpPr>
        <p:spPr>
          <a:xfrm>
            <a:off x="5862383" y="4025754"/>
            <a:ext cx="454533" cy="454533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2" name="标题 1"/>
          <p:cNvSpPr txBox="true"/>
          <p:nvPr/>
        </p:nvSpPr>
        <p:spPr>
          <a:xfrm>
            <a:off x="1673463" y="4075600"/>
            <a:ext cx="454533" cy="454533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3" name="标题 1"/>
          <p:cNvSpPr txBox="true"/>
          <p:nvPr/>
        </p:nvSpPr>
        <p:spPr>
          <a:xfrm>
            <a:off x="10075311" y="4109917"/>
            <a:ext cx="437119" cy="454533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4" name="标题 1"/>
          <p:cNvSpPr txBox="true"/>
          <p:nvPr/>
        </p:nvSpPr>
        <p:spPr>
          <a:xfrm>
            <a:off x="7941087" y="3954411"/>
            <a:ext cx="501351" cy="454533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5" name="标题 1"/>
          <p:cNvSpPr txBox="true"/>
          <p:nvPr/>
        </p:nvSpPr>
        <p:spPr>
          <a:xfrm rot="10800000" flipH="true" flipV="true">
            <a:off x="3752698" y="3906578"/>
            <a:ext cx="469687" cy="454534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6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7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配套工具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8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9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3" name="标题 1"/>
          <p:cNvSpPr txBox="true"/>
          <p:nvPr/>
        </p:nvSpPr>
        <p:spPr>
          <a:xfrm>
            <a:off x="1574001" y="2743353"/>
            <a:ext cx="1418491" cy="141849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4" name="标题 1"/>
          <p:cNvSpPr txBox="true"/>
          <p:nvPr/>
        </p:nvSpPr>
        <p:spPr>
          <a:xfrm>
            <a:off x="1574000" y="4330768"/>
            <a:ext cx="3663264" cy="16120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依据《水法》《黄河保护法》等3项核心法规，确保管护工作有法可依，为工程长效运行提供法律保障。</a:t>
            </a:r>
            <a:endParaRPr kumimoji="1" lang="en-US" altLang="zh-CN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6954735" y="2743352"/>
            <a:ext cx="1418491" cy="141849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6" name="标题 1"/>
          <p:cNvSpPr txBox="true"/>
          <p:nvPr/>
        </p:nvSpPr>
        <p:spPr>
          <a:xfrm>
            <a:off x="6954736" y="4330768"/>
            <a:ext cx="3663264" cy="16120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通过明确的法律依据，规范农田灌溉工程管护行为，保障水利设施的合法权益。</a:t>
            </a:r>
            <a:endParaRPr kumimoji="1" lang="en-US" altLang="zh-CN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4845489" y="3396321"/>
            <a:ext cx="256249" cy="25624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8" name="标题 1"/>
          <p:cNvSpPr txBox="true"/>
          <p:nvPr/>
        </p:nvSpPr>
        <p:spPr>
          <a:xfrm>
            <a:off x="669751" y="1390426"/>
            <a:ext cx="476250" cy="377952"/>
          </a:xfrm>
          <a:custGeom>
            <a:avLst/>
            <a:gdLst>
              <a:gd name="connsiteX0" fmla="*/ 476250 w 476250"/>
              <a:gd name="connsiteY0" fmla="*/ 0 h 377952"/>
              <a:gd name="connsiteX1" fmla="*/ 476250 w 476250"/>
              <a:gd name="connsiteY1" fmla="*/ 81725 h 377952"/>
              <a:gd name="connsiteX2" fmla="*/ 367570 w 476250"/>
              <a:gd name="connsiteY2" fmla="*/ 187452 h 377952"/>
              <a:gd name="connsiteX3" fmla="*/ 476250 w 476250"/>
              <a:gd name="connsiteY3" fmla="*/ 187452 h 377952"/>
              <a:gd name="connsiteX4" fmla="*/ 476250 w 476250"/>
              <a:gd name="connsiteY4" fmla="*/ 377952 h 377952"/>
              <a:gd name="connsiteX5" fmla="*/ 285750 w 476250"/>
              <a:gd name="connsiteY5" fmla="*/ 377952 h 377952"/>
              <a:gd name="connsiteX6" fmla="*/ 285750 w 476250"/>
              <a:gd name="connsiteY6" fmla="*/ 187452 h 377952"/>
              <a:gd name="connsiteX7" fmla="*/ 476250 w 476250"/>
              <a:gd name="connsiteY7" fmla="*/ 0 h 377952"/>
              <a:gd name="connsiteX8" fmla="*/ 190500 w 476250"/>
              <a:gd name="connsiteY8" fmla="*/ 0 h 377952"/>
              <a:gd name="connsiteX9" fmla="*/ 190500 w 476250"/>
              <a:gd name="connsiteY9" fmla="*/ 81725 h 377952"/>
              <a:gd name="connsiteX10" fmla="*/ 81820 w 476250"/>
              <a:gd name="connsiteY10" fmla="*/ 187452 h 377952"/>
              <a:gd name="connsiteX11" fmla="*/ 190500 w 476250"/>
              <a:gd name="connsiteY11" fmla="*/ 187452 h 377952"/>
              <a:gd name="connsiteX12" fmla="*/ 190500 w 476250"/>
              <a:gd name="connsiteY12" fmla="*/ 377952 h 377952"/>
              <a:gd name="connsiteX13" fmla="*/ 0 w 476250"/>
              <a:gd name="connsiteY13" fmla="*/ 377952 h 377952"/>
              <a:gd name="connsiteX14" fmla="*/ 0 w 476250"/>
              <a:gd name="connsiteY14" fmla="*/ 187452 h 377952"/>
              <a:gd name="connsiteX15" fmla="*/ 190500 w 476250"/>
              <a:gd name="connsiteY15" fmla="*/ 0 h 377952"/>
            </a:gdLst>
            <a:ahLst/>
            <a:cxnLst/>
            <a:rect l="l" t="t" r="r" b="b"/>
            <a:pathLst>
              <a:path w="476250" h="377952">
                <a:moveTo>
                  <a:pt x="476250" y="0"/>
                </a:moveTo>
                <a:lnTo>
                  <a:pt x="476250" y="81725"/>
                </a:lnTo>
                <a:cubicBezTo>
                  <a:pt x="417383" y="81753"/>
                  <a:pt x="369219" y="128608"/>
                  <a:pt x="367570" y="187452"/>
                </a:cubicBezTo>
                <a:lnTo>
                  <a:pt x="476250" y="187452"/>
                </a:lnTo>
                <a:lnTo>
                  <a:pt x="476250" y="377952"/>
                </a:lnTo>
                <a:lnTo>
                  <a:pt x="285750" y="377952"/>
                </a:lnTo>
                <a:lnTo>
                  <a:pt x="285750" y="187452"/>
                </a:lnTo>
                <a:cubicBezTo>
                  <a:pt x="287415" y="83434"/>
                  <a:pt x="372219" y="-13"/>
                  <a:pt x="476250" y="0"/>
                </a:cubicBezTo>
                <a:close/>
                <a:moveTo>
                  <a:pt x="190500" y="0"/>
                </a:moveTo>
                <a:lnTo>
                  <a:pt x="190500" y="81725"/>
                </a:lnTo>
                <a:cubicBezTo>
                  <a:pt x="131633" y="81753"/>
                  <a:pt x="83469" y="128608"/>
                  <a:pt x="81820" y="187452"/>
                </a:cubicBezTo>
                <a:lnTo>
                  <a:pt x="190500" y="187452"/>
                </a:lnTo>
                <a:lnTo>
                  <a:pt x="190500" y="377952"/>
                </a:lnTo>
                <a:lnTo>
                  <a:pt x="0" y="377952"/>
                </a:lnTo>
                <a:lnTo>
                  <a:pt x="0" y="187452"/>
                </a:lnTo>
                <a:cubicBezTo>
                  <a:pt x="1665" y="83434"/>
                  <a:pt x="86469" y="-13"/>
                  <a:pt x="190500" y="0"/>
                </a:cubicBezTo>
                <a:close/>
              </a:path>
            </a:pathLst>
          </a:custGeom>
          <a:solidFill>
            <a:schemeClr val="accent1"/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9" name="标题 1"/>
          <p:cNvSpPr txBox="true"/>
          <p:nvPr/>
        </p:nvSpPr>
        <p:spPr>
          <a:xfrm>
            <a:off x="1365076" y="1448514"/>
            <a:ext cx="9846853" cy="129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核心法规支撑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2067228" y="3218598"/>
            <a:ext cx="432036" cy="46800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1" name="标题 1"/>
          <p:cNvSpPr txBox="true"/>
          <p:nvPr/>
        </p:nvSpPr>
        <p:spPr>
          <a:xfrm flipH="true" flipV="true">
            <a:off x="7422179" y="3218597"/>
            <a:ext cx="483603" cy="46800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2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3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立法依据</a:t>
            </a:r>
            <a:endParaRPr kumimoji="1" lang="en-US" altLang="zh-CN" sz="3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5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3" name="标题 1"/>
          <p:cNvSpPr txBox="true"/>
          <p:nvPr/>
        </p:nvSpPr>
        <p:spPr>
          <a:xfrm>
            <a:off x="4597575" y="1833789"/>
            <a:ext cx="3365263" cy="3609068"/>
          </a:xfrm>
          <a:prstGeom prst="snip2Diag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/>
          </a:ln>
          <a:effectLst>
            <a:outerShdw dist="50800" dir="2700000" algn="ctr" rotWithShape="0">
              <a:schemeClr val="accent1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4" name="标题 1"/>
          <p:cNvSpPr txBox="true"/>
          <p:nvPr/>
        </p:nvSpPr>
        <p:spPr>
          <a:xfrm>
            <a:off x="8170811" y="1833789"/>
            <a:ext cx="3365263" cy="3609068"/>
          </a:xfrm>
          <a:prstGeom prst="snip2DiagRect">
            <a:avLst/>
          </a:prstGeom>
          <a:solidFill>
            <a:schemeClr val="bg1"/>
          </a:solidFill>
          <a:ln w="12700" cap="flat">
            <a:solidFill>
              <a:schemeClr val="tx2"/>
            </a:solidFill>
            <a:miter/>
          </a:ln>
          <a:effectLst>
            <a:outerShdw dist="50800" dir="2700000" algn="ctr" rotWithShape="0">
              <a:schemeClr val="tx2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5" name="标题 1"/>
          <p:cNvSpPr txBox="true"/>
          <p:nvPr/>
        </p:nvSpPr>
        <p:spPr>
          <a:xfrm>
            <a:off x="4748346" y="3337833"/>
            <a:ext cx="3095718" cy="1482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适用于干渠直开口以下渠道、机井、高效节灌工程等全类型农田水利设施，实现管护无死角。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4748346" y="2250690"/>
            <a:ext cx="604704" cy="52941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7" name="标题 1"/>
          <p:cNvSpPr txBox="true"/>
          <p:nvPr/>
        </p:nvSpPr>
        <p:spPr>
          <a:xfrm>
            <a:off x="8321582" y="3337833"/>
            <a:ext cx="3121118" cy="1482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明确工程管护的适用范围，确保所有农田水利设施都能得到有效管理和维护。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8355384" y="2238905"/>
            <a:ext cx="604704" cy="548234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9" name="标题 1"/>
          <p:cNvSpPr txBox="true"/>
          <p:nvPr/>
        </p:nvSpPr>
        <p:spPr>
          <a:xfrm>
            <a:off x="668327" y="516249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 sz="2400" b="1"/>
          </a:p>
        </p:txBody>
      </p:sp>
      <p:sp>
        <p:nvSpPr>
          <p:cNvPr id="10" name="标题 1"/>
          <p:cNvSpPr txBox="true"/>
          <p:nvPr/>
        </p:nvSpPr>
        <p:spPr>
          <a:xfrm>
            <a:off x="861932" y="516250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 sz="2400" b="1"/>
          </a:p>
        </p:txBody>
      </p:sp>
      <p:sp>
        <p:nvSpPr>
          <p:cNvPr id="11" name="标题 1"/>
          <p:cNvSpPr txBox="true"/>
          <p:nvPr/>
        </p:nvSpPr>
        <p:spPr>
          <a:xfrm>
            <a:off x="1055536" y="516250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 sz="2400" b="1"/>
          </a:p>
        </p:txBody>
      </p:sp>
      <p:sp>
        <p:nvSpPr>
          <p:cNvPr id="12" name="标题 1"/>
          <p:cNvSpPr txBox="true"/>
          <p:nvPr/>
        </p:nvSpPr>
        <p:spPr>
          <a:xfrm>
            <a:off x="4786446" y="3054346"/>
            <a:ext cx="360000" cy="57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3" name="标题 1"/>
          <p:cNvSpPr txBox="true"/>
          <p:nvPr/>
        </p:nvSpPr>
        <p:spPr>
          <a:xfrm>
            <a:off x="8359682" y="3054346"/>
            <a:ext cx="360000" cy="57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4" name="标题 1"/>
          <p:cNvSpPr txBox="true"/>
          <p:nvPr/>
        </p:nvSpPr>
        <p:spPr>
          <a:xfrm>
            <a:off x="660399" y="1833789"/>
            <a:ext cx="3564028" cy="3065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全类型设施覆盖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6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适用范围</a:t>
            </a:r>
            <a:endParaRPr kumimoji="1" lang="en-US" altLang="zh-CN" sz="3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8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0" y="4080496"/>
            <a:ext cx="12192000" cy="2777504"/>
          </a:xfrm>
          <a:custGeom>
            <a:avLst/>
            <a:gdLst>
              <a:gd name="connsiteX0" fmla="*/ 6096000 w 12192000"/>
              <a:gd name="connsiteY0" fmla="*/ 0 h 2777504"/>
              <a:gd name="connsiteX1" fmla="*/ 12157261 w 12192000"/>
              <a:gd name="connsiteY1" fmla="*/ 805858 h 2777504"/>
              <a:gd name="connsiteX2" fmla="*/ 12192000 w 12192000"/>
              <a:gd name="connsiteY2" fmla="*/ 818321 h 2777504"/>
              <a:gd name="connsiteX3" fmla="*/ 12192000 w 12192000"/>
              <a:gd name="connsiteY3" fmla="*/ 2777504 h 2777504"/>
              <a:gd name="connsiteX4" fmla="*/ 0 w 12192000"/>
              <a:gd name="connsiteY4" fmla="*/ 2777504 h 2777504"/>
              <a:gd name="connsiteX5" fmla="*/ 0 w 12192000"/>
              <a:gd name="connsiteY5" fmla="*/ 818321 h 2777504"/>
              <a:gd name="connsiteX6" fmla="*/ 34739 w 12192000"/>
              <a:gd name="connsiteY6" fmla="*/ 805858 h 2777504"/>
              <a:gd name="connsiteX7" fmla="*/ 6096000 w 12192000"/>
              <a:gd name="connsiteY7" fmla="*/ 0 h 2777504"/>
            </a:gdLst>
            <a:ahLst/>
            <a:cxnLst/>
            <a:rect l="l" t="t" r="r" b="b"/>
            <a:pathLst>
              <a:path w="12192000" h="2777504">
                <a:moveTo>
                  <a:pt x="6096000" y="0"/>
                </a:moveTo>
                <a:cubicBezTo>
                  <a:pt x="8536220" y="0"/>
                  <a:pt x="10716548" y="313701"/>
                  <a:pt x="12157261" y="805858"/>
                </a:cubicBezTo>
                <a:lnTo>
                  <a:pt x="12192000" y="818321"/>
                </a:lnTo>
                <a:lnTo>
                  <a:pt x="12192000" y="2777504"/>
                </a:lnTo>
                <a:lnTo>
                  <a:pt x="0" y="2777504"/>
                </a:lnTo>
                <a:lnTo>
                  <a:pt x="0" y="818321"/>
                </a:lnTo>
                <a:lnTo>
                  <a:pt x="34739" y="805858"/>
                </a:lnTo>
                <a:cubicBezTo>
                  <a:pt x="1475452" y="313701"/>
                  <a:pt x="3655780" y="0"/>
                  <a:pt x="60960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2700000" scaled="false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733425" y="1940789"/>
            <a:ext cx="2555875" cy="3428999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 w="12700" cap="sq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false"/>
            </a:gradFill>
            <a:miter/>
          </a:ln>
          <a:effectLst>
            <a:outerShdw blurRad="254000" dir="16200000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1553854" y="1605184"/>
            <a:ext cx="860444" cy="860444"/>
          </a:xfrm>
          <a:prstGeom prst="ellipse">
            <a:avLst/>
          </a:prstGeom>
          <a:noFill/>
          <a:ln w="28575" cap="sq">
            <a:gradFill>
              <a:gsLst>
                <a:gs pos="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false"/>
            </a:gradFill>
            <a:miter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3484543" y="2621871"/>
            <a:ext cx="2555875" cy="3428999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 w="12700" cap="sq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false"/>
            </a:gradFill>
            <a:miter/>
          </a:ln>
          <a:effectLst>
            <a:outerShdw blurRad="254000" dir="16200000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7" name="标题 1"/>
          <p:cNvCxnSpPr/>
          <p:nvPr/>
        </p:nvCxnSpPr>
        <p:spPr>
          <a:xfrm>
            <a:off x="880754" y="3544444"/>
            <a:ext cx="2185017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  <a:headEnd type="diamond"/>
          </a:ln>
        </p:spPr>
      </p:cxnSp>
      <p:sp>
        <p:nvSpPr>
          <p:cNvPr id="8" name="标题 1"/>
          <p:cNvSpPr txBox="true"/>
          <p:nvPr/>
        </p:nvSpPr>
        <p:spPr>
          <a:xfrm>
            <a:off x="6235661" y="2621871"/>
            <a:ext cx="2555875" cy="3428999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 w="12700" cap="sq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false"/>
            </a:gradFill>
            <a:miter/>
          </a:ln>
          <a:effectLst>
            <a:outerShdw blurRad="254000" dir="16200000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4287836" y="2321127"/>
            <a:ext cx="860444" cy="860444"/>
          </a:xfrm>
          <a:prstGeom prst="ellipse">
            <a:avLst/>
          </a:prstGeom>
          <a:noFill/>
          <a:ln w="28575" cap="sq">
            <a:gradFill>
              <a:gsLst>
                <a:gs pos="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false"/>
            </a:gradFill>
            <a:miter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8961379" y="2029689"/>
            <a:ext cx="2555875" cy="3428999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 w="12700" cap="sq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false"/>
            </a:gradFill>
            <a:miter/>
          </a:ln>
          <a:effectLst>
            <a:outerShdw blurRad="254000" dir="16200000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1" name="标题 1"/>
          <p:cNvCxnSpPr/>
          <p:nvPr/>
        </p:nvCxnSpPr>
        <p:spPr>
          <a:xfrm>
            <a:off x="3631872" y="4225526"/>
            <a:ext cx="2185017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  <a:headEnd type="diamond"/>
          </a:ln>
        </p:spPr>
      </p:cxnSp>
      <p:sp>
        <p:nvSpPr>
          <p:cNvPr id="12" name="标题 1"/>
          <p:cNvSpPr txBox="true"/>
          <p:nvPr/>
        </p:nvSpPr>
        <p:spPr>
          <a:xfrm>
            <a:off x="7048027" y="2321127"/>
            <a:ext cx="860444" cy="860444"/>
          </a:xfrm>
          <a:prstGeom prst="ellipse">
            <a:avLst/>
          </a:prstGeom>
          <a:noFill/>
          <a:ln w="28575" cap="sq">
            <a:gradFill>
              <a:gsLst>
                <a:gs pos="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false"/>
            </a:gradFill>
            <a:miter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3" name="标题 1"/>
          <p:cNvCxnSpPr/>
          <p:nvPr/>
        </p:nvCxnSpPr>
        <p:spPr>
          <a:xfrm>
            <a:off x="6382990" y="4225526"/>
            <a:ext cx="2185017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  <a:headEnd type="diamond"/>
          </a:ln>
        </p:spPr>
      </p:cxnSp>
      <p:sp>
        <p:nvSpPr>
          <p:cNvPr id="14" name="标题 1"/>
          <p:cNvSpPr txBox="true"/>
          <p:nvPr/>
        </p:nvSpPr>
        <p:spPr>
          <a:xfrm>
            <a:off x="9807208" y="1601945"/>
            <a:ext cx="860444" cy="860444"/>
          </a:xfrm>
          <a:prstGeom prst="ellipse">
            <a:avLst/>
          </a:prstGeom>
          <a:noFill/>
          <a:ln w="28575" cap="sq">
            <a:gradFill>
              <a:gsLst>
                <a:gs pos="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false"/>
            </a:gradFill>
            <a:miter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5" name="标题 1"/>
          <p:cNvCxnSpPr/>
          <p:nvPr/>
        </p:nvCxnSpPr>
        <p:spPr>
          <a:xfrm>
            <a:off x="9134108" y="3544444"/>
            <a:ext cx="2185017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  <a:headEnd type="diamond"/>
          </a:ln>
        </p:spPr>
      </p:cxnSp>
      <p:sp>
        <p:nvSpPr>
          <p:cNvPr id="16" name="标题 1"/>
          <p:cNvSpPr txBox="true"/>
          <p:nvPr/>
        </p:nvSpPr>
        <p:spPr>
          <a:xfrm>
            <a:off x="936347" y="2594411"/>
            <a:ext cx="2091900" cy="884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3175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政府主导</a:t>
            </a:r>
            <a:endParaRPr kumimoji="1" lang="en-US" altLang="zh-CN" sz="1600" b="1">
              <a:ln w="3175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933526" y="3724466"/>
            <a:ext cx="2101772" cy="1665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45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政府在农田灌溉工程管护中发挥主导作用，统筹协调各方资源，确保管护工作有序推进。
通过政府主导，保障管护工作的组织协调和资源投入，推动工程长效运行。</a:t>
            </a:r>
            <a:endParaRPr kumimoji="1" lang="en-US" altLang="zh-CN" sz="1245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8" name="标题 1"/>
          <p:cNvSpPr txBox="true"/>
          <p:nvPr/>
        </p:nvSpPr>
        <p:spPr>
          <a:xfrm>
            <a:off x="1653136" y="1704466"/>
            <a:ext cx="661880" cy="66188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2700000" scaled="false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9" name="标题 1"/>
          <p:cNvSpPr txBox="true"/>
          <p:nvPr/>
        </p:nvSpPr>
        <p:spPr>
          <a:xfrm>
            <a:off x="1827939" y="1866271"/>
            <a:ext cx="312276" cy="33827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0" name="标题 1"/>
          <p:cNvSpPr txBox="true"/>
          <p:nvPr/>
        </p:nvSpPr>
        <p:spPr>
          <a:xfrm>
            <a:off x="4387118" y="2420409"/>
            <a:ext cx="661880" cy="66188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2700000" scaled="false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1" name="标题 1"/>
          <p:cNvSpPr txBox="true"/>
          <p:nvPr/>
        </p:nvSpPr>
        <p:spPr>
          <a:xfrm>
            <a:off x="4569959" y="2582214"/>
            <a:ext cx="296200" cy="33827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2" name="标题 1"/>
          <p:cNvSpPr txBox="true"/>
          <p:nvPr/>
        </p:nvSpPr>
        <p:spPr>
          <a:xfrm>
            <a:off x="7147309" y="2420409"/>
            <a:ext cx="661880" cy="66188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2700000" scaled="false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3" name="标题 1"/>
          <p:cNvSpPr txBox="true"/>
          <p:nvPr/>
        </p:nvSpPr>
        <p:spPr>
          <a:xfrm>
            <a:off x="7309114" y="2591935"/>
            <a:ext cx="338270" cy="318827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4" name="标题 1"/>
          <p:cNvSpPr txBox="true"/>
          <p:nvPr/>
        </p:nvSpPr>
        <p:spPr>
          <a:xfrm>
            <a:off x="9906490" y="1701227"/>
            <a:ext cx="661880" cy="66188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2700000" scaled="false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5" name="标题 1"/>
          <p:cNvSpPr txBox="true"/>
          <p:nvPr/>
        </p:nvSpPr>
        <p:spPr>
          <a:xfrm>
            <a:off x="10068320" y="1863032"/>
            <a:ext cx="338221" cy="338270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6" name="标题 1"/>
          <p:cNvSpPr txBox="true"/>
          <p:nvPr/>
        </p:nvSpPr>
        <p:spPr>
          <a:xfrm>
            <a:off x="3714826" y="4384866"/>
            <a:ext cx="2101772" cy="1665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45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鼓励社会力量参与工程管护，形成政府、社会、群众共同参与的良好局面，提升管护效率。
通过社会参与，拓宽管护资金渠道，提高管护工作的专业性和覆盖面。</a:t>
            </a:r>
            <a:endParaRPr kumimoji="1" lang="en-US" altLang="zh-CN" sz="1245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7" name="标题 1"/>
          <p:cNvSpPr txBox="true"/>
          <p:nvPr/>
        </p:nvSpPr>
        <p:spPr>
          <a:xfrm>
            <a:off x="3717647" y="3254811"/>
            <a:ext cx="2091900" cy="884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3175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社会参与</a:t>
            </a:r>
            <a:endParaRPr kumimoji="1" lang="en-US" altLang="zh-CN" sz="1600" b="1">
              <a:ln w="3175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8" name="标题 1"/>
          <p:cNvSpPr txBox="true"/>
          <p:nvPr/>
        </p:nvSpPr>
        <p:spPr>
          <a:xfrm>
            <a:off x="6435447" y="3254811"/>
            <a:ext cx="2091900" cy="884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3175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权责明确</a:t>
            </a:r>
            <a:endParaRPr kumimoji="1" lang="en-US" altLang="zh-CN" sz="1600" b="1">
              <a:ln w="3175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9" name="标题 1"/>
          <p:cNvSpPr txBox="true"/>
          <p:nvPr/>
        </p:nvSpPr>
        <p:spPr>
          <a:xfrm>
            <a:off x="6432626" y="4384866"/>
            <a:ext cx="2101772" cy="1665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45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明确各责任主体的管护职责，做到权责一致，避免出现推诿扯皮现象，确保管护责任落实到位。
通过权责明确，规范各方行为，保障工程管护工作的顺利开展。</a:t>
            </a:r>
            <a:endParaRPr kumimoji="1" lang="en-US" altLang="zh-CN" sz="1245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30" name="标题 1"/>
          <p:cNvSpPr txBox="true"/>
          <p:nvPr/>
        </p:nvSpPr>
        <p:spPr>
          <a:xfrm>
            <a:off x="9191347" y="2594411"/>
            <a:ext cx="2091900" cy="884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3175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建管并重</a:t>
            </a:r>
            <a:endParaRPr kumimoji="1" lang="en-US" altLang="zh-CN" sz="1600" b="1">
              <a:ln w="3175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1" name="标题 1"/>
          <p:cNvSpPr txBox="true"/>
          <p:nvPr/>
        </p:nvSpPr>
        <p:spPr>
          <a:xfrm>
            <a:off x="9188526" y="3724466"/>
            <a:ext cx="2101772" cy="1665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05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坚持工程建设与管理并重，既要重视工程建设质量，又要强化工程后期管护，实现工程效益最大化。
通过建管并重，确保工程从建设到运行的全过程得到有效管理，延长工程使用寿命。</a:t>
            </a:r>
            <a:endParaRPr kumimoji="1" lang="en-US" altLang="zh-CN" sz="1205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32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3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四大原则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4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5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28280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85729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true"/>
          <p:nvPr/>
        </p:nvSpPr>
        <p:spPr>
          <a:xfrm>
            <a:off x="514279" y="2693346"/>
            <a:ext cx="5848422" cy="1767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二、管护责任主体分工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073652" y="1557326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259679" y="6406508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5161802" y="5389144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42266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true"/>
          <p:nvPr/>
        </p:nvSpPr>
        <p:spPr>
          <a:xfrm>
            <a:off x="7465412" y="5328388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885711" y="64703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660400" y="4560957"/>
            <a:ext cx="5102726" cy="0"/>
          </a:xfrm>
          <a:prstGeom prst="straightConnector1">
            <a:avLst/>
          </a:prstGeom>
          <a:noFill/>
          <a:ln w="6350" cap="sq">
            <a:solidFill>
              <a:schemeClr val="accent1"/>
            </a:solidFill>
            <a:miter/>
            <a:headEnd type="none"/>
            <a:tailEnd type="oval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638609" y="5158212"/>
            <a:ext cx="1130894" cy="1675421"/>
            <a:chOff x="638609" y="5158212"/>
            <a:chExt cx="1130894" cy="1675421"/>
          </a:xfrm>
        </p:grpSpPr>
        <p:sp>
          <p:nvSpPr>
            <p:cNvPr id="15" name="标题 1"/>
            <p:cNvSpPr txBox="true"/>
            <p:nvPr/>
          </p:nvSpPr>
          <p:spPr>
            <a:xfrm>
              <a:off x="638609" y="5158212"/>
              <a:ext cx="1130894" cy="1675421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1331577" y="6036464"/>
              <a:ext cx="189268" cy="471931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61626" y="1338702"/>
            <a:ext cx="638246" cy="945562"/>
            <a:chOff x="5261626" y="1338702"/>
            <a:chExt cx="638246" cy="945562"/>
          </a:xfrm>
        </p:grpSpPr>
        <p:sp>
          <p:nvSpPr>
            <p:cNvPr id="18" name="标题 1"/>
            <p:cNvSpPr txBox="true"/>
            <p:nvPr/>
          </p:nvSpPr>
          <p:spPr>
            <a:xfrm>
              <a:off x="5261626" y="1338702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5652719" y="1834363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>
            <a:off x="4301150" y="3508445"/>
            <a:ext cx="108990" cy="970353"/>
          </a:xfrm>
          <a:custGeom>
            <a:avLst/>
            <a:gdLst>
              <a:gd name="connsiteX0" fmla="*/ 0 w 102108"/>
              <a:gd name="connsiteY0" fmla="*/ 909084 h 909084"/>
              <a:gd name="connsiteX1" fmla="*/ 0 w 102108"/>
              <a:gd name="connsiteY1" fmla="*/ 102108 h 909084"/>
              <a:gd name="connsiteX2" fmla="*/ 102108 w 102108"/>
              <a:gd name="connsiteY2" fmla="*/ 0 h 909084"/>
            </a:gdLst>
            <a:ahLst/>
            <a:cxnLst/>
            <a:rect l="l" t="t" r="r" b="b"/>
            <a:pathLst>
              <a:path w="102108" h="909084">
                <a:moveTo>
                  <a:pt x="0" y="909084"/>
                </a:moveTo>
                <a:lnTo>
                  <a:pt x="0" y="102108"/>
                </a:lnTo>
                <a:lnTo>
                  <a:pt x="102108" y="0"/>
                </a:lnTo>
              </a:path>
            </a:pathLst>
          </a:custGeom>
          <a:noFill/>
          <a:ln w="12700" cap="rnd">
            <a:solidFill>
              <a:schemeClr val="bg1">
                <a:lumMod val="65000"/>
                <a:alpha val="100000"/>
              </a:schemeClr>
            </a:solidFill>
            <a:round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 flipH="true">
            <a:off x="7690630" y="3508445"/>
            <a:ext cx="108990" cy="970353"/>
          </a:xfrm>
          <a:custGeom>
            <a:avLst/>
            <a:gdLst>
              <a:gd name="connsiteX0" fmla="*/ 0 w 102108"/>
              <a:gd name="connsiteY0" fmla="*/ 909084 h 909084"/>
              <a:gd name="connsiteX1" fmla="*/ 0 w 102108"/>
              <a:gd name="connsiteY1" fmla="*/ 102108 h 909084"/>
              <a:gd name="connsiteX2" fmla="*/ 102108 w 102108"/>
              <a:gd name="connsiteY2" fmla="*/ 0 h 909084"/>
            </a:gdLst>
            <a:ahLst/>
            <a:cxnLst/>
            <a:rect l="l" t="t" r="r" b="b"/>
            <a:pathLst>
              <a:path w="102108" h="909084">
                <a:moveTo>
                  <a:pt x="0" y="909084"/>
                </a:moveTo>
                <a:lnTo>
                  <a:pt x="0" y="102108"/>
                </a:lnTo>
                <a:lnTo>
                  <a:pt x="102108" y="0"/>
                </a:lnTo>
              </a:path>
            </a:pathLst>
          </a:custGeom>
          <a:noFill/>
          <a:ln w="12700" cap="rnd">
            <a:solidFill>
              <a:schemeClr val="bg1">
                <a:lumMod val="65000"/>
              </a:schemeClr>
            </a:solidFill>
            <a:round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5" name="标题 1"/>
          <p:cNvSpPr txBox="true"/>
          <p:nvPr/>
        </p:nvSpPr>
        <p:spPr>
          <a:xfrm>
            <a:off x="673100" y="2087075"/>
            <a:ext cx="2441890" cy="10696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原州区政府负责统筹协调全区农田灌溉工程管护工作，确保各方责任落实到位，形成工作合力。通过政府统筹，整合各方资源，协调解决管护工作中的重大问题，保障管护工作顺利推进。</a:t>
            </a:r>
            <a:endParaRPr kumimoji="1" lang="en-US" altLang="zh-CN" sz="1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cxnSp>
        <p:nvCxnSpPr>
          <p:cNvPr id="6" name="标题 1"/>
          <p:cNvCxnSpPr/>
          <p:nvPr/>
        </p:nvCxnSpPr>
        <p:spPr>
          <a:xfrm>
            <a:off x="6050385" y="4063905"/>
            <a:ext cx="0" cy="414893"/>
          </a:xfrm>
          <a:prstGeom prst="line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prstDash val="solid"/>
            <a:round/>
          </a:ln>
        </p:spPr>
      </p:cxnSp>
      <p:sp>
        <p:nvSpPr>
          <p:cNvPr id="7" name="标题 1"/>
          <p:cNvSpPr txBox="true"/>
          <p:nvPr/>
        </p:nvSpPr>
        <p:spPr>
          <a:xfrm flipH="true">
            <a:off x="8678642" y="1888542"/>
            <a:ext cx="134413" cy="791587"/>
          </a:xfrm>
          <a:custGeom>
            <a:avLst/>
            <a:gdLst>
              <a:gd name="connsiteX0" fmla="*/ 0 w 125926"/>
              <a:gd name="connsiteY0" fmla="*/ 741604 h 741604"/>
              <a:gd name="connsiteX1" fmla="*/ 3434 w 125926"/>
              <a:gd name="connsiteY1" fmla="*/ 0 h 741604"/>
              <a:gd name="connsiteX2" fmla="*/ 125926 w 125926"/>
              <a:gd name="connsiteY2" fmla="*/ 0 h 741604"/>
            </a:gdLst>
            <a:ahLst/>
            <a:cxnLst/>
            <a:rect l="l" t="t" r="r" b="b"/>
            <a:pathLst>
              <a:path w="125926" h="741604">
                <a:moveTo>
                  <a:pt x="0" y="741604"/>
                </a:moveTo>
                <a:cubicBezTo>
                  <a:pt x="1145" y="494403"/>
                  <a:pt x="2289" y="247201"/>
                  <a:pt x="3434" y="0"/>
                </a:cubicBezTo>
                <a:lnTo>
                  <a:pt x="125926" y="0"/>
                </a:lnTo>
              </a:path>
            </a:pathLst>
          </a:custGeom>
          <a:noFill/>
          <a:ln w="12700" cap="rnd">
            <a:solidFill>
              <a:schemeClr val="bg1">
                <a:lumMod val="65000"/>
              </a:schemeClr>
            </a:solidFill>
            <a:round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8" name="标题 1"/>
          <p:cNvSpPr txBox="true"/>
          <p:nvPr/>
        </p:nvSpPr>
        <p:spPr>
          <a:xfrm>
            <a:off x="673100" y="1407415"/>
            <a:ext cx="2441890" cy="6241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原州区政府统筹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5323374" y="2875140"/>
            <a:ext cx="1457645" cy="1124266"/>
          </a:xfrm>
          <a:custGeom>
            <a:avLst/>
            <a:gdLst>
              <a:gd name="connsiteX0" fmla="*/ 682822 w 1365607"/>
              <a:gd name="connsiteY0" fmla="*/ 32865 h 1053278"/>
              <a:gd name="connsiteX1" fmla="*/ 406693 w 1365607"/>
              <a:gd name="connsiteY1" fmla="*/ 2575 h 1053278"/>
              <a:gd name="connsiteX2" fmla="*/ 282010 w 1365607"/>
              <a:gd name="connsiteY2" fmla="*/ 71536 h 1053278"/>
              <a:gd name="connsiteX3" fmla="*/ 6547 w 1365607"/>
              <a:gd name="connsiteY3" fmla="*/ 831346 h 1053278"/>
              <a:gd name="connsiteX4" fmla="*/ 79318 w 1365607"/>
              <a:gd name="connsiteY4" fmla="*/ 972697 h 1053278"/>
              <a:gd name="connsiteX5" fmla="*/ 682822 w 1365607"/>
              <a:gd name="connsiteY5" fmla="*/ 1053278 h 1053278"/>
              <a:gd name="connsiteX6" fmla="*/ 1286327 w 1365607"/>
              <a:gd name="connsiteY6" fmla="*/ 972697 h 1053278"/>
              <a:gd name="connsiteX7" fmla="*/ 1359097 w 1365607"/>
              <a:gd name="connsiteY7" fmla="*/ 831346 h 1053278"/>
              <a:gd name="connsiteX8" fmla="*/ 1083635 w 1365607"/>
              <a:gd name="connsiteY8" fmla="*/ 71536 h 1053278"/>
              <a:gd name="connsiteX9" fmla="*/ 958952 w 1365607"/>
              <a:gd name="connsiteY9" fmla="*/ 2575 h 1053278"/>
              <a:gd name="connsiteX10" fmla="*/ 682822 w 1365607"/>
              <a:gd name="connsiteY10" fmla="*/ 32865 h 1053278"/>
            </a:gdLst>
            <a:ahLst/>
            <a:cxnLst/>
            <a:rect l="l" t="t" r="r" b="b"/>
            <a:pathLst>
              <a:path w="1365607" h="1053278">
                <a:moveTo>
                  <a:pt x="682822" y="32865"/>
                </a:moveTo>
                <a:cubicBezTo>
                  <a:pt x="587953" y="32865"/>
                  <a:pt x="495561" y="22387"/>
                  <a:pt x="406693" y="2575"/>
                </a:cubicBezTo>
                <a:cubicBezTo>
                  <a:pt x="353829" y="-9236"/>
                  <a:pt x="300489" y="20578"/>
                  <a:pt x="282010" y="71536"/>
                </a:cubicBezTo>
                <a:lnTo>
                  <a:pt x="6547" y="831346"/>
                </a:lnTo>
                <a:cubicBezTo>
                  <a:pt x="-14979" y="890591"/>
                  <a:pt x="18454" y="956028"/>
                  <a:pt x="79318" y="972697"/>
                </a:cubicBezTo>
                <a:cubicBezTo>
                  <a:pt x="271628" y="1025179"/>
                  <a:pt x="473939" y="1053278"/>
                  <a:pt x="682822" y="1053278"/>
                </a:cubicBezTo>
                <a:cubicBezTo>
                  <a:pt x="891706" y="1053278"/>
                  <a:pt x="1094112" y="1025179"/>
                  <a:pt x="1286327" y="972697"/>
                </a:cubicBezTo>
                <a:cubicBezTo>
                  <a:pt x="1347191" y="956123"/>
                  <a:pt x="1380529" y="890686"/>
                  <a:pt x="1359097" y="831346"/>
                </a:cubicBezTo>
                <a:lnTo>
                  <a:pt x="1083635" y="71536"/>
                </a:lnTo>
                <a:cubicBezTo>
                  <a:pt x="1065156" y="20578"/>
                  <a:pt x="1011816" y="-9236"/>
                  <a:pt x="958952" y="2575"/>
                </a:cubicBezTo>
                <a:cubicBezTo>
                  <a:pt x="870084" y="22387"/>
                  <a:pt x="777691" y="32865"/>
                  <a:pt x="682822" y="32865"/>
                </a:cubicBezTo>
                <a:close/>
              </a:path>
            </a:pathLst>
          </a:custGeom>
          <a:gradFill>
            <a:gsLst>
              <a:gs pos="13000">
                <a:schemeClr val="accent2"/>
              </a:gs>
              <a:gs pos="6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190500" dist="127000" dir="5400000" algn="tl" rotWithShape="0">
              <a:schemeClr val="accent1">
                <a:lumMod val="50000"/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>
            <a:off x="4088349" y="2387855"/>
            <a:ext cx="1406234" cy="1401382"/>
          </a:xfrm>
          <a:custGeom>
            <a:avLst/>
            <a:gdLst>
              <a:gd name="connsiteX0" fmla="*/ 729537 w 1317442"/>
              <a:gd name="connsiteY0" fmla="*/ 17132 h 1312897"/>
              <a:gd name="connsiteX1" fmla="*/ 49833 w 1317442"/>
              <a:gd name="connsiteY1" fmla="*/ 453854 h 1312897"/>
              <a:gd name="connsiteX2" fmla="*/ 22305 w 1317442"/>
              <a:gd name="connsiteY2" fmla="*/ 610921 h 1312897"/>
              <a:gd name="connsiteX3" fmla="*/ 888318 w 1317442"/>
              <a:gd name="connsiteY3" fmla="*/ 1303007 h 1312897"/>
              <a:gd name="connsiteX4" fmla="*/ 1035480 w 1317442"/>
              <a:gd name="connsiteY4" fmla="*/ 1241381 h 1312897"/>
              <a:gd name="connsiteX5" fmla="*/ 1310943 w 1317442"/>
              <a:gd name="connsiteY5" fmla="*/ 481667 h 1312897"/>
              <a:gd name="connsiteX6" fmla="*/ 1258269 w 1317442"/>
              <a:gd name="connsiteY6" fmla="*/ 348221 h 1312897"/>
              <a:gd name="connsiteX7" fmla="*/ 871459 w 1317442"/>
              <a:gd name="connsiteY7" fmla="*/ 39135 h 1312897"/>
              <a:gd name="connsiteX8" fmla="*/ 729537 w 1317442"/>
              <a:gd name="connsiteY8" fmla="*/ 17132 h 1312897"/>
            </a:gdLst>
            <a:ahLst/>
            <a:cxnLst/>
            <a:rect l="l" t="t" r="r" b="b"/>
            <a:pathLst>
              <a:path w="1317442" h="1312897">
                <a:moveTo>
                  <a:pt x="729537" y="17132"/>
                </a:moveTo>
                <a:lnTo>
                  <a:pt x="49833" y="453854"/>
                </a:lnTo>
                <a:cubicBezTo>
                  <a:pt x="-3507" y="488144"/>
                  <a:pt x="-16176" y="560629"/>
                  <a:pt x="22305" y="610921"/>
                </a:cubicBezTo>
                <a:cubicBezTo>
                  <a:pt x="248715" y="906958"/>
                  <a:pt x="545704" y="1146035"/>
                  <a:pt x="888318" y="1303007"/>
                </a:cubicBezTo>
                <a:cubicBezTo>
                  <a:pt x="945945" y="1329392"/>
                  <a:pt x="1013858" y="1301007"/>
                  <a:pt x="1035480" y="1241381"/>
                </a:cubicBezTo>
                <a:lnTo>
                  <a:pt x="1310943" y="481667"/>
                </a:lnTo>
                <a:cubicBezTo>
                  <a:pt x="1329612" y="430232"/>
                  <a:pt x="1306847" y="373367"/>
                  <a:pt x="1258269" y="348221"/>
                </a:cubicBezTo>
                <a:cubicBezTo>
                  <a:pt x="1109775" y="271259"/>
                  <a:pt x="978425" y="165818"/>
                  <a:pt x="871459" y="39135"/>
                </a:cubicBezTo>
                <a:cubicBezTo>
                  <a:pt x="836217" y="-2775"/>
                  <a:pt x="775638" y="-12490"/>
                  <a:pt x="729537" y="17132"/>
                </a:cubicBezTo>
                <a:close/>
              </a:path>
            </a:pathLst>
          </a:custGeom>
          <a:gradFill>
            <a:gsLst>
              <a:gs pos="13000">
                <a:schemeClr val="accent2"/>
              </a:gs>
              <a:gs pos="6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190500" dist="127000" dir="5400000" algn="tl" rotWithShape="0">
              <a:schemeClr val="accent1">
                <a:lumMod val="50000"/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1" name="标题 1"/>
          <p:cNvSpPr txBox="true"/>
          <p:nvPr/>
        </p:nvSpPr>
        <p:spPr>
          <a:xfrm>
            <a:off x="6609851" y="2387848"/>
            <a:ext cx="1406234" cy="1401389"/>
          </a:xfrm>
          <a:custGeom>
            <a:avLst/>
            <a:gdLst>
              <a:gd name="connsiteX0" fmla="*/ 6500 w 1317442"/>
              <a:gd name="connsiteY0" fmla="*/ 481672 h 1312903"/>
              <a:gd name="connsiteX1" fmla="*/ 281963 w 1317442"/>
              <a:gd name="connsiteY1" fmla="*/ 1241386 h 1312903"/>
              <a:gd name="connsiteX2" fmla="*/ 429124 w 1317442"/>
              <a:gd name="connsiteY2" fmla="*/ 1303013 h 1312903"/>
              <a:gd name="connsiteX3" fmla="*/ 1295137 w 1317442"/>
              <a:gd name="connsiteY3" fmla="*/ 610927 h 1312903"/>
              <a:gd name="connsiteX4" fmla="*/ 1267610 w 1317442"/>
              <a:gd name="connsiteY4" fmla="*/ 453859 h 1312903"/>
              <a:gd name="connsiteX5" fmla="*/ 587906 w 1317442"/>
              <a:gd name="connsiteY5" fmla="*/ 17138 h 1312903"/>
              <a:gd name="connsiteX6" fmla="*/ 445984 w 1317442"/>
              <a:gd name="connsiteY6" fmla="*/ 39045 h 1312903"/>
              <a:gd name="connsiteX7" fmla="*/ 59173 w 1317442"/>
              <a:gd name="connsiteY7" fmla="*/ 348132 h 1312903"/>
              <a:gd name="connsiteX8" fmla="*/ 6500 w 1317442"/>
              <a:gd name="connsiteY8" fmla="*/ 481672 h 1312903"/>
            </a:gdLst>
            <a:ahLst/>
            <a:cxnLst/>
            <a:rect l="l" t="t" r="r" b="b"/>
            <a:pathLst>
              <a:path w="1317442" h="1312903">
                <a:moveTo>
                  <a:pt x="6500" y="481672"/>
                </a:moveTo>
                <a:lnTo>
                  <a:pt x="281963" y="1241386"/>
                </a:lnTo>
                <a:cubicBezTo>
                  <a:pt x="303585" y="1301013"/>
                  <a:pt x="371498" y="1329397"/>
                  <a:pt x="429124" y="1303013"/>
                </a:cubicBezTo>
                <a:cubicBezTo>
                  <a:pt x="771643" y="1146041"/>
                  <a:pt x="1068728" y="906964"/>
                  <a:pt x="1295137" y="610927"/>
                </a:cubicBezTo>
                <a:cubicBezTo>
                  <a:pt x="1333618" y="560635"/>
                  <a:pt x="1320950" y="488149"/>
                  <a:pt x="1267610" y="453859"/>
                </a:cubicBezTo>
                <a:lnTo>
                  <a:pt x="587906" y="17138"/>
                </a:lnTo>
                <a:cubicBezTo>
                  <a:pt x="541900" y="-12485"/>
                  <a:pt x="481321" y="-2769"/>
                  <a:pt x="445984" y="39045"/>
                </a:cubicBezTo>
                <a:cubicBezTo>
                  <a:pt x="339018" y="165823"/>
                  <a:pt x="207763" y="271265"/>
                  <a:pt x="59173" y="348132"/>
                </a:cubicBezTo>
                <a:cubicBezTo>
                  <a:pt x="10596" y="373373"/>
                  <a:pt x="-12169" y="430237"/>
                  <a:pt x="6500" y="481672"/>
                </a:cubicBezTo>
                <a:close/>
              </a:path>
            </a:pathLst>
          </a:custGeom>
          <a:gradFill>
            <a:gsLst>
              <a:gs pos="13000">
                <a:schemeClr val="accent2"/>
              </a:gs>
              <a:gs pos="6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190500" dist="127000" dir="5400000" algn="tl" rotWithShape="0">
              <a:schemeClr val="accent1">
                <a:lumMod val="50000"/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2" name="标题 1"/>
          <p:cNvSpPr txBox="true"/>
          <p:nvPr/>
        </p:nvSpPr>
        <p:spPr>
          <a:xfrm>
            <a:off x="7263318" y="1630911"/>
            <a:ext cx="1222431" cy="1137567"/>
          </a:xfrm>
          <a:custGeom>
            <a:avLst/>
            <a:gdLst>
              <a:gd name="connsiteX0" fmla="*/ 121431 w 1145244"/>
              <a:gd name="connsiteY0" fmla="*/ 95250 h 1065739"/>
              <a:gd name="connsiteX1" fmla="*/ 10655 w 1145244"/>
              <a:gd name="connsiteY1" fmla="*/ 473297 h 1065739"/>
              <a:gd name="connsiteX2" fmla="*/ 49613 w 1145244"/>
              <a:gd name="connsiteY2" fmla="*/ 611791 h 1065739"/>
              <a:gd name="connsiteX3" fmla="*/ 729412 w 1145244"/>
              <a:gd name="connsiteY3" fmla="*/ 1048512 h 1065739"/>
              <a:gd name="connsiteX4" fmla="*/ 883431 w 1145244"/>
              <a:gd name="connsiteY4" fmla="*/ 1008698 h 1065739"/>
              <a:gd name="connsiteX5" fmla="*/ 1144892 w 1145244"/>
              <a:gd name="connsiteY5" fmla="*/ 117062 h 1065739"/>
              <a:gd name="connsiteX6" fmla="*/ 1036784 w 1145244"/>
              <a:gd name="connsiteY6" fmla="*/ 0 h 1065739"/>
              <a:gd name="connsiteX7" fmla="*/ 228968 w 1145244"/>
              <a:gd name="connsiteY7" fmla="*/ 0 h 1065739"/>
              <a:gd name="connsiteX8" fmla="*/ 121431 w 1145244"/>
              <a:gd name="connsiteY8" fmla="*/ 95250 h 1065739"/>
            </a:gdLst>
            <a:ahLst/>
            <a:cxnLst/>
            <a:rect l="l" t="t" r="r" b="b"/>
            <a:pathLst>
              <a:path w="1145244" h="1065739">
                <a:moveTo>
                  <a:pt x="121431" y="95250"/>
                </a:moveTo>
                <a:cubicBezTo>
                  <a:pt x="104191" y="228886"/>
                  <a:pt x="66186" y="356044"/>
                  <a:pt x="10655" y="473297"/>
                </a:cubicBezTo>
                <a:cubicBezTo>
                  <a:pt x="-12776" y="522827"/>
                  <a:pt x="3416" y="582073"/>
                  <a:pt x="49613" y="611791"/>
                </a:cubicBezTo>
                <a:lnTo>
                  <a:pt x="729412" y="1048512"/>
                </a:lnTo>
                <a:cubicBezTo>
                  <a:pt x="782562" y="1082612"/>
                  <a:pt x="853618" y="1064419"/>
                  <a:pt x="883431" y="1008698"/>
                </a:cubicBezTo>
                <a:cubicBezTo>
                  <a:pt x="1027544" y="739235"/>
                  <a:pt x="1119270" y="437483"/>
                  <a:pt x="1144892" y="117062"/>
                </a:cubicBezTo>
                <a:cubicBezTo>
                  <a:pt x="1149940" y="54007"/>
                  <a:pt x="1100125" y="0"/>
                  <a:pt x="1036784" y="0"/>
                </a:cubicBezTo>
                <a:lnTo>
                  <a:pt x="228968" y="0"/>
                </a:lnTo>
                <a:cubicBezTo>
                  <a:pt x="174200" y="95"/>
                  <a:pt x="128480" y="40958"/>
                  <a:pt x="121431" y="95250"/>
                </a:cubicBezTo>
                <a:close/>
              </a:path>
            </a:pathLst>
          </a:custGeom>
          <a:gradFill>
            <a:gsLst>
              <a:gs pos="13000">
                <a:schemeClr val="accent2"/>
              </a:gs>
              <a:gs pos="6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190500" dist="127000" dir="5400000" algn="tl" rotWithShape="0">
              <a:schemeClr val="accent1">
                <a:lumMod val="50000"/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3" name="标题 1"/>
          <p:cNvSpPr txBox="true"/>
          <p:nvPr/>
        </p:nvSpPr>
        <p:spPr>
          <a:xfrm>
            <a:off x="3618685" y="1631013"/>
            <a:ext cx="1222431" cy="1137567"/>
          </a:xfrm>
          <a:custGeom>
            <a:avLst/>
            <a:gdLst>
              <a:gd name="connsiteX0" fmla="*/ 916276 w 1145244"/>
              <a:gd name="connsiteY0" fmla="*/ 0 h 1065739"/>
              <a:gd name="connsiteX1" fmla="*/ 108461 w 1145244"/>
              <a:gd name="connsiteY1" fmla="*/ 0 h 1065739"/>
              <a:gd name="connsiteX2" fmla="*/ 352 w 1145244"/>
              <a:gd name="connsiteY2" fmla="*/ 117062 h 1065739"/>
              <a:gd name="connsiteX3" fmla="*/ 261813 w 1145244"/>
              <a:gd name="connsiteY3" fmla="*/ 1008697 h 1065739"/>
              <a:gd name="connsiteX4" fmla="*/ 415832 w 1145244"/>
              <a:gd name="connsiteY4" fmla="*/ 1048512 h 1065739"/>
              <a:gd name="connsiteX5" fmla="*/ 1095632 w 1145244"/>
              <a:gd name="connsiteY5" fmla="*/ 611791 h 1065739"/>
              <a:gd name="connsiteX6" fmla="*/ 1134589 w 1145244"/>
              <a:gd name="connsiteY6" fmla="*/ 473297 h 1065739"/>
              <a:gd name="connsiteX7" fmla="*/ 1023813 w 1145244"/>
              <a:gd name="connsiteY7" fmla="*/ 95250 h 1065739"/>
              <a:gd name="connsiteX8" fmla="*/ 916276 w 1145244"/>
              <a:gd name="connsiteY8" fmla="*/ 0 h 1065739"/>
            </a:gdLst>
            <a:ahLst/>
            <a:cxnLst/>
            <a:rect l="l" t="t" r="r" b="b"/>
            <a:pathLst>
              <a:path w="1145244" h="1065739">
                <a:moveTo>
                  <a:pt x="916276" y="0"/>
                </a:moveTo>
                <a:lnTo>
                  <a:pt x="108461" y="0"/>
                </a:lnTo>
                <a:cubicBezTo>
                  <a:pt x="45215" y="0"/>
                  <a:pt x="-4696" y="54007"/>
                  <a:pt x="352" y="117062"/>
                </a:cubicBezTo>
                <a:cubicBezTo>
                  <a:pt x="26069" y="437388"/>
                  <a:pt x="117700" y="739140"/>
                  <a:pt x="261813" y="1008697"/>
                </a:cubicBezTo>
                <a:cubicBezTo>
                  <a:pt x="291627" y="1064419"/>
                  <a:pt x="362683" y="1082612"/>
                  <a:pt x="415832" y="1048512"/>
                </a:cubicBezTo>
                <a:lnTo>
                  <a:pt x="1095632" y="611791"/>
                </a:lnTo>
                <a:cubicBezTo>
                  <a:pt x="1141828" y="582168"/>
                  <a:pt x="1158020" y="522922"/>
                  <a:pt x="1134589" y="473297"/>
                </a:cubicBezTo>
                <a:cubicBezTo>
                  <a:pt x="1079058" y="356044"/>
                  <a:pt x="1041053" y="228886"/>
                  <a:pt x="1023813" y="95250"/>
                </a:cubicBezTo>
                <a:cubicBezTo>
                  <a:pt x="1016765" y="40862"/>
                  <a:pt x="970949" y="0"/>
                  <a:pt x="916276" y="0"/>
                </a:cubicBezTo>
                <a:close/>
              </a:path>
            </a:pathLst>
          </a:custGeom>
          <a:gradFill>
            <a:gsLst>
              <a:gs pos="13000">
                <a:schemeClr val="accent2"/>
              </a:gs>
              <a:gs pos="6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190500" dist="127000" dir="5400000" algn="tl" rotWithShape="0">
              <a:schemeClr val="accent1">
                <a:lumMod val="50000"/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4" name="标题 1"/>
          <p:cNvSpPr txBox="true"/>
          <p:nvPr/>
        </p:nvSpPr>
        <p:spPr>
          <a:xfrm>
            <a:off x="5323374" y="2844300"/>
            <a:ext cx="1457645" cy="1124266"/>
          </a:xfrm>
          <a:custGeom>
            <a:avLst/>
            <a:gdLst>
              <a:gd name="connsiteX0" fmla="*/ 682822 w 1365607"/>
              <a:gd name="connsiteY0" fmla="*/ 32865 h 1053278"/>
              <a:gd name="connsiteX1" fmla="*/ 406693 w 1365607"/>
              <a:gd name="connsiteY1" fmla="*/ 2575 h 1053278"/>
              <a:gd name="connsiteX2" fmla="*/ 282010 w 1365607"/>
              <a:gd name="connsiteY2" fmla="*/ 71536 h 1053278"/>
              <a:gd name="connsiteX3" fmla="*/ 6547 w 1365607"/>
              <a:gd name="connsiteY3" fmla="*/ 831346 h 1053278"/>
              <a:gd name="connsiteX4" fmla="*/ 79318 w 1365607"/>
              <a:gd name="connsiteY4" fmla="*/ 972697 h 1053278"/>
              <a:gd name="connsiteX5" fmla="*/ 682822 w 1365607"/>
              <a:gd name="connsiteY5" fmla="*/ 1053278 h 1053278"/>
              <a:gd name="connsiteX6" fmla="*/ 1286327 w 1365607"/>
              <a:gd name="connsiteY6" fmla="*/ 972697 h 1053278"/>
              <a:gd name="connsiteX7" fmla="*/ 1359097 w 1365607"/>
              <a:gd name="connsiteY7" fmla="*/ 831346 h 1053278"/>
              <a:gd name="connsiteX8" fmla="*/ 1083635 w 1365607"/>
              <a:gd name="connsiteY8" fmla="*/ 71536 h 1053278"/>
              <a:gd name="connsiteX9" fmla="*/ 958952 w 1365607"/>
              <a:gd name="connsiteY9" fmla="*/ 2575 h 1053278"/>
              <a:gd name="connsiteX10" fmla="*/ 682822 w 1365607"/>
              <a:gd name="connsiteY10" fmla="*/ 32865 h 1053278"/>
            </a:gdLst>
            <a:ahLst/>
            <a:cxnLst/>
            <a:rect l="l" t="t" r="r" b="b"/>
            <a:pathLst>
              <a:path w="1365607" h="1053278">
                <a:moveTo>
                  <a:pt x="682822" y="32865"/>
                </a:moveTo>
                <a:cubicBezTo>
                  <a:pt x="587953" y="32865"/>
                  <a:pt x="495561" y="22387"/>
                  <a:pt x="406693" y="2575"/>
                </a:cubicBezTo>
                <a:cubicBezTo>
                  <a:pt x="353829" y="-9236"/>
                  <a:pt x="300489" y="20578"/>
                  <a:pt x="282010" y="71536"/>
                </a:cubicBezTo>
                <a:lnTo>
                  <a:pt x="6547" y="831346"/>
                </a:lnTo>
                <a:cubicBezTo>
                  <a:pt x="-14979" y="890591"/>
                  <a:pt x="18454" y="956028"/>
                  <a:pt x="79318" y="972697"/>
                </a:cubicBezTo>
                <a:cubicBezTo>
                  <a:pt x="271628" y="1025179"/>
                  <a:pt x="473939" y="1053278"/>
                  <a:pt x="682822" y="1053278"/>
                </a:cubicBezTo>
                <a:cubicBezTo>
                  <a:pt x="891706" y="1053278"/>
                  <a:pt x="1094112" y="1025179"/>
                  <a:pt x="1286327" y="972697"/>
                </a:cubicBezTo>
                <a:cubicBezTo>
                  <a:pt x="1347191" y="956123"/>
                  <a:pt x="1380529" y="890686"/>
                  <a:pt x="1359097" y="831346"/>
                </a:cubicBezTo>
                <a:lnTo>
                  <a:pt x="1083635" y="71536"/>
                </a:lnTo>
                <a:cubicBezTo>
                  <a:pt x="1065156" y="20578"/>
                  <a:pt x="1011816" y="-9236"/>
                  <a:pt x="958952" y="2575"/>
                </a:cubicBezTo>
                <a:cubicBezTo>
                  <a:pt x="870084" y="22387"/>
                  <a:pt x="777691" y="32865"/>
                  <a:pt x="682822" y="3286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5" name="标题 1"/>
          <p:cNvSpPr txBox="true"/>
          <p:nvPr/>
        </p:nvSpPr>
        <p:spPr>
          <a:xfrm>
            <a:off x="4088349" y="2357015"/>
            <a:ext cx="1406234" cy="1401382"/>
          </a:xfrm>
          <a:custGeom>
            <a:avLst/>
            <a:gdLst>
              <a:gd name="connsiteX0" fmla="*/ 729537 w 1317442"/>
              <a:gd name="connsiteY0" fmla="*/ 17132 h 1312897"/>
              <a:gd name="connsiteX1" fmla="*/ 49833 w 1317442"/>
              <a:gd name="connsiteY1" fmla="*/ 453854 h 1312897"/>
              <a:gd name="connsiteX2" fmla="*/ 22305 w 1317442"/>
              <a:gd name="connsiteY2" fmla="*/ 610921 h 1312897"/>
              <a:gd name="connsiteX3" fmla="*/ 888318 w 1317442"/>
              <a:gd name="connsiteY3" fmla="*/ 1303007 h 1312897"/>
              <a:gd name="connsiteX4" fmla="*/ 1035480 w 1317442"/>
              <a:gd name="connsiteY4" fmla="*/ 1241381 h 1312897"/>
              <a:gd name="connsiteX5" fmla="*/ 1310943 w 1317442"/>
              <a:gd name="connsiteY5" fmla="*/ 481667 h 1312897"/>
              <a:gd name="connsiteX6" fmla="*/ 1258269 w 1317442"/>
              <a:gd name="connsiteY6" fmla="*/ 348221 h 1312897"/>
              <a:gd name="connsiteX7" fmla="*/ 871459 w 1317442"/>
              <a:gd name="connsiteY7" fmla="*/ 39135 h 1312897"/>
              <a:gd name="connsiteX8" fmla="*/ 729537 w 1317442"/>
              <a:gd name="connsiteY8" fmla="*/ 17132 h 1312897"/>
            </a:gdLst>
            <a:ahLst/>
            <a:cxnLst/>
            <a:rect l="l" t="t" r="r" b="b"/>
            <a:pathLst>
              <a:path w="1317442" h="1312897">
                <a:moveTo>
                  <a:pt x="729537" y="17132"/>
                </a:moveTo>
                <a:lnTo>
                  <a:pt x="49833" y="453854"/>
                </a:lnTo>
                <a:cubicBezTo>
                  <a:pt x="-3507" y="488144"/>
                  <a:pt x="-16176" y="560629"/>
                  <a:pt x="22305" y="610921"/>
                </a:cubicBezTo>
                <a:cubicBezTo>
                  <a:pt x="248715" y="906958"/>
                  <a:pt x="545704" y="1146035"/>
                  <a:pt x="888318" y="1303007"/>
                </a:cubicBezTo>
                <a:cubicBezTo>
                  <a:pt x="945945" y="1329392"/>
                  <a:pt x="1013858" y="1301007"/>
                  <a:pt x="1035480" y="1241381"/>
                </a:cubicBezTo>
                <a:lnTo>
                  <a:pt x="1310943" y="481667"/>
                </a:lnTo>
                <a:cubicBezTo>
                  <a:pt x="1329612" y="430232"/>
                  <a:pt x="1306847" y="373367"/>
                  <a:pt x="1258269" y="348221"/>
                </a:cubicBezTo>
                <a:cubicBezTo>
                  <a:pt x="1109775" y="271259"/>
                  <a:pt x="978425" y="165818"/>
                  <a:pt x="871459" y="39135"/>
                </a:cubicBezTo>
                <a:cubicBezTo>
                  <a:pt x="836217" y="-2775"/>
                  <a:pt x="775638" y="-12490"/>
                  <a:pt x="729537" y="1713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6" name="标题 1"/>
          <p:cNvSpPr txBox="true"/>
          <p:nvPr/>
        </p:nvSpPr>
        <p:spPr>
          <a:xfrm>
            <a:off x="6609851" y="2357008"/>
            <a:ext cx="1406234" cy="1401389"/>
          </a:xfrm>
          <a:custGeom>
            <a:avLst/>
            <a:gdLst>
              <a:gd name="connsiteX0" fmla="*/ 6500 w 1317442"/>
              <a:gd name="connsiteY0" fmla="*/ 481672 h 1312903"/>
              <a:gd name="connsiteX1" fmla="*/ 281963 w 1317442"/>
              <a:gd name="connsiteY1" fmla="*/ 1241386 h 1312903"/>
              <a:gd name="connsiteX2" fmla="*/ 429124 w 1317442"/>
              <a:gd name="connsiteY2" fmla="*/ 1303013 h 1312903"/>
              <a:gd name="connsiteX3" fmla="*/ 1295137 w 1317442"/>
              <a:gd name="connsiteY3" fmla="*/ 610927 h 1312903"/>
              <a:gd name="connsiteX4" fmla="*/ 1267610 w 1317442"/>
              <a:gd name="connsiteY4" fmla="*/ 453859 h 1312903"/>
              <a:gd name="connsiteX5" fmla="*/ 587906 w 1317442"/>
              <a:gd name="connsiteY5" fmla="*/ 17138 h 1312903"/>
              <a:gd name="connsiteX6" fmla="*/ 445984 w 1317442"/>
              <a:gd name="connsiteY6" fmla="*/ 39045 h 1312903"/>
              <a:gd name="connsiteX7" fmla="*/ 59173 w 1317442"/>
              <a:gd name="connsiteY7" fmla="*/ 348132 h 1312903"/>
              <a:gd name="connsiteX8" fmla="*/ 6500 w 1317442"/>
              <a:gd name="connsiteY8" fmla="*/ 481672 h 1312903"/>
            </a:gdLst>
            <a:ahLst/>
            <a:cxnLst/>
            <a:rect l="l" t="t" r="r" b="b"/>
            <a:pathLst>
              <a:path w="1317442" h="1312903">
                <a:moveTo>
                  <a:pt x="6500" y="481672"/>
                </a:moveTo>
                <a:lnTo>
                  <a:pt x="281963" y="1241386"/>
                </a:lnTo>
                <a:cubicBezTo>
                  <a:pt x="303585" y="1301013"/>
                  <a:pt x="371498" y="1329397"/>
                  <a:pt x="429124" y="1303013"/>
                </a:cubicBezTo>
                <a:cubicBezTo>
                  <a:pt x="771643" y="1146041"/>
                  <a:pt x="1068728" y="906964"/>
                  <a:pt x="1295137" y="610927"/>
                </a:cubicBezTo>
                <a:cubicBezTo>
                  <a:pt x="1333618" y="560635"/>
                  <a:pt x="1320950" y="488149"/>
                  <a:pt x="1267610" y="453859"/>
                </a:cubicBezTo>
                <a:lnTo>
                  <a:pt x="587906" y="17138"/>
                </a:lnTo>
                <a:cubicBezTo>
                  <a:pt x="541900" y="-12485"/>
                  <a:pt x="481321" y="-2769"/>
                  <a:pt x="445984" y="39045"/>
                </a:cubicBezTo>
                <a:cubicBezTo>
                  <a:pt x="339018" y="165823"/>
                  <a:pt x="207763" y="271265"/>
                  <a:pt x="59173" y="348132"/>
                </a:cubicBezTo>
                <a:cubicBezTo>
                  <a:pt x="10596" y="373373"/>
                  <a:pt x="-12169" y="430237"/>
                  <a:pt x="6500" y="4816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7" name="标题 1"/>
          <p:cNvSpPr txBox="true"/>
          <p:nvPr/>
        </p:nvSpPr>
        <p:spPr>
          <a:xfrm>
            <a:off x="7263318" y="1600071"/>
            <a:ext cx="1222431" cy="1137567"/>
          </a:xfrm>
          <a:custGeom>
            <a:avLst/>
            <a:gdLst>
              <a:gd name="connsiteX0" fmla="*/ 121431 w 1145244"/>
              <a:gd name="connsiteY0" fmla="*/ 95250 h 1065739"/>
              <a:gd name="connsiteX1" fmla="*/ 10655 w 1145244"/>
              <a:gd name="connsiteY1" fmla="*/ 473297 h 1065739"/>
              <a:gd name="connsiteX2" fmla="*/ 49613 w 1145244"/>
              <a:gd name="connsiteY2" fmla="*/ 611791 h 1065739"/>
              <a:gd name="connsiteX3" fmla="*/ 729412 w 1145244"/>
              <a:gd name="connsiteY3" fmla="*/ 1048512 h 1065739"/>
              <a:gd name="connsiteX4" fmla="*/ 883431 w 1145244"/>
              <a:gd name="connsiteY4" fmla="*/ 1008698 h 1065739"/>
              <a:gd name="connsiteX5" fmla="*/ 1144892 w 1145244"/>
              <a:gd name="connsiteY5" fmla="*/ 117062 h 1065739"/>
              <a:gd name="connsiteX6" fmla="*/ 1036784 w 1145244"/>
              <a:gd name="connsiteY6" fmla="*/ 0 h 1065739"/>
              <a:gd name="connsiteX7" fmla="*/ 228968 w 1145244"/>
              <a:gd name="connsiteY7" fmla="*/ 0 h 1065739"/>
              <a:gd name="connsiteX8" fmla="*/ 121431 w 1145244"/>
              <a:gd name="connsiteY8" fmla="*/ 95250 h 1065739"/>
            </a:gdLst>
            <a:ahLst/>
            <a:cxnLst/>
            <a:rect l="l" t="t" r="r" b="b"/>
            <a:pathLst>
              <a:path w="1145244" h="1065739">
                <a:moveTo>
                  <a:pt x="121431" y="95250"/>
                </a:moveTo>
                <a:cubicBezTo>
                  <a:pt x="104191" y="228886"/>
                  <a:pt x="66186" y="356044"/>
                  <a:pt x="10655" y="473297"/>
                </a:cubicBezTo>
                <a:cubicBezTo>
                  <a:pt x="-12776" y="522827"/>
                  <a:pt x="3416" y="582073"/>
                  <a:pt x="49613" y="611791"/>
                </a:cubicBezTo>
                <a:lnTo>
                  <a:pt x="729412" y="1048512"/>
                </a:lnTo>
                <a:cubicBezTo>
                  <a:pt x="782562" y="1082612"/>
                  <a:pt x="853618" y="1064419"/>
                  <a:pt x="883431" y="1008698"/>
                </a:cubicBezTo>
                <a:cubicBezTo>
                  <a:pt x="1027544" y="739235"/>
                  <a:pt x="1119270" y="437483"/>
                  <a:pt x="1144892" y="117062"/>
                </a:cubicBezTo>
                <a:cubicBezTo>
                  <a:pt x="1149940" y="54007"/>
                  <a:pt x="1100125" y="0"/>
                  <a:pt x="1036784" y="0"/>
                </a:cubicBezTo>
                <a:lnTo>
                  <a:pt x="228968" y="0"/>
                </a:lnTo>
                <a:cubicBezTo>
                  <a:pt x="174200" y="95"/>
                  <a:pt x="128480" y="40958"/>
                  <a:pt x="121431" y="952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8" name="标题 1"/>
          <p:cNvSpPr txBox="true"/>
          <p:nvPr/>
        </p:nvSpPr>
        <p:spPr>
          <a:xfrm>
            <a:off x="3618685" y="1600173"/>
            <a:ext cx="1222431" cy="1137567"/>
          </a:xfrm>
          <a:custGeom>
            <a:avLst/>
            <a:gdLst>
              <a:gd name="connsiteX0" fmla="*/ 916276 w 1145244"/>
              <a:gd name="connsiteY0" fmla="*/ 0 h 1065739"/>
              <a:gd name="connsiteX1" fmla="*/ 108461 w 1145244"/>
              <a:gd name="connsiteY1" fmla="*/ 0 h 1065739"/>
              <a:gd name="connsiteX2" fmla="*/ 352 w 1145244"/>
              <a:gd name="connsiteY2" fmla="*/ 117062 h 1065739"/>
              <a:gd name="connsiteX3" fmla="*/ 261813 w 1145244"/>
              <a:gd name="connsiteY3" fmla="*/ 1008697 h 1065739"/>
              <a:gd name="connsiteX4" fmla="*/ 415832 w 1145244"/>
              <a:gd name="connsiteY4" fmla="*/ 1048512 h 1065739"/>
              <a:gd name="connsiteX5" fmla="*/ 1095632 w 1145244"/>
              <a:gd name="connsiteY5" fmla="*/ 611791 h 1065739"/>
              <a:gd name="connsiteX6" fmla="*/ 1134589 w 1145244"/>
              <a:gd name="connsiteY6" fmla="*/ 473297 h 1065739"/>
              <a:gd name="connsiteX7" fmla="*/ 1023813 w 1145244"/>
              <a:gd name="connsiteY7" fmla="*/ 95250 h 1065739"/>
              <a:gd name="connsiteX8" fmla="*/ 916276 w 1145244"/>
              <a:gd name="connsiteY8" fmla="*/ 0 h 1065739"/>
            </a:gdLst>
            <a:ahLst/>
            <a:cxnLst/>
            <a:rect l="l" t="t" r="r" b="b"/>
            <a:pathLst>
              <a:path w="1145244" h="1065739">
                <a:moveTo>
                  <a:pt x="916276" y="0"/>
                </a:moveTo>
                <a:lnTo>
                  <a:pt x="108461" y="0"/>
                </a:lnTo>
                <a:cubicBezTo>
                  <a:pt x="45215" y="0"/>
                  <a:pt x="-4696" y="54007"/>
                  <a:pt x="352" y="117062"/>
                </a:cubicBezTo>
                <a:cubicBezTo>
                  <a:pt x="26069" y="437388"/>
                  <a:pt x="117700" y="739140"/>
                  <a:pt x="261813" y="1008697"/>
                </a:cubicBezTo>
                <a:cubicBezTo>
                  <a:pt x="291627" y="1064419"/>
                  <a:pt x="362683" y="1082612"/>
                  <a:pt x="415832" y="1048512"/>
                </a:cubicBezTo>
                <a:lnTo>
                  <a:pt x="1095632" y="611791"/>
                </a:lnTo>
                <a:cubicBezTo>
                  <a:pt x="1141828" y="582168"/>
                  <a:pt x="1158020" y="522922"/>
                  <a:pt x="1134589" y="473297"/>
                </a:cubicBezTo>
                <a:cubicBezTo>
                  <a:pt x="1079058" y="356044"/>
                  <a:pt x="1041053" y="228886"/>
                  <a:pt x="1023813" y="95250"/>
                </a:cubicBezTo>
                <a:cubicBezTo>
                  <a:pt x="1016765" y="40862"/>
                  <a:pt x="970949" y="0"/>
                  <a:pt x="916276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9" name="标题 1"/>
          <p:cNvSpPr txBox="true"/>
          <p:nvPr/>
        </p:nvSpPr>
        <p:spPr>
          <a:xfrm>
            <a:off x="5273934" y="1028700"/>
            <a:ext cx="1552902" cy="1552900"/>
          </a:xfrm>
          <a:custGeom>
            <a:avLst/>
            <a:gdLst>
              <a:gd name="connsiteX0" fmla="*/ 1309675 w 1309674"/>
              <a:gd name="connsiteY0" fmla="*/ 654838 h 1309674"/>
              <a:gd name="connsiteX1" fmla="*/ 654837 w 1309674"/>
              <a:gd name="connsiteY1" fmla="*/ 1309675 h 1309674"/>
              <a:gd name="connsiteX2" fmla="*/ 0 w 1309674"/>
              <a:gd name="connsiteY2" fmla="*/ 654838 h 1309674"/>
              <a:gd name="connsiteX3" fmla="*/ 654837 w 1309674"/>
              <a:gd name="connsiteY3" fmla="*/ 0 h 1309674"/>
              <a:gd name="connsiteX4" fmla="*/ 1309675 w 1309674"/>
              <a:gd name="connsiteY4" fmla="*/ 654838 h 1309674"/>
            </a:gdLst>
            <a:ahLst/>
            <a:cxnLst/>
            <a:rect l="l" t="t" r="r" b="b"/>
            <a:pathLst>
              <a:path w="1309674" h="1309674">
                <a:moveTo>
                  <a:pt x="1309675" y="654838"/>
                </a:moveTo>
                <a:cubicBezTo>
                  <a:pt x="1309675" y="1016494"/>
                  <a:pt x="1016494" y="1309675"/>
                  <a:pt x="654837" y="1309675"/>
                </a:cubicBezTo>
                <a:cubicBezTo>
                  <a:pt x="293181" y="1309675"/>
                  <a:pt x="0" y="1016494"/>
                  <a:pt x="0" y="654838"/>
                </a:cubicBezTo>
                <a:cubicBezTo>
                  <a:pt x="0" y="293181"/>
                  <a:pt x="293181" y="0"/>
                  <a:pt x="654837" y="0"/>
                </a:cubicBezTo>
                <a:cubicBezTo>
                  <a:pt x="1016494" y="0"/>
                  <a:pt x="1309675" y="293181"/>
                  <a:pt x="1309675" y="654838"/>
                </a:cubicBezTo>
                <a:close/>
              </a:path>
            </a:pathLst>
          </a:custGeom>
          <a:gradFill>
            <a:gsLst>
              <a:gs pos="13000">
                <a:schemeClr val="accent1">
                  <a:lumMod val="40000"/>
                  <a:lumOff val="6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190500" dist="127000" dir="540000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0" name="标题 1"/>
          <p:cNvSpPr txBox="true"/>
          <p:nvPr/>
        </p:nvSpPr>
        <p:spPr>
          <a:xfrm>
            <a:off x="3287716" y="1888542"/>
            <a:ext cx="134413" cy="791587"/>
          </a:xfrm>
          <a:custGeom>
            <a:avLst/>
            <a:gdLst>
              <a:gd name="connsiteX0" fmla="*/ 0 w 125926"/>
              <a:gd name="connsiteY0" fmla="*/ 741604 h 741604"/>
              <a:gd name="connsiteX1" fmla="*/ 3434 w 125926"/>
              <a:gd name="connsiteY1" fmla="*/ 0 h 741604"/>
              <a:gd name="connsiteX2" fmla="*/ 125926 w 125926"/>
              <a:gd name="connsiteY2" fmla="*/ 0 h 741604"/>
            </a:gdLst>
            <a:ahLst/>
            <a:cxnLst/>
            <a:rect l="l" t="t" r="r" b="b"/>
            <a:pathLst>
              <a:path w="125926" h="741604">
                <a:moveTo>
                  <a:pt x="0" y="741604"/>
                </a:moveTo>
                <a:cubicBezTo>
                  <a:pt x="1145" y="494403"/>
                  <a:pt x="2289" y="247201"/>
                  <a:pt x="3434" y="0"/>
                </a:cubicBezTo>
                <a:lnTo>
                  <a:pt x="125926" y="0"/>
                </a:lnTo>
              </a:path>
            </a:pathLst>
          </a:custGeom>
          <a:noFill/>
          <a:ln w="12700" cap="rnd">
            <a:solidFill>
              <a:schemeClr val="bg1">
                <a:lumMod val="65000"/>
              </a:schemeClr>
            </a:solidFill>
            <a:round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1" name="标题 1"/>
          <p:cNvSpPr txBox="true"/>
          <p:nvPr/>
        </p:nvSpPr>
        <p:spPr>
          <a:xfrm>
            <a:off x="3815211" y="1812756"/>
            <a:ext cx="72427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01</a:t>
            </a:r>
            <a:endParaRPr kumimoji="1" lang="en-US" altLang="zh-CN" sz="32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2" name="标题 1"/>
          <p:cNvSpPr txBox="true"/>
          <p:nvPr/>
        </p:nvSpPr>
        <p:spPr>
          <a:xfrm>
            <a:off x="4513407" y="2775076"/>
            <a:ext cx="72427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02</a:t>
            </a:r>
            <a:endParaRPr kumimoji="1" lang="en-US" altLang="zh-CN" sz="32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3" name="标题 1"/>
          <p:cNvSpPr txBox="true"/>
          <p:nvPr/>
        </p:nvSpPr>
        <p:spPr>
          <a:xfrm>
            <a:off x="5690057" y="3176353"/>
            <a:ext cx="72427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03</a:t>
            </a:r>
            <a:endParaRPr kumimoji="1" lang="en-US" altLang="zh-CN" sz="32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4" name="标题 1"/>
          <p:cNvSpPr txBox="true"/>
          <p:nvPr/>
        </p:nvSpPr>
        <p:spPr>
          <a:xfrm>
            <a:off x="6908789" y="2747461"/>
            <a:ext cx="72427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04</a:t>
            </a:r>
            <a:endParaRPr kumimoji="1" lang="en-US" altLang="zh-CN" sz="32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5" name="标题 1"/>
          <p:cNvSpPr txBox="true"/>
          <p:nvPr/>
        </p:nvSpPr>
        <p:spPr>
          <a:xfrm>
            <a:off x="7596474" y="1844184"/>
            <a:ext cx="72427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05</a:t>
            </a:r>
            <a:endParaRPr kumimoji="1" lang="en-US" altLang="zh-CN" sz="3200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6" name="标题 1"/>
          <p:cNvSpPr txBox="true"/>
          <p:nvPr/>
        </p:nvSpPr>
        <p:spPr>
          <a:xfrm>
            <a:off x="5656972" y="1407414"/>
            <a:ext cx="786826" cy="761441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27" name="标题 1"/>
          <p:cNvSpPr txBox="true"/>
          <p:nvPr/>
        </p:nvSpPr>
        <p:spPr>
          <a:xfrm>
            <a:off x="1583225" y="4064357"/>
            <a:ext cx="2441890" cy="10696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水务部门负责水源工程和干渠的管护工作，保障水源稳定供应，确保干渠安全运行。通过水务部门的专业管理，保障骨干工程的正常运行，为农田灌溉提供可靠水源。</a:t>
            </a:r>
            <a:endParaRPr kumimoji="1" lang="en-US" altLang="zh-CN" sz="1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8" name="标题 1"/>
          <p:cNvSpPr txBox="true"/>
          <p:nvPr/>
        </p:nvSpPr>
        <p:spPr>
          <a:xfrm>
            <a:off x="1583225" y="3384697"/>
            <a:ext cx="2441890" cy="6241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水务部门职责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9" name="标题 1"/>
          <p:cNvSpPr txBox="true"/>
          <p:nvPr/>
        </p:nvSpPr>
        <p:spPr>
          <a:xfrm>
            <a:off x="4871078" y="5121603"/>
            <a:ext cx="2441890" cy="10696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农业农村局负责节水计量设施的改造工作，提升灌溉用水效率，推动农业节水发展。通过节水计量设施改造，提高灌溉用水的科学性和精准性，促进农业可持续发展。</a:t>
            </a:r>
            <a:endParaRPr kumimoji="1" lang="en-US" altLang="zh-CN" sz="1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30" name="标题 1"/>
          <p:cNvSpPr txBox="true"/>
          <p:nvPr/>
        </p:nvSpPr>
        <p:spPr>
          <a:xfrm>
            <a:off x="4871078" y="4441943"/>
            <a:ext cx="2441889" cy="6241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农业农村局职责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1" name="标题 1"/>
          <p:cNvSpPr txBox="true"/>
          <p:nvPr/>
        </p:nvSpPr>
        <p:spPr>
          <a:xfrm>
            <a:off x="8016044" y="4117509"/>
            <a:ext cx="2441890" cy="10696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乡镇政府负责日常管护监督工作，确保各项管护措施落实到位，及时发现和解决问题。通过乡镇政府的日常监督，保障基层管护工作的规范开展，提高管护质量。</a:t>
            </a:r>
            <a:endParaRPr kumimoji="1" lang="en-US" altLang="zh-CN" sz="1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32" name="标题 1"/>
          <p:cNvSpPr txBox="true"/>
          <p:nvPr/>
        </p:nvSpPr>
        <p:spPr>
          <a:xfrm>
            <a:off x="8016043" y="3437849"/>
            <a:ext cx="2441889" cy="6241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乡镇政府职责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3" name="标题 1"/>
          <p:cNvSpPr txBox="true"/>
          <p:nvPr/>
        </p:nvSpPr>
        <p:spPr>
          <a:xfrm>
            <a:off x="9077010" y="2142579"/>
            <a:ext cx="2441890" cy="10696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村委会和合作社负责斗农渠的维护工作，确保田间灌溉设施正常运行，保障农民用水需求。通过村委会和合作社的积极参与，保障田间灌溉设施的日常维护，提高农民用水满意度。</a:t>
            </a:r>
            <a:endParaRPr kumimoji="1" lang="en-US" altLang="zh-CN" sz="1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34" name="标题 1"/>
          <p:cNvSpPr txBox="true"/>
          <p:nvPr/>
        </p:nvSpPr>
        <p:spPr>
          <a:xfrm>
            <a:off x="9077010" y="1462919"/>
            <a:ext cx="2441890" cy="6241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B0F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村委会/合作社职责</a:t>
            </a:r>
            <a:endParaRPr kumimoji="1" lang="en-US" altLang="zh-CN" b="1">
              <a:ln w="12700">
                <a:noFill/>
              </a:ln>
              <a:solidFill>
                <a:srgbClr val="00B0F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5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6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责任网络</a:t>
            </a:r>
            <a:endParaRPr kumimoji="1" lang="en-US" altLang="zh-CN" sz="28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7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8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867865"/>
          </a:xfrm>
          <a:prstGeom prst="rect">
            <a:avLst/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1611843" y="1495359"/>
            <a:ext cx="4273682" cy="4273682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4" name="标题 1"/>
          <p:cNvCxnSpPr/>
          <p:nvPr/>
        </p:nvCxnSpPr>
        <p:spPr>
          <a:xfrm>
            <a:off x="3555608" y="2211213"/>
            <a:ext cx="386154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</a:ln>
        </p:spPr>
      </p:cxnSp>
      <p:sp>
        <p:nvSpPr>
          <p:cNvPr id="5" name="标题 1"/>
          <p:cNvSpPr txBox="true"/>
          <p:nvPr/>
        </p:nvSpPr>
        <p:spPr>
          <a:xfrm>
            <a:off x="2175475" y="2356730"/>
            <a:ext cx="3146419" cy="81756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所有权绑定责任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2213625" y="3347540"/>
            <a:ext cx="3070120" cy="14079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明确谁拥有、使用工程，谁承担管护义务，避免“用不管修”现象，确保工程有人管、有人护。
通过所有权与管护责任的绑定，明确各方职责，保障工程管护工作的落实。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 flipV="true">
            <a:off x="6293775" y="1495359"/>
            <a:ext cx="4273682" cy="4273682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8" name="标题 1"/>
          <p:cNvCxnSpPr/>
          <p:nvPr/>
        </p:nvCxnSpPr>
        <p:spPr>
          <a:xfrm>
            <a:off x="8237540" y="2211213"/>
            <a:ext cx="386154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</p:spPr>
      </p:cxnSp>
      <p:sp>
        <p:nvSpPr>
          <p:cNvPr id="9" name="标题 1"/>
          <p:cNvSpPr txBox="true"/>
          <p:nvPr/>
        </p:nvSpPr>
        <p:spPr>
          <a:xfrm>
            <a:off x="6857407" y="2356730"/>
            <a:ext cx="3146419" cy="81756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 CN Bold"/>
                <a:ea typeface="Source Han Sans CN Bold"/>
                <a:cs typeface="Source Han Sans CN Bold"/>
              </a:rPr>
              <a:t>社会资本参与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6857409" y="3347540"/>
            <a:ext cx="3146418" cy="14079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"/>
                <a:ea typeface="Source Han Sans"/>
                <a:cs typeface="Source Han Sans"/>
              </a:rPr>
              <a:t>鼓励企业、个人投资管护，破解资金瓶颈，提升管护水平，实现工程管护的多元化投入。
通过社会资本的参与，拓宽管护资金渠道，提高管护工作的专业性和效率。</a:t>
            </a:r>
            <a:endParaRPr kumimoji="1" lang="en-US" altLang="zh-CN" sz="14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亮点解读</a:t>
            </a:r>
            <a:endParaRPr kumimoji="1" lang="en-US" altLang="zh-CN" sz="2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-9865"/>
            <a:ext cx="12192000" cy="6915632"/>
          </a:xfrm>
          <a:prstGeom prst="rect">
            <a:avLst/>
          </a:prstGeom>
          <a:gradFill>
            <a:gsLst>
              <a:gs pos="885">
                <a:schemeClr val="accent1">
                  <a:lumMod val="20000"/>
                  <a:lumOff val="80000"/>
                </a:schemeClr>
              </a:gs>
              <a:gs pos="35000">
                <a:schemeClr val="bg1"/>
              </a:gs>
              <a:gs pos="100000">
                <a:schemeClr val="accent1"/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140368" y="285729"/>
            <a:ext cx="3718876" cy="60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true"/>
          <p:nvPr/>
        </p:nvSpPr>
        <p:spPr>
          <a:xfrm>
            <a:off x="514279" y="2693346"/>
            <a:ext cx="5848422" cy="1767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34925">
                  <a:noFill/>
                </a:ln>
                <a:solidFill>
                  <a:srgbClr val="0070C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三、工程管护核心要求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073652" y="1557326"/>
            <a:ext cx="678216" cy="1004496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259679" y="6406508"/>
            <a:ext cx="3558603" cy="193059"/>
          </a:xfrm>
          <a:prstGeom prst="ellipse">
            <a:avLst/>
          </a:prstGeom>
          <a:gradFill>
            <a:gsLst>
              <a:gs pos="16000">
                <a:schemeClr val="accent1">
                  <a:lumMod val="50000"/>
                  <a:alpha val="5000"/>
                </a:schemeClr>
              </a:gs>
              <a:gs pos="48000">
                <a:schemeClr val="accent1">
                  <a:lumMod val="50000"/>
                  <a:alpha val="50000"/>
                </a:schemeClr>
              </a:gs>
              <a:gs pos="84000">
                <a:schemeClr val="accent1">
                  <a:lumMod val="50000"/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5161802" y="5389144"/>
            <a:ext cx="743326" cy="7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3861485" y="1042266"/>
            <a:ext cx="842861" cy="84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true"/>
          <p:nvPr/>
        </p:nvSpPr>
        <p:spPr>
          <a:xfrm>
            <a:off x="7465412" y="5328388"/>
            <a:ext cx="674956" cy="999667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61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885711" y="64703"/>
            <a:ext cx="573906" cy="850004"/>
          </a:xfrm>
          <a:custGeom>
            <a:avLst/>
            <a:gdLst>
              <a:gd name="connsiteX0" fmla="*/ 2168210 w 4344936"/>
              <a:gd name="connsiteY0" fmla="*/ -171 h 6435231"/>
              <a:gd name="connsiteX1" fmla="*/ 623219 w 4344936"/>
              <a:gd name="connsiteY1" fmla="*/ 2509143 h 6435231"/>
              <a:gd name="connsiteX2" fmla="*/ 162970 w 4344936"/>
              <a:gd name="connsiteY2" fmla="*/ 5062424 h 6435231"/>
              <a:gd name="connsiteX3" fmla="*/ 2081256 w 4344936"/>
              <a:gd name="connsiteY3" fmla="*/ 6432249 h 6435231"/>
              <a:gd name="connsiteX4" fmla="*/ 4251580 w 4344936"/>
              <a:gd name="connsiteY4" fmla="*/ 4832370 h 6435231"/>
              <a:gd name="connsiteX5" fmla="*/ 3462563 w 4344936"/>
              <a:gd name="connsiteY5" fmla="*/ 2147609 h 6435231"/>
              <a:gd name="connsiteX6" fmla="*/ 2168210 w 4344936"/>
              <a:gd name="connsiteY6" fmla="*/ -171 h 6435231"/>
            </a:gdLst>
            <a:ahLst/>
            <a:cxnLst/>
            <a:rect l="l" t="t" r="r" b="b"/>
            <a:pathLst>
              <a:path w="4344936" h="6435231">
                <a:moveTo>
                  <a:pt x="2168210" y="-171"/>
                </a:moveTo>
                <a:cubicBezTo>
                  <a:pt x="2168210" y="-171"/>
                  <a:pt x="1686117" y="1292222"/>
                  <a:pt x="623219" y="2509143"/>
                </a:cubicBezTo>
                <a:cubicBezTo>
                  <a:pt x="623219" y="2509143"/>
                  <a:pt x="-384932" y="3758410"/>
                  <a:pt x="162970" y="5062424"/>
                </a:cubicBezTo>
                <a:cubicBezTo>
                  <a:pt x="162970" y="5062424"/>
                  <a:pt x="579392" y="6300769"/>
                  <a:pt x="2081256" y="6432249"/>
                </a:cubicBezTo>
                <a:cubicBezTo>
                  <a:pt x="2081256" y="6432249"/>
                  <a:pt x="3736024" y="6574650"/>
                  <a:pt x="4251580" y="4832370"/>
                </a:cubicBezTo>
                <a:cubicBezTo>
                  <a:pt x="4251580" y="4832370"/>
                  <a:pt x="4744734" y="3714583"/>
                  <a:pt x="3462563" y="2147609"/>
                </a:cubicBezTo>
                <a:cubicBezTo>
                  <a:pt x="3461302" y="2147609"/>
                  <a:pt x="2825748" y="1413339"/>
                  <a:pt x="2168210" y="-17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762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660400" y="4560957"/>
            <a:ext cx="5102726" cy="0"/>
          </a:xfrm>
          <a:prstGeom prst="straightConnector1">
            <a:avLst/>
          </a:prstGeom>
          <a:noFill/>
          <a:ln w="6350" cap="sq">
            <a:solidFill>
              <a:schemeClr val="accent1"/>
            </a:solidFill>
            <a:miter/>
            <a:headEnd type="none"/>
            <a:tailEnd type="oval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638609" y="5158212"/>
            <a:ext cx="1130894" cy="1675421"/>
            <a:chOff x="638609" y="5158212"/>
            <a:chExt cx="1130894" cy="1675421"/>
          </a:xfrm>
        </p:grpSpPr>
        <p:sp>
          <p:nvSpPr>
            <p:cNvPr id="15" name="标题 1"/>
            <p:cNvSpPr txBox="true"/>
            <p:nvPr/>
          </p:nvSpPr>
          <p:spPr>
            <a:xfrm>
              <a:off x="638609" y="5158212"/>
              <a:ext cx="1130894" cy="1675421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1331577" y="6036464"/>
              <a:ext cx="189268" cy="471931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noFill/>
            <a:ln w="50800" cap="rnd">
              <a:solidFill>
                <a:schemeClr val="accent1">
                  <a:alpha val="1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61626" y="1338702"/>
            <a:ext cx="638246" cy="945562"/>
            <a:chOff x="5261626" y="1338702"/>
            <a:chExt cx="638246" cy="945562"/>
          </a:xfrm>
        </p:grpSpPr>
        <p:sp>
          <p:nvSpPr>
            <p:cNvPr id="18" name="标题 1"/>
            <p:cNvSpPr txBox="true"/>
            <p:nvPr/>
          </p:nvSpPr>
          <p:spPr>
            <a:xfrm>
              <a:off x="5261626" y="1338702"/>
              <a:ext cx="638246" cy="945562"/>
            </a:xfrm>
            <a:custGeom>
              <a:avLst/>
              <a:gdLst>
                <a:gd name="connsiteX0" fmla="*/ 315995 w 632988"/>
                <a:gd name="connsiteY0" fmla="*/ 0 h 937773"/>
                <a:gd name="connsiteX1" fmla="*/ 90836 w 632988"/>
                <a:gd name="connsiteY1" fmla="*/ 365682 h 937773"/>
                <a:gd name="connsiteX2" fmla="*/ 23767 w 632988"/>
                <a:gd name="connsiteY2" fmla="*/ 737751 h 937773"/>
                <a:gd name="connsiteX3" fmla="*/ 303222 w 632988"/>
                <a:gd name="connsiteY3" fmla="*/ 937364 h 937773"/>
                <a:gd name="connsiteX4" fmla="*/ 619404 w 632988"/>
                <a:gd name="connsiteY4" fmla="*/ 704227 h 937773"/>
                <a:gd name="connsiteX5" fmla="*/ 504427 w 632988"/>
                <a:gd name="connsiteY5" fmla="*/ 312999 h 937773"/>
                <a:gd name="connsiteX6" fmla="*/ 315995 w 632988"/>
                <a:gd name="connsiteY6" fmla="*/ 0 h 937773"/>
              </a:gdLst>
              <a:ahLst/>
              <a:cxnLst/>
              <a:rect l="l" t="t" r="r" b="b"/>
              <a:pathLst>
                <a:path w="632988" h="937773">
                  <a:moveTo>
                    <a:pt x="315995" y="0"/>
                  </a:moveTo>
                  <a:cubicBezTo>
                    <a:pt x="315995" y="0"/>
                    <a:pt x="245743" y="188432"/>
                    <a:pt x="90836" y="365682"/>
                  </a:cubicBezTo>
                  <a:cubicBezTo>
                    <a:pt x="90836" y="365682"/>
                    <a:pt x="-56074" y="547728"/>
                    <a:pt x="23767" y="737751"/>
                  </a:cubicBezTo>
                  <a:cubicBezTo>
                    <a:pt x="23767" y="737751"/>
                    <a:pt x="84449" y="918184"/>
                    <a:pt x="303222" y="937364"/>
                  </a:cubicBezTo>
                  <a:cubicBezTo>
                    <a:pt x="303222" y="937364"/>
                    <a:pt x="544337" y="958115"/>
                    <a:pt x="619404" y="704227"/>
                  </a:cubicBezTo>
                  <a:cubicBezTo>
                    <a:pt x="619404" y="704227"/>
                    <a:pt x="691267" y="541341"/>
                    <a:pt x="504427" y="312999"/>
                  </a:cubicBezTo>
                  <a:cubicBezTo>
                    <a:pt x="504427" y="312978"/>
                    <a:pt x="411813" y="206000"/>
                    <a:pt x="31599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5652719" y="1834363"/>
              <a:ext cx="106818" cy="266345"/>
            </a:xfrm>
            <a:custGeom>
              <a:avLst/>
              <a:gdLst>
                <a:gd name="connsiteX0" fmla="*/ 68313 w 105938"/>
                <a:gd name="connsiteY0" fmla="*/ 0 h 264151"/>
                <a:gd name="connsiteX1" fmla="*/ 0 w 105938"/>
                <a:gd name="connsiteY1" fmla="*/ 264151 h 264151"/>
              </a:gdLst>
              <a:ahLst/>
              <a:cxnLst/>
              <a:rect l="l" t="t" r="r" b="b"/>
              <a:pathLst>
                <a:path w="105938" h="264151">
                  <a:moveTo>
                    <a:pt x="68313" y="0"/>
                  </a:moveTo>
                  <a:cubicBezTo>
                    <a:pt x="68313" y="0"/>
                    <a:pt x="188187" y="171476"/>
                    <a:pt x="0" y="264151"/>
                  </a:cubicBez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cxnSp>
        <p:nvCxnSpPr>
          <p:cNvPr id="22" name="标题 1"/>
          <p:cNvCxnSpPr/>
          <p:nvPr/>
        </p:nvCxnSpPr>
        <p:spPr>
          <a:xfrm>
            <a:off x="2616200" y="4908728"/>
            <a:ext cx="3036519" cy="0"/>
          </a:xfrm>
          <a:prstGeom prst="line">
            <a:avLst/>
          </a:prstGeom>
          <a:noFill/>
          <a:ln w="12700" cap="sq">
            <a:solidFill>
              <a:schemeClr val="bg1">
                <a:lumMod val="75000"/>
              </a:schemeClr>
            </a:solidFill>
            <a:miter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00B0F0"/>
      </a:accent1>
      <a:accent2>
        <a:srgbClr val="0070C0"/>
      </a:accent2>
      <a:accent3>
        <a:srgbClr val="7B7B7B"/>
      </a:accent3>
      <a:accent4>
        <a:srgbClr val="3F3F3F"/>
      </a:accent4>
      <a:accent5>
        <a:srgbClr val="3F3F3F"/>
      </a:accent5>
      <a:accent6>
        <a:srgbClr val="3F3F3F"/>
      </a:accent6>
      <a:hlink>
        <a:srgbClr val="4472C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2606</Words>
  <Application>WPS 演示</Application>
  <PresentationFormat/>
  <Paragraphs>212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OPPOSans H</vt:lpstr>
      <vt:lpstr>仿宋</vt:lpstr>
      <vt:lpstr>Source Han Sans</vt:lpstr>
      <vt:lpstr>OPPOSans L</vt:lpstr>
      <vt:lpstr>OPPOSans R</vt:lpstr>
      <vt:lpstr>Source Han Sans CN Bold</vt:lpstr>
      <vt:lpstr>等线</vt:lpstr>
      <vt:lpstr>微软雅黑</vt:lpstr>
      <vt:lpstr>黑体</vt:lpstr>
      <vt:lpstr>宋体</vt:lpstr>
      <vt:lpstr>Arial Unicode MS</vt:lpstr>
      <vt:lpstr>Calibri</vt:lpstr>
      <vt:lpstr>DejaVu Sans</vt:lpstr>
      <vt:lpstr>方正书宋_GBK</vt:lpstr>
      <vt:lpstr>Nimbus Roman No9 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guyuan</cp:lastModifiedBy>
  <cp:revision>1</cp:revision>
  <dcterms:created xsi:type="dcterms:W3CDTF">2025-05-26T08:22:15Z</dcterms:created>
  <dcterms:modified xsi:type="dcterms:W3CDTF">2025-05-26T08:22:15Z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</Properties>
</file>