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embeddedFontLst>
    <p:embeddedFont>
      <p:font typeface="Dream-XinCuSongGB" charset="0"/>
      <p:regular r:id="rId37"/>
    </p:embeddedFont>
    <p:embeddedFont>
      <p:font typeface="Source Han Sans" charset="0"/>
      <p:regular r:id="rId38"/>
    </p:embeddedFont>
    <p:embeddedFont>
      <p:font typeface="Source Han Sans CN Bold" charset="0"/>
      <p:regular r:id="rId39"/>
    </p:embeddedFont>
    <p:embeddedFont>
      <p:font typeface="OPPOSans H" charset="0"/>
      <p:regular r:id="rId40"/>
    </p:embeddedFont>
    <p:embeddedFont>
      <p:font typeface="OPPOSans B" charset="0"/>
      <p:regular r:id="rId41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font" Target="fonts/font5.fntdata"/><Relationship Id="rId40" Type="http://schemas.openxmlformats.org/officeDocument/2006/relationships/font" Target="fonts/font4.fntdata"/><Relationship Id="rId4" Type="http://schemas.openxmlformats.org/officeDocument/2006/relationships/slide" Target="slides/slide2.xml"/><Relationship Id="rId39" Type="http://schemas.openxmlformats.org/officeDocument/2006/relationships/font" Target="fonts/font3.fntdata"/><Relationship Id="rId38" Type="http://schemas.openxmlformats.org/officeDocument/2006/relationships/font" Target="fonts/font2.fntdata"/><Relationship Id="rId37" Type="http://schemas.openxmlformats.org/officeDocument/2006/relationships/font" Target="fonts/font1.fntdata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/>
        </p:nvPicPr>
        <p:blipFill>
          <a:blip r:embed="rId1">
            <a:alphaModFix amt="100000"/>
          </a:blip>
          <a:srcRect l="10234" r="50000"/>
          <a:stretch>
            <a:fillRect/>
          </a:stretch>
        </p:blipFill>
        <p:spPr>
          <a:xfrm rot="16200000" flipV="true">
            <a:off x="2667000" y="-2667000"/>
            <a:ext cx="6858000" cy="12192000"/>
          </a:xfrm>
          <a:custGeom>
            <a:avLst/>
            <a:gdLst>
              <a:gd name="connsiteX0" fmla="*/ 6858000 w 6858000"/>
              <a:gd name="connsiteY0" fmla="*/ 12192000 h 12192000"/>
              <a:gd name="connsiteX1" fmla="*/ 6858000 w 6858000"/>
              <a:gd name="connsiteY1" fmla="*/ 0 h 12192000"/>
              <a:gd name="connsiteX2" fmla="*/ 0 w 6858000"/>
              <a:gd name="connsiteY2" fmla="*/ 0 h 12192000"/>
              <a:gd name="connsiteX3" fmla="*/ 0 w 6858000"/>
              <a:gd name="connsiteY3" fmla="*/ 12192000 h 12192000"/>
            </a:gdLst>
            <a:ahLst/>
            <a:cxnLst/>
            <a:rect l="l" t="t" r="r" b="b"/>
            <a:pathLst>
              <a:path w="6858000" h="12192000">
                <a:moveTo>
                  <a:pt x="6858000" y="12192000"/>
                </a:moveTo>
                <a:lnTo>
                  <a:pt x="6858000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0" name="图片 9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1" y="5258844"/>
            <a:ext cx="3874658" cy="120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/>
          <p:cNvPicPr>
            <a:picLocks noChangeAspect="true"/>
          </p:cNvPicPr>
          <p:nvPr/>
        </p:nvPicPr>
        <p:blipFill>
          <a:blip r:embed="rId2">
            <a:alphaModFix amt="100000"/>
          </a:blip>
          <a:srcRect r="5529"/>
          <a:stretch>
            <a:fillRect/>
          </a:stretch>
        </p:blipFill>
        <p:spPr>
          <a:xfrm flipH="true">
            <a:off x="3823329" y="5255962"/>
            <a:ext cx="3660418" cy="1200518"/>
          </a:xfrm>
          <a:custGeom>
            <a:avLst/>
            <a:gdLst>
              <a:gd name="connsiteX0" fmla="*/ 3660418 w 3660418"/>
              <a:gd name="connsiteY0" fmla="*/ 0 h 1200518"/>
              <a:gd name="connsiteX1" fmla="*/ 0 w 3660418"/>
              <a:gd name="connsiteY1" fmla="*/ 0 h 1200518"/>
              <a:gd name="connsiteX2" fmla="*/ 0 w 3660418"/>
              <a:gd name="connsiteY2" fmla="*/ 1200518 h 1200518"/>
              <a:gd name="connsiteX3" fmla="*/ 3660418 w 3660418"/>
              <a:gd name="connsiteY3" fmla="*/ 1200518 h 1200518"/>
            </a:gdLst>
            <a:ahLst/>
            <a:cxnLst/>
            <a:rect l="l" t="t" r="r" b="b"/>
            <a:pathLst>
              <a:path w="3660418" h="1200518">
                <a:moveTo>
                  <a:pt x="3660418" y="0"/>
                </a:moveTo>
                <a:lnTo>
                  <a:pt x="0" y="0"/>
                </a:lnTo>
                <a:lnTo>
                  <a:pt x="0" y="1200518"/>
                </a:lnTo>
                <a:lnTo>
                  <a:pt x="3660418" y="120051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" name="图片 11"/>
          <p:cNvPicPr>
            <a:picLocks noChangeAspect="true"/>
          </p:cNvPicPr>
          <p:nvPr/>
        </p:nvPicPr>
        <p:blipFill>
          <a:blip r:embed="rId2">
            <a:alphaModFix amt="100000"/>
          </a:blip>
          <a:srcRect r="23072"/>
          <a:stretch>
            <a:fillRect/>
          </a:stretch>
        </p:blipFill>
        <p:spPr>
          <a:xfrm>
            <a:off x="7473587" y="5248781"/>
            <a:ext cx="2980701" cy="1200518"/>
          </a:xfrm>
          <a:custGeom>
            <a:avLst/>
            <a:gdLst>
              <a:gd name="connsiteX0" fmla="*/ 0 w 2980701"/>
              <a:gd name="connsiteY0" fmla="*/ 0 h 1200518"/>
              <a:gd name="connsiteX1" fmla="*/ 2980701 w 2980701"/>
              <a:gd name="connsiteY1" fmla="*/ 0 h 1200518"/>
              <a:gd name="connsiteX2" fmla="*/ 2980701 w 2980701"/>
              <a:gd name="connsiteY2" fmla="*/ 1200518 h 1200518"/>
              <a:gd name="connsiteX3" fmla="*/ 0 w 2980701"/>
              <a:gd name="connsiteY3" fmla="*/ 1200518 h 1200518"/>
            </a:gdLst>
            <a:ahLst/>
            <a:cxnLst/>
            <a:rect l="l" t="t" r="r" b="b"/>
            <a:pathLst>
              <a:path w="2980701" h="1200518">
                <a:moveTo>
                  <a:pt x="0" y="0"/>
                </a:moveTo>
                <a:lnTo>
                  <a:pt x="2980701" y="0"/>
                </a:lnTo>
                <a:lnTo>
                  <a:pt x="2980701" y="1200518"/>
                </a:lnTo>
                <a:lnTo>
                  <a:pt x="0" y="120051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3" name="图片 12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368053" y="1421215"/>
            <a:ext cx="3505686" cy="496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/>
          <p:cNvPicPr>
            <a:picLocks noChangeAspect="true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21138650" flipH="true">
            <a:off x="7544539" y="3838810"/>
            <a:ext cx="3905419" cy="1938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/>
          <p:cNvPicPr>
            <a:picLocks noChangeAspect="true"/>
          </p:cNvPicPr>
          <p:nvPr/>
        </p:nvPicPr>
        <p:blipFill>
          <a:blip r:embed="rId5">
            <a:alphaModFix amt="100000"/>
          </a:blip>
          <a:srcRect l="24146" r="5156" b="11193"/>
          <a:stretch>
            <a:fillRect/>
          </a:stretch>
        </p:blipFill>
        <p:spPr>
          <a:xfrm rot="21436709">
            <a:off x="-57568" y="4424612"/>
            <a:ext cx="12306685" cy="2701934"/>
          </a:xfrm>
          <a:custGeom>
            <a:avLst/>
            <a:gdLst>
              <a:gd name="connsiteX0" fmla="*/ 12306685 w 12306685"/>
              <a:gd name="connsiteY0" fmla="*/ 0 h 2701934"/>
              <a:gd name="connsiteX1" fmla="*/ 12178248 w 12306685"/>
              <a:gd name="connsiteY1" fmla="*/ 2701934 h 2701934"/>
              <a:gd name="connsiteX2" fmla="*/ 0 w 12306685"/>
              <a:gd name="connsiteY2" fmla="*/ 2123039 h 2701934"/>
              <a:gd name="connsiteX3" fmla="*/ 100919 w 12306685"/>
              <a:gd name="connsiteY3" fmla="*/ 0 h 2701934"/>
            </a:gdLst>
            <a:ahLst/>
            <a:cxnLst/>
            <a:rect l="l" t="t" r="r" b="b"/>
            <a:pathLst>
              <a:path w="12306685" h="2701934">
                <a:moveTo>
                  <a:pt x="12306685" y="0"/>
                </a:moveTo>
                <a:lnTo>
                  <a:pt x="12178248" y="2701934"/>
                </a:lnTo>
                <a:lnTo>
                  <a:pt x="0" y="2123039"/>
                </a:lnTo>
                <a:lnTo>
                  <a:pt x="100919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6" name="图片 15"/>
          <p:cNvPicPr>
            <a:picLocks noChangeAspect="true"/>
          </p:cNvPicPr>
          <p:nvPr/>
        </p:nvPicPr>
        <p:blipFill>
          <a:blip r:embed="rId6">
            <a:alphaModFix amt="100000"/>
          </a:blip>
          <a:srcRect/>
          <a:stretch>
            <a:fillRect/>
          </a:stretch>
        </p:blipFill>
        <p:spPr>
          <a:xfrm flipH="true">
            <a:off x="8006815" y="1421215"/>
            <a:ext cx="1078792" cy="78711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标题 1"/>
          <p:cNvSpPr txBox="true"/>
          <p:nvPr/>
        </p:nvSpPr>
        <p:spPr>
          <a:xfrm>
            <a:off x="660399" y="2437531"/>
            <a:ext cx="6995161" cy="19519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zh-CN" altLang="en-US" sz="4900" b="1">
                <a:ln w="12700">
                  <a:noFill/>
                </a:ln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F1C47C">
                        <a:alpha val="100000"/>
                      </a:srgbClr>
                    </a:gs>
                  </a:gsLst>
                  <a:lin ang="5400000" scaled="false"/>
                </a:gradFill>
                <a:latin typeface="Dream-XinCuSongGB"/>
                <a:ea typeface="Dream-XinCuSongGB"/>
                <a:cs typeface="Dream-XinCuSongGB"/>
              </a:rPr>
              <a:t>《</a:t>
            </a:r>
            <a:r>
              <a:rPr kumimoji="1" lang="en-US" altLang="zh-CN" sz="4900" b="1">
                <a:ln w="12700">
                  <a:noFill/>
                </a:ln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F1C47C">
                        <a:alpha val="100000"/>
                      </a:srgbClr>
                    </a:gs>
                  </a:gsLst>
                  <a:lin ang="5400000" scaled="false"/>
                </a:gradFill>
                <a:latin typeface="Dream-XinCuSongGB"/>
                <a:ea typeface="Dream-XinCuSongGB"/>
                <a:cs typeface="Dream-XinCuSongGB"/>
                <a:sym typeface="+mn-ea"/>
              </a:rPr>
              <a:t>原州区农业灌溉管理办法</a:t>
            </a:r>
            <a:r>
              <a:rPr kumimoji="1" lang="zh-CN" altLang="en-US" sz="4900" b="1">
                <a:ln w="12700">
                  <a:noFill/>
                </a:ln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F1C47C">
                        <a:alpha val="100000"/>
                      </a:srgbClr>
                    </a:gs>
                  </a:gsLst>
                  <a:lin ang="5400000" scaled="false"/>
                </a:gradFill>
                <a:latin typeface="Dream-XinCuSongGB"/>
                <a:ea typeface="Dream-XinCuSongGB"/>
                <a:cs typeface="Dream-XinCuSongGB"/>
              </a:rPr>
              <a:t>》</a:t>
            </a:r>
            <a:r>
              <a:rPr kumimoji="1" lang="en-US" altLang="zh-CN" sz="4900" b="1">
                <a:ln w="12700">
                  <a:noFill/>
                </a:ln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F1C47C">
                        <a:alpha val="100000"/>
                      </a:srgbClr>
                    </a:gs>
                  </a:gsLst>
                  <a:lin ang="5400000" scaled="false"/>
                </a:gradFill>
                <a:latin typeface="Dream-XinCuSongGB"/>
                <a:ea typeface="Dream-XinCuSongGB"/>
                <a:cs typeface="Dream-XinCuSongGB"/>
              </a:rPr>
              <a:t>政策解读</a:t>
            </a:r>
            <a:endParaRPr kumimoji="1" lang="zh-CN" altLang="en-US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1914625" y="3259723"/>
            <a:ext cx="3594100" cy="20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用水合作社</a:t>
            </a: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6664675" y="3259723"/>
            <a:ext cx="3594100" cy="203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水费管理</a:t>
            </a: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1914625" y="3762749"/>
            <a:ext cx="3600000" cy="229992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组织成立农业用水合作社，乡镇长为第一责任人，确保合作社的正常运行。通过农业用水合作社的成立，提高了灌溉管理的效率和透明度。</a:t>
            </a: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6664960" y="3763010"/>
            <a:ext cx="3599815" cy="11607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实行水费“统一征收，分级管理”，确保财政专户专款专用，保障资金的安全。通过合理的水费管理，确保灌溉管理工作的顺利进行。</a:t>
            </a: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3288024" y="1961669"/>
            <a:ext cx="853201" cy="853201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01</a:t>
            </a: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3839319" y="2512964"/>
            <a:ext cx="301906" cy="30190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81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8038074" y="1961669"/>
            <a:ext cx="853201" cy="853201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81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02</a:t>
            </a: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8589370" y="2514788"/>
            <a:ext cx="301906" cy="301906"/>
          </a:xfrm>
          <a:prstGeom prst="ellipse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81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乡镇职责亮点</a:t>
            </a:r>
            <a:endParaRPr kumimoji="1" lang="zh-CN" altLang="en-US"/>
          </a:p>
        </p:txBody>
      </p:sp>
      <p:sp>
        <p:nvSpPr>
          <p:cNvPr id="13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/>
        </p:nvPicPr>
        <p:blipFill>
          <a:blip r:embed="rId1">
            <a:alphaModFix amt="100000"/>
          </a:blip>
          <a:srcRect l="10234" r="50000"/>
          <a:stretch>
            <a:fillRect/>
          </a:stretch>
        </p:blipFill>
        <p:spPr>
          <a:xfrm rot="16200000" flipV="true">
            <a:off x="2667000" y="-2667000"/>
            <a:ext cx="6858000" cy="12192000"/>
          </a:xfrm>
          <a:custGeom>
            <a:avLst/>
            <a:gdLst>
              <a:gd name="connsiteX0" fmla="*/ 6858000 w 6858000"/>
              <a:gd name="connsiteY0" fmla="*/ 12192000 h 12192000"/>
              <a:gd name="connsiteX1" fmla="*/ 6858000 w 6858000"/>
              <a:gd name="connsiteY1" fmla="*/ 0 h 12192000"/>
              <a:gd name="connsiteX2" fmla="*/ 0 w 6858000"/>
              <a:gd name="connsiteY2" fmla="*/ 0 h 12192000"/>
              <a:gd name="connsiteX3" fmla="*/ 0 w 6858000"/>
              <a:gd name="connsiteY3" fmla="*/ 12192000 h 12192000"/>
            </a:gdLst>
            <a:ahLst/>
            <a:cxnLst/>
            <a:rect l="l" t="t" r="r" b="b"/>
            <a:pathLst>
              <a:path w="6858000" h="12192000">
                <a:moveTo>
                  <a:pt x="6858000" y="12192000"/>
                </a:moveTo>
                <a:lnTo>
                  <a:pt x="6858000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图片 2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1" y="5258844"/>
            <a:ext cx="3874658" cy="120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true"/>
          </p:cNvPicPr>
          <p:nvPr/>
        </p:nvPicPr>
        <p:blipFill>
          <a:blip r:embed="rId2">
            <a:alphaModFix amt="100000"/>
          </a:blip>
          <a:srcRect r="5529"/>
          <a:stretch>
            <a:fillRect/>
          </a:stretch>
        </p:blipFill>
        <p:spPr>
          <a:xfrm flipH="true">
            <a:off x="3823329" y="5255962"/>
            <a:ext cx="3660418" cy="1200518"/>
          </a:xfrm>
          <a:custGeom>
            <a:avLst/>
            <a:gdLst>
              <a:gd name="connsiteX0" fmla="*/ 3660418 w 3660418"/>
              <a:gd name="connsiteY0" fmla="*/ 0 h 1200518"/>
              <a:gd name="connsiteX1" fmla="*/ 0 w 3660418"/>
              <a:gd name="connsiteY1" fmla="*/ 0 h 1200518"/>
              <a:gd name="connsiteX2" fmla="*/ 0 w 3660418"/>
              <a:gd name="connsiteY2" fmla="*/ 1200518 h 1200518"/>
              <a:gd name="connsiteX3" fmla="*/ 3660418 w 3660418"/>
              <a:gd name="connsiteY3" fmla="*/ 1200518 h 1200518"/>
            </a:gdLst>
            <a:ahLst/>
            <a:cxnLst/>
            <a:rect l="l" t="t" r="r" b="b"/>
            <a:pathLst>
              <a:path w="3660418" h="1200518">
                <a:moveTo>
                  <a:pt x="3660418" y="0"/>
                </a:moveTo>
                <a:lnTo>
                  <a:pt x="0" y="0"/>
                </a:lnTo>
                <a:lnTo>
                  <a:pt x="0" y="1200518"/>
                </a:lnTo>
                <a:lnTo>
                  <a:pt x="3660418" y="120051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" name="图片 4"/>
          <p:cNvPicPr>
            <a:picLocks noChangeAspect="true"/>
          </p:cNvPicPr>
          <p:nvPr/>
        </p:nvPicPr>
        <p:blipFill>
          <a:blip r:embed="rId2">
            <a:alphaModFix amt="100000"/>
          </a:blip>
          <a:srcRect r="23072"/>
          <a:stretch>
            <a:fillRect/>
          </a:stretch>
        </p:blipFill>
        <p:spPr>
          <a:xfrm>
            <a:off x="7473587" y="5248781"/>
            <a:ext cx="2980701" cy="1200518"/>
          </a:xfrm>
          <a:custGeom>
            <a:avLst/>
            <a:gdLst>
              <a:gd name="connsiteX0" fmla="*/ 0 w 2980701"/>
              <a:gd name="connsiteY0" fmla="*/ 0 h 1200518"/>
              <a:gd name="connsiteX1" fmla="*/ 2980701 w 2980701"/>
              <a:gd name="connsiteY1" fmla="*/ 0 h 1200518"/>
              <a:gd name="connsiteX2" fmla="*/ 2980701 w 2980701"/>
              <a:gd name="connsiteY2" fmla="*/ 1200518 h 1200518"/>
              <a:gd name="connsiteX3" fmla="*/ 0 w 2980701"/>
              <a:gd name="connsiteY3" fmla="*/ 1200518 h 1200518"/>
            </a:gdLst>
            <a:ahLst/>
            <a:cxnLst/>
            <a:rect l="l" t="t" r="r" b="b"/>
            <a:pathLst>
              <a:path w="2980701" h="1200518">
                <a:moveTo>
                  <a:pt x="0" y="0"/>
                </a:moveTo>
                <a:lnTo>
                  <a:pt x="2980701" y="0"/>
                </a:lnTo>
                <a:lnTo>
                  <a:pt x="2980701" y="1200518"/>
                </a:lnTo>
                <a:lnTo>
                  <a:pt x="0" y="120051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" name="图片 5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331415" y="1383827"/>
            <a:ext cx="3505686" cy="496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true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21138650" flipH="true">
            <a:off x="7544539" y="3838810"/>
            <a:ext cx="3905419" cy="1938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>
            <a:picLocks noChangeAspect="true"/>
          </p:cNvPicPr>
          <p:nvPr/>
        </p:nvPicPr>
        <p:blipFill>
          <a:blip r:embed="rId5">
            <a:alphaModFix amt="100000"/>
          </a:blip>
          <a:srcRect l="24146" r="5156" b="11193"/>
          <a:stretch>
            <a:fillRect/>
          </a:stretch>
        </p:blipFill>
        <p:spPr>
          <a:xfrm rot="21436709">
            <a:off x="-56933" y="4434137"/>
            <a:ext cx="12306685" cy="2701934"/>
          </a:xfrm>
          <a:custGeom>
            <a:avLst/>
            <a:gdLst>
              <a:gd name="connsiteX0" fmla="*/ 12306685 w 12306685"/>
              <a:gd name="connsiteY0" fmla="*/ 0 h 2701934"/>
              <a:gd name="connsiteX1" fmla="*/ 12178248 w 12306685"/>
              <a:gd name="connsiteY1" fmla="*/ 2701934 h 2701934"/>
              <a:gd name="connsiteX2" fmla="*/ 0 w 12306685"/>
              <a:gd name="connsiteY2" fmla="*/ 2123039 h 2701934"/>
              <a:gd name="connsiteX3" fmla="*/ 100919 w 12306685"/>
              <a:gd name="connsiteY3" fmla="*/ 0 h 2701934"/>
            </a:gdLst>
            <a:ahLst/>
            <a:cxnLst/>
            <a:rect l="l" t="t" r="r" b="b"/>
            <a:pathLst>
              <a:path w="12306685" h="2701934">
                <a:moveTo>
                  <a:pt x="12306685" y="0"/>
                </a:moveTo>
                <a:lnTo>
                  <a:pt x="12178248" y="2701934"/>
                </a:lnTo>
                <a:lnTo>
                  <a:pt x="0" y="2123039"/>
                </a:lnTo>
                <a:lnTo>
                  <a:pt x="100919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图片 8"/>
          <p:cNvPicPr>
            <a:picLocks noChangeAspect="true"/>
          </p:cNvPicPr>
          <p:nvPr/>
        </p:nvPicPr>
        <p:blipFill>
          <a:blip r:embed="rId6">
            <a:alphaModFix amt="100000"/>
          </a:blip>
          <a:srcRect/>
          <a:stretch>
            <a:fillRect/>
          </a:stretch>
        </p:blipFill>
        <p:spPr>
          <a:xfrm flipH="true">
            <a:off x="7831441" y="1562558"/>
            <a:ext cx="1078792" cy="7871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标题 1"/>
          <p:cNvCxnSpPr/>
          <p:nvPr/>
        </p:nvCxnSpPr>
        <p:spPr>
          <a:xfrm>
            <a:off x="641351" y="3662477"/>
            <a:ext cx="6695440" cy="0"/>
          </a:xfrm>
          <a:prstGeom prst="line">
            <a:avLst/>
          </a:prstGeom>
          <a:noFill/>
          <a:ln w="12700" cap="sq">
            <a:solidFill>
              <a:schemeClr val="bg1"/>
            </a:solidFill>
            <a:miter/>
          </a:ln>
        </p:spPr>
      </p:cxnSp>
      <p:sp>
        <p:nvSpPr>
          <p:cNvPr id="12" name="标题 1"/>
          <p:cNvSpPr txBox="true"/>
          <p:nvPr/>
        </p:nvSpPr>
        <p:spPr>
          <a:xfrm>
            <a:off x="731521" y="1835189"/>
            <a:ext cx="7100217" cy="18272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700">
                <a:ln w="12700">
                  <a:noFill/>
                </a:ln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F1C47C">
                        <a:alpha val="100000"/>
                      </a:srgbClr>
                    </a:gs>
                  </a:gsLst>
                  <a:lin ang="5400000" scaled="false"/>
                </a:gradFill>
                <a:latin typeface="Dream-XinCuSongGB"/>
                <a:ea typeface="Dream-XinCuSongGB"/>
                <a:cs typeface="Dream-XinCuSongGB"/>
              </a:rPr>
              <a:t>三、灌溉管理机制</a:t>
            </a:r>
            <a:endParaRPr kumimoji="1" lang="zh-CN" altLang="en-US"/>
          </a:p>
        </p:txBody>
      </p:sp>
      <p:pic>
        <p:nvPicPr>
          <p:cNvPr id="14" name="图片 13"/>
          <p:cNvPicPr>
            <a:picLocks noChangeAspect="true"/>
          </p:cNvPicPr>
          <p:nvPr/>
        </p:nvPicPr>
        <p:blipFill>
          <a:blip r:embed="rId7">
            <a:alphaModFix amt="100000"/>
          </a:blip>
          <a:srcRect/>
          <a:stretch>
            <a:fillRect/>
          </a:stretch>
        </p:blipFill>
        <p:spPr>
          <a:xfrm>
            <a:off x="3260586" y="0"/>
            <a:ext cx="8931414" cy="1835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981357" y="1628362"/>
            <a:ext cx="4760712" cy="4269518"/>
          </a:xfrm>
          <a:prstGeom prst="roundRect">
            <a:avLst>
              <a:gd name="adj" fmla="val 3915"/>
            </a:avLst>
          </a:prstGeom>
          <a:solidFill>
            <a:schemeClr val="bg1"/>
          </a:solidFill>
          <a:ln w="28575" cap="sq">
            <a:noFill/>
            <a:miter/>
          </a:ln>
          <a:effectLst>
            <a:outerShdw blurRad="279400" dist="38100" dir="2700000" sx="99000" sy="99000" algn="tl" rotWithShape="0">
              <a:schemeClr val="accent1">
                <a:alpha val="2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960172" y="1388058"/>
            <a:ext cx="4811037" cy="985109"/>
          </a:xfrm>
          <a:custGeom>
            <a:avLst/>
            <a:gdLst>
              <a:gd name="connsiteX0" fmla="*/ 1311877 w 2623752"/>
              <a:gd name="connsiteY0" fmla="*/ 0 h 715575"/>
              <a:gd name="connsiteX1" fmla="*/ 1351859 w 2623752"/>
              <a:gd name="connsiteY1" fmla="*/ 16561 h 715575"/>
              <a:gd name="connsiteX2" fmla="*/ 1448892 w 2623752"/>
              <a:gd name="connsiteY2" fmla="*/ 113595 h 715575"/>
              <a:gd name="connsiteX3" fmla="*/ 2523420 w 2623752"/>
              <a:gd name="connsiteY3" fmla="*/ 113595 h 715575"/>
              <a:gd name="connsiteX4" fmla="*/ 2623752 w 2623752"/>
              <a:gd name="connsiteY4" fmla="*/ 213927 h 715575"/>
              <a:gd name="connsiteX5" fmla="*/ 2623752 w 2623752"/>
              <a:gd name="connsiteY5" fmla="*/ 615243 h 715575"/>
              <a:gd name="connsiteX6" fmla="*/ 2523420 w 2623752"/>
              <a:gd name="connsiteY6" fmla="*/ 715575 h 715575"/>
              <a:gd name="connsiteX7" fmla="*/ 100332 w 2623752"/>
              <a:gd name="connsiteY7" fmla="*/ 715575 h 715575"/>
              <a:gd name="connsiteX8" fmla="*/ 0 w 2623752"/>
              <a:gd name="connsiteY8" fmla="*/ 615243 h 715575"/>
              <a:gd name="connsiteX9" fmla="*/ 0 w 2623752"/>
              <a:gd name="connsiteY9" fmla="*/ 213927 h 715575"/>
              <a:gd name="connsiteX10" fmla="*/ 100332 w 2623752"/>
              <a:gd name="connsiteY10" fmla="*/ 113595 h 715575"/>
              <a:gd name="connsiteX11" fmla="*/ 1174861 w 2623752"/>
              <a:gd name="connsiteY11" fmla="*/ 113595 h 715575"/>
              <a:gd name="connsiteX12" fmla="*/ 1271895 w 2623752"/>
              <a:gd name="connsiteY12" fmla="*/ 16561 h 715575"/>
              <a:gd name="connsiteX13" fmla="*/ 1311877 w 2623752"/>
              <a:gd name="connsiteY13" fmla="*/ 0 h 715575"/>
            </a:gdLst>
            <a:ahLst/>
            <a:cxnLst/>
            <a:rect l="l" t="t" r="r" b="b"/>
            <a:pathLst>
              <a:path w="2623752" h="715575">
                <a:moveTo>
                  <a:pt x="1311877" y="0"/>
                </a:moveTo>
                <a:cubicBezTo>
                  <a:pt x="1326347" y="0"/>
                  <a:pt x="1340818" y="5520"/>
                  <a:pt x="1351859" y="16561"/>
                </a:cubicBezTo>
                <a:lnTo>
                  <a:pt x="1448892" y="113595"/>
                </a:lnTo>
                <a:lnTo>
                  <a:pt x="2523420" y="113595"/>
                </a:lnTo>
                <a:cubicBezTo>
                  <a:pt x="2578832" y="113595"/>
                  <a:pt x="2623752" y="158515"/>
                  <a:pt x="2623752" y="213927"/>
                </a:cubicBezTo>
                <a:lnTo>
                  <a:pt x="2623752" y="615243"/>
                </a:lnTo>
                <a:cubicBezTo>
                  <a:pt x="2623752" y="670655"/>
                  <a:pt x="2578832" y="715575"/>
                  <a:pt x="2523420" y="715575"/>
                </a:cubicBezTo>
                <a:lnTo>
                  <a:pt x="100332" y="715575"/>
                </a:lnTo>
                <a:cubicBezTo>
                  <a:pt x="44920" y="715575"/>
                  <a:pt x="0" y="670655"/>
                  <a:pt x="0" y="615243"/>
                </a:cubicBezTo>
                <a:lnTo>
                  <a:pt x="0" y="213927"/>
                </a:lnTo>
                <a:cubicBezTo>
                  <a:pt x="0" y="158515"/>
                  <a:pt x="44920" y="113595"/>
                  <a:pt x="100332" y="113595"/>
                </a:cubicBezTo>
                <a:lnTo>
                  <a:pt x="1174861" y="113595"/>
                </a:lnTo>
                <a:lnTo>
                  <a:pt x="1271895" y="16561"/>
                </a:lnTo>
                <a:cubicBezTo>
                  <a:pt x="1282935" y="5520"/>
                  <a:pt x="1297406" y="0"/>
                  <a:pt x="131187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1162735" y="2761306"/>
            <a:ext cx="4397957" cy="27936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按自治区下达指标，结合作物结构和气象条件，实行“丰增枯减”原则分配水量。根据不同的气象条件和作物需求，合理分配水量，确保灌溉用水的科学性。</a:t>
            </a:r>
            <a:endParaRPr kumimoji="1" lang="en-US" altLang="zh-CN" sz="14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6" name="标题 1"/>
          <p:cNvSpPr txBox="true"/>
          <p:nvPr/>
        </p:nvSpPr>
        <p:spPr>
          <a:xfrm>
            <a:off x="1065878" y="1726037"/>
            <a:ext cx="4559928" cy="5874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分配原则</a:t>
            </a: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6429276" y="1628362"/>
            <a:ext cx="4760712" cy="4269518"/>
          </a:xfrm>
          <a:prstGeom prst="roundRect">
            <a:avLst>
              <a:gd name="adj" fmla="val 3915"/>
            </a:avLst>
          </a:prstGeom>
          <a:solidFill>
            <a:schemeClr val="bg1"/>
          </a:solidFill>
          <a:ln w="28575" cap="sq">
            <a:noFill/>
            <a:miter/>
          </a:ln>
          <a:effectLst>
            <a:outerShdw blurRad="279400" dist="38100" dir="2700000" sx="99000" sy="99000" algn="tl" rotWithShape="0">
              <a:schemeClr val="accent1">
                <a:alpha val="2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6408091" y="1388058"/>
            <a:ext cx="4811037" cy="985109"/>
          </a:xfrm>
          <a:custGeom>
            <a:avLst/>
            <a:gdLst>
              <a:gd name="connsiteX0" fmla="*/ 1311877 w 2623752"/>
              <a:gd name="connsiteY0" fmla="*/ 0 h 715575"/>
              <a:gd name="connsiteX1" fmla="*/ 1351859 w 2623752"/>
              <a:gd name="connsiteY1" fmla="*/ 16561 h 715575"/>
              <a:gd name="connsiteX2" fmla="*/ 1448893 w 2623752"/>
              <a:gd name="connsiteY2" fmla="*/ 113595 h 715575"/>
              <a:gd name="connsiteX3" fmla="*/ 2523420 w 2623752"/>
              <a:gd name="connsiteY3" fmla="*/ 113595 h 715575"/>
              <a:gd name="connsiteX4" fmla="*/ 2623752 w 2623752"/>
              <a:gd name="connsiteY4" fmla="*/ 213927 h 715575"/>
              <a:gd name="connsiteX5" fmla="*/ 2623752 w 2623752"/>
              <a:gd name="connsiteY5" fmla="*/ 615243 h 715575"/>
              <a:gd name="connsiteX6" fmla="*/ 2523420 w 2623752"/>
              <a:gd name="connsiteY6" fmla="*/ 715575 h 715575"/>
              <a:gd name="connsiteX7" fmla="*/ 100332 w 2623752"/>
              <a:gd name="connsiteY7" fmla="*/ 715575 h 715575"/>
              <a:gd name="connsiteX8" fmla="*/ 0 w 2623752"/>
              <a:gd name="connsiteY8" fmla="*/ 615243 h 715575"/>
              <a:gd name="connsiteX9" fmla="*/ 0 w 2623752"/>
              <a:gd name="connsiteY9" fmla="*/ 213927 h 715575"/>
              <a:gd name="connsiteX10" fmla="*/ 100332 w 2623752"/>
              <a:gd name="connsiteY10" fmla="*/ 113595 h 715575"/>
              <a:gd name="connsiteX11" fmla="*/ 1174861 w 2623752"/>
              <a:gd name="connsiteY11" fmla="*/ 113595 h 715575"/>
              <a:gd name="connsiteX12" fmla="*/ 1271895 w 2623752"/>
              <a:gd name="connsiteY12" fmla="*/ 16561 h 715575"/>
              <a:gd name="connsiteX13" fmla="*/ 1311877 w 2623752"/>
              <a:gd name="connsiteY13" fmla="*/ 0 h 715575"/>
            </a:gdLst>
            <a:ahLst/>
            <a:cxnLst/>
            <a:rect l="l" t="t" r="r" b="b"/>
            <a:pathLst>
              <a:path w="2623752" h="715575">
                <a:moveTo>
                  <a:pt x="1311877" y="0"/>
                </a:moveTo>
                <a:cubicBezTo>
                  <a:pt x="1326347" y="0"/>
                  <a:pt x="1340818" y="5520"/>
                  <a:pt x="1351859" y="16561"/>
                </a:cubicBezTo>
                <a:lnTo>
                  <a:pt x="1448893" y="113595"/>
                </a:lnTo>
                <a:lnTo>
                  <a:pt x="2523420" y="113595"/>
                </a:lnTo>
                <a:cubicBezTo>
                  <a:pt x="2578832" y="113595"/>
                  <a:pt x="2623752" y="158515"/>
                  <a:pt x="2623752" y="213927"/>
                </a:cubicBezTo>
                <a:lnTo>
                  <a:pt x="2623752" y="615243"/>
                </a:lnTo>
                <a:cubicBezTo>
                  <a:pt x="2623752" y="670655"/>
                  <a:pt x="2578832" y="715575"/>
                  <a:pt x="2523420" y="715575"/>
                </a:cubicBezTo>
                <a:lnTo>
                  <a:pt x="100332" y="715575"/>
                </a:lnTo>
                <a:cubicBezTo>
                  <a:pt x="44920" y="715575"/>
                  <a:pt x="0" y="670655"/>
                  <a:pt x="0" y="615243"/>
                </a:cubicBezTo>
                <a:lnTo>
                  <a:pt x="0" y="213927"/>
                </a:lnTo>
                <a:cubicBezTo>
                  <a:pt x="0" y="158515"/>
                  <a:pt x="44920" y="113595"/>
                  <a:pt x="100332" y="113595"/>
                </a:cubicBezTo>
                <a:lnTo>
                  <a:pt x="1174861" y="113595"/>
                </a:lnTo>
                <a:lnTo>
                  <a:pt x="1271895" y="16561"/>
                </a:lnTo>
                <a:cubicBezTo>
                  <a:pt x="1282936" y="5520"/>
                  <a:pt x="1297406" y="0"/>
                  <a:pt x="131187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6610654" y="2761306"/>
            <a:ext cx="4397957" cy="27936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水务局根据自治区下达指标，逐级分配到水管单位、行政村和农户，确保水量分配的公平性和透明度。通过逐级分配的方式，确保水量分配的公平性和透明度。</a:t>
            </a:r>
            <a:endParaRPr kumimoji="1" lang="zh-CN" altLang="en-US" b="1"/>
          </a:p>
        </p:txBody>
      </p:sp>
      <p:sp>
        <p:nvSpPr>
          <p:cNvPr id="10" name="标题 1"/>
          <p:cNvSpPr txBox="true"/>
          <p:nvPr/>
        </p:nvSpPr>
        <p:spPr>
          <a:xfrm>
            <a:off x="6513797" y="1726037"/>
            <a:ext cx="4559928" cy="5874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分配流程</a:t>
            </a: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水量分配</a:t>
            </a:r>
            <a:endParaRPr kumimoji="1" lang="zh-CN" altLang="en-US"/>
          </a:p>
        </p:txBody>
      </p:sp>
      <p:sp>
        <p:nvSpPr>
          <p:cNvPr id="13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 flipH="true">
            <a:off x="6681468" y="888522"/>
            <a:ext cx="5453148" cy="5453148"/>
          </a:xfrm>
          <a:prstGeom prst="arc">
            <a:avLst>
              <a:gd name="adj1" fmla="val 18633812"/>
              <a:gd name="adj2" fmla="val 3033281"/>
            </a:avLst>
          </a:prstGeom>
          <a:noFill/>
          <a:ln w="6350" cap="sq">
            <a:solidFill>
              <a:schemeClr val="bg1">
                <a:lumMod val="75000"/>
              </a:schemeClr>
            </a:solidFill>
            <a:miter/>
            <a:headEnd type="oval"/>
            <a:tailEnd type="oval"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 flipH="true">
            <a:off x="915981" y="1805486"/>
            <a:ext cx="5472000" cy="17334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7150" cap="rnd">
            <a:noFill/>
            <a:rou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5464899" y="2312228"/>
            <a:ext cx="720000" cy="7200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false"/>
          </a:gradFill>
          <a:ln w="57150" cap="rnd">
            <a:noFill/>
            <a:round/>
          </a:ln>
          <a:effectLst>
            <a:outerShdw blurRad="254000" dist="127000" dir="5400000" algn="t" rotWithShape="0">
              <a:schemeClr val="tx1">
                <a:lumMod val="65000"/>
                <a:lumOff val="3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1345628" y="2082633"/>
            <a:ext cx="3848100" cy="6457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水务局 → 水管单位 → 行政村 → 农户，逐级计量到户，确保水量分配的精准性。</a:t>
            </a:r>
            <a:endParaRPr kumimoji="1" lang="zh-CN" altLang="en-US" b="1"/>
          </a:p>
        </p:txBody>
      </p:sp>
      <p:sp>
        <p:nvSpPr>
          <p:cNvPr id="7" name="标题 1"/>
          <p:cNvSpPr txBox="true"/>
          <p:nvPr/>
        </p:nvSpPr>
        <p:spPr>
          <a:xfrm>
            <a:off x="5644897" y="2492229"/>
            <a:ext cx="360004" cy="360000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 flipH="true">
            <a:off x="915981" y="3725428"/>
            <a:ext cx="5472000" cy="17334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7150" cap="rnd">
            <a:noFill/>
            <a:rou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5464899" y="4232170"/>
            <a:ext cx="720000" cy="7200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false"/>
          </a:gradFill>
          <a:ln w="57150" cap="rnd">
            <a:noFill/>
            <a:round/>
          </a:ln>
          <a:effectLst>
            <a:outerShdw blurRad="254000" dist="127000" dir="5400000" algn="t" rotWithShape="0">
              <a:schemeClr val="tx1">
                <a:lumMod val="65000"/>
                <a:lumOff val="3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1345628" y="4002574"/>
            <a:ext cx="3848100" cy="6457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通过逐级计量的方式，确保水量分配的精准性和透明度。</a:t>
            </a:r>
            <a:endParaRPr kumimoji="1" lang="zh-CN" altLang="en-US" b="1"/>
          </a:p>
        </p:txBody>
      </p:sp>
      <p:sp>
        <p:nvSpPr>
          <p:cNvPr id="11" name="标题 1"/>
          <p:cNvSpPr txBox="true"/>
          <p:nvPr/>
        </p:nvSpPr>
        <p:spPr>
          <a:xfrm>
            <a:off x="5644899" y="4443286"/>
            <a:ext cx="360000" cy="297770"/>
          </a:xfrm>
          <a:custGeom>
            <a:avLst/>
            <a:gdLst>
              <a:gd name="connsiteX0" fmla="*/ 153878 w 870468"/>
              <a:gd name="connsiteY0" fmla="*/ 353026 h 720000"/>
              <a:gd name="connsiteX1" fmla="*/ 449972 w 870468"/>
              <a:gd name="connsiteY1" fmla="*/ 353026 h 720000"/>
              <a:gd name="connsiteX2" fmla="*/ 489985 w 870468"/>
              <a:gd name="connsiteY2" fmla="*/ 393039 h 720000"/>
              <a:gd name="connsiteX3" fmla="*/ 449972 w 870468"/>
              <a:gd name="connsiteY3" fmla="*/ 433051 h 720000"/>
              <a:gd name="connsiteX4" fmla="*/ 153878 w 870468"/>
              <a:gd name="connsiteY4" fmla="*/ 433051 h 720000"/>
              <a:gd name="connsiteX5" fmla="*/ 113865 w 870468"/>
              <a:gd name="connsiteY5" fmla="*/ 393039 h 720000"/>
              <a:gd name="connsiteX6" fmla="*/ 153878 w 870468"/>
              <a:gd name="connsiteY6" fmla="*/ 353026 h 720000"/>
              <a:gd name="connsiteX7" fmla="*/ 68708 w 870468"/>
              <a:gd name="connsiteY7" fmla="*/ 275858 h 720000"/>
              <a:gd name="connsiteX8" fmla="*/ 68708 w 870468"/>
              <a:gd name="connsiteY8" fmla="*/ 603735 h 720000"/>
              <a:gd name="connsiteX9" fmla="*/ 116266 w 870468"/>
              <a:gd name="connsiteY9" fmla="*/ 651293 h 720000"/>
              <a:gd name="connsiteX10" fmla="*/ 598821 w 870468"/>
              <a:gd name="connsiteY10" fmla="*/ 651293 h 720000"/>
              <a:gd name="connsiteX11" fmla="*/ 754317 w 870468"/>
              <a:gd name="connsiteY11" fmla="*/ 651293 h 720000"/>
              <a:gd name="connsiteX12" fmla="*/ 801875 w 870468"/>
              <a:gd name="connsiteY12" fmla="*/ 603735 h 720000"/>
              <a:gd name="connsiteX13" fmla="*/ 801875 w 870468"/>
              <a:gd name="connsiteY13" fmla="*/ 275858 h 720000"/>
              <a:gd name="connsiteX14" fmla="*/ 598821 w 870468"/>
              <a:gd name="connsiteY14" fmla="*/ 275858 h 720000"/>
              <a:gd name="connsiteX15" fmla="*/ 116266 w 870468"/>
              <a:gd name="connsiteY15" fmla="*/ 68593 h 720000"/>
              <a:gd name="connsiteX16" fmla="*/ 68708 w 870468"/>
              <a:gd name="connsiteY16" fmla="*/ 116151 h 720000"/>
              <a:gd name="connsiteX17" fmla="*/ 68708 w 870468"/>
              <a:gd name="connsiteY17" fmla="*/ 207265 h 720000"/>
              <a:gd name="connsiteX18" fmla="*/ 598821 w 870468"/>
              <a:gd name="connsiteY18" fmla="*/ 207265 h 720000"/>
              <a:gd name="connsiteX19" fmla="*/ 801875 w 870468"/>
              <a:gd name="connsiteY19" fmla="*/ 207265 h 720000"/>
              <a:gd name="connsiteX20" fmla="*/ 801875 w 870468"/>
              <a:gd name="connsiteY20" fmla="*/ 116151 h 720000"/>
              <a:gd name="connsiteX21" fmla="*/ 754317 w 870468"/>
              <a:gd name="connsiteY21" fmla="*/ 68593 h 720000"/>
              <a:gd name="connsiteX22" fmla="*/ 598821 w 870468"/>
              <a:gd name="connsiteY22" fmla="*/ 68593 h 720000"/>
              <a:gd name="connsiteX23" fmla="*/ 116266 w 870468"/>
              <a:gd name="connsiteY23" fmla="*/ 0 h 720000"/>
              <a:gd name="connsiteX24" fmla="*/ 598821 w 870468"/>
              <a:gd name="connsiteY24" fmla="*/ 0 h 720000"/>
              <a:gd name="connsiteX25" fmla="*/ 754317 w 870468"/>
              <a:gd name="connsiteY25" fmla="*/ 0 h 720000"/>
              <a:gd name="connsiteX26" fmla="*/ 870468 w 870468"/>
              <a:gd name="connsiteY26" fmla="*/ 116151 h 720000"/>
              <a:gd name="connsiteX27" fmla="*/ 870468 w 870468"/>
              <a:gd name="connsiteY27" fmla="*/ 241562 h 720000"/>
              <a:gd name="connsiteX28" fmla="*/ 870468 w 870468"/>
              <a:gd name="connsiteY28" fmla="*/ 603735 h 720000"/>
              <a:gd name="connsiteX29" fmla="*/ 754317 w 870468"/>
              <a:gd name="connsiteY29" fmla="*/ 720000 h 720000"/>
              <a:gd name="connsiteX30" fmla="*/ 598821 w 870468"/>
              <a:gd name="connsiteY30" fmla="*/ 720000 h 720000"/>
              <a:gd name="connsiteX31" fmla="*/ 116266 w 870468"/>
              <a:gd name="connsiteY31" fmla="*/ 720000 h 720000"/>
              <a:gd name="connsiteX32" fmla="*/ 115 w 870468"/>
              <a:gd name="connsiteY32" fmla="*/ 603849 h 720000"/>
              <a:gd name="connsiteX33" fmla="*/ 115 w 870468"/>
              <a:gd name="connsiteY33" fmla="*/ 241841 h 720000"/>
              <a:gd name="connsiteX34" fmla="*/ 0 w 870468"/>
              <a:gd name="connsiteY34" fmla="*/ 241562 h 720000"/>
              <a:gd name="connsiteX35" fmla="*/ 115 w 870468"/>
              <a:gd name="connsiteY35" fmla="*/ 241284 h 720000"/>
              <a:gd name="connsiteX36" fmla="*/ 115 w 870468"/>
              <a:gd name="connsiteY36" fmla="*/ 116151 h 720000"/>
              <a:gd name="connsiteX37" fmla="*/ 116266 w 870468"/>
              <a:gd name="connsiteY37" fmla="*/ 0 h 720000"/>
            </a:gdLst>
            <a:ahLst/>
            <a:cxnLst/>
            <a:rect l="l" t="t" r="r" b="b"/>
            <a:pathLst>
              <a:path w="870468" h="720000">
                <a:moveTo>
                  <a:pt x="153878" y="353026"/>
                </a:moveTo>
                <a:lnTo>
                  <a:pt x="449972" y="353026"/>
                </a:lnTo>
                <a:cubicBezTo>
                  <a:pt x="472036" y="353026"/>
                  <a:pt x="489985" y="370975"/>
                  <a:pt x="489985" y="393039"/>
                </a:cubicBezTo>
                <a:cubicBezTo>
                  <a:pt x="489985" y="415103"/>
                  <a:pt x="472150" y="433051"/>
                  <a:pt x="449972" y="433051"/>
                </a:cubicBezTo>
                <a:lnTo>
                  <a:pt x="153878" y="433051"/>
                </a:lnTo>
                <a:cubicBezTo>
                  <a:pt x="131814" y="433051"/>
                  <a:pt x="113865" y="415103"/>
                  <a:pt x="113865" y="393039"/>
                </a:cubicBezTo>
                <a:cubicBezTo>
                  <a:pt x="113865" y="370975"/>
                  <a:pt x="131814" y="353026"/>
                  <a:pt x="153878" y="353026"/>
                </a:cubicBezTo>
                <a:close/>
                <a:moveTo>
                  <a:pt x="68708" y="275858"/>
                </a:moveTo>
                <a:lnTo>
                  <a:pt x="68708" y="603735"/>
                </a:lnTo>
                <a:cubicBezTo>
                  <a:pt x="68708" y="630029"/>
                  <a:pt x="90087" y="651293"/>
                  <a:pt x="116266" y="651293"/>
                </a:cubicBezTo>
                <a:lnTo>
                  <a:pt x="598821" y="651293"/>
                </a:lnTo>
                <a:lnTo>
                  <a:pt x="754317" y="651293"/>
                </a:lnTo>
                <a:cubicBezTo>
                  <a:pt x="780611" y="651293"/>
                  <a:pt x="801875" y="629915"/>
                  <a:pt x="801875" y="603735"/>
                </a:cubicBezTo>
                <a:lnTo>
                  <a:pt x="801875" y="275858"/>
                </a:lnTo>
                <a:lnTo>
                  <a:pt x="598821" y="275858"/>
                </a:lnTo>
                <a:close/>
                <a:moveTo>
                  <a:pt x="116266" y="68593"/>
                </a:moveTo>
                <a:cubicBezTo>
                  <a:pt x="89972" y="68593"/>
                  <a:pt x="68708" y="89972"/>
                  <a:pt x="68708" y="116151"/>
                </a:cubicBezTo>
                <a:lnTo>
                  <a:pt x="68708" y="207265"/>
                </a:lnTo>
                <a:lnTo>
                  <a:pt x="598821" y="207265"/>
                </a:lnTo>
                <a:lnTo>
                  <a:pt x="801875" y="207265"/>
                </a:lnTo>
                <a:lnTo>
                  <a:pt x="801875" y="116151"/>
                </a:lnTo>
                <a:cubicBezTo>
                  <a:pt x="801875" y="89857"/>
                  <a:pt x="780497" y="68593"/>
                  <a:pt x="754317" y="68593"/>
                </a:cubicBezTo>
                <a:lnTo>
                  <a:pt x="598821" y="68593"/>
                </a:lnTo>
                <a:close/>
                <a:moveTo>
                  <a:pt x="116266" y="0"/>
                </a:moveTo>
                <a:lnTo>
                  <a:pt x="598821" y="0"/>
                </a:lnTo>
                <a:lnTo>
                  <a:pt x="754317" y="0"/>
                </a:lnTo>
                <a:cubicBezTo>
                  <a:pt x="818338" y="0"/>
                  <a:pt x="870468" y="52131"/>
                  <a:pt x="870468" y="116151"/>
                </a:cubicBezTo>
                <a:lnTo>
                  <a:pt x="870468" y="241562"/>
                </a:lnTo>
                <a:lnTo>
                  <a:pt x="870468" y="603735"/>
                </a:lnTo>
                <a:cubicBezTo>
                  <a:pt x="870468" y="667869"/>
                  <a:pt x="818338" y="720000"/>
                  <a:pt x="754317" y="720000"/>
                </a:cubicBezTo>
                <a:lnTo>
                  <a:pt x="598821" y="720000"/>
                </a:lnTo>
                <a:lnTo>
                  <a:pt x="116266" y="720000"/>
                </a:lnTo>
                <a:cubicBezTo>
                  <a:pt x="52246" y="720000"/>
                  <a:pt x="115" y="667869"/>
                  <a:pt x="115" y="603849"/>
                </a:cubicBezTo>
                <a:lnTo>
                  <a:pt x="115" y="241841"/>
                </a:lnTo>
                <a:lnTo>
                  <a:pt x="0" y="241562"/>
                </a:lnTo>
                <a:lnTo>
                  <a:pt x="115" y="241284"/>
                </a:lnTo>
                <a:lnTo>
                  <a:pt x="115" y="116151"/>
                </a:lnTo>
                <a:cubicBezTo>
                  <a:pt x="115" y="52131"/>
                  <a:pt x="52246" y="0"/>
                  <a:pt x="116266" y="0"/>
                </a:cubicBezTo>
                <a:close/>
              </a:path>
            </a:pathLst>
          </a:custGeom>
          <a:solidFill>
            <a:schemeClr val="bg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7179900" y="2278387"/>
            <a:ext cx="4300900" cy="270762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配水层级结构</a:t>
            </a:r>
            <a:endParaRPr kumimoji="1" lang="zh-CN" altLang="en-US"/>
          </a:p>
        </p:txBody>
      </p:sp>
      <p:sp>
        <p:nvSpPr>
          <p:cNvPr id="13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配水层级</a:t>
            </a:r>
            <a:endParaRPr kumimoji="1" lang="zh-CN" altLang="en-US"/>
          </a:p>
        </p:txBody>
      </p:sp>
      <p:sp>
        <p:nvSpPr>
          <p:cNvPr id="15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6370320" y="2422958"/>
            <a:ext cx="4233161" cy="2447175"/>
          </a:xfrm>
          <a:prstGeom prst="roundRect">
            <a:avLst>
              <a:gd name="adj" fmla="val 4605"/>
            </a:avLst>
          </a:prstGeom>
          <a:solidFill>
            <a:schemeClr val="bg1">
              <a:lumMod val="95000"/>
            </a:schemeClr>
          </a:solidFill>
          <a:ln cap="sq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1722120" y="2422958"/>
            <a:ext cx="4233161" cy="2447175"/>
          </a:xfrm>
          <a:prstGeom prst="roundRect">
            <a:avLst>
              <a:gd name="adj" fmla="val 4605"/>
            </a:avLst>
          </a:prstGeom>
          <a:solidFill>
            <a:schemeClr val="bg1">
              <a:lumMod val="95000"/>
            </a:schemeClr>
          </a:solidFill>
          <a:ln cap="sq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1944621" y="2781301"/>
            <a:ext cx="3788160" cy="82296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64008" tIns="32004" rIns="64008" bIns="32004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轮灌方案制定</a:t>
            </a: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1944192" y="3615680"/>
            <a:ext cx="3789017" cy="102744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64008" tIns="32004" rIns="64008" bIns="32004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265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根据渠道输水能力和种植结构制定轮灌方案，确保灌溉工作的有序进行。通过合理的轮灌方案，提高灌溉效率，保障灌溉工作的顺利进行。</a:t>
            </a:r>
            <a:endParaRPr kumimoji="1" lang="zh-CN" altLang="en-US" b="1"/>
          </a:p>
        </p:txBody>
      </p:sp>
      <p:sp>
        <p:nvSpPr>
          <p:cNvPr id="7" name="标题 1"/>
          <p:cNvSpPr txBox="true"/>
          <p:nvPr/>
        </p:nvSpPr>
        <p:spPr>
          <a:xfrm>
            <a:off x="2101395" y="2293885"/>
            <a:ext cx="437802" cy="379242"/>
          </a:xfrm>
          <a:custGeom>
            <a:avLst/>
            <a:gdLst/>
            <a:ahLst/>
            <a:cxnLst/>
            <a:rect l="l" t="t" r="r" b="b"/>
            <a:pathLst>
              <a:path w="315441" h="273249">
                <a:moveTo>
                  <a:pt x="283964" y="0"/>
                </a:moveTo>
                <a:lnTo>
                  <a:pt x="315441" y="59606"/>
                </a:lnTo>
                <a:cubicBezTo>
                  <a:pt x="289768" y="71661"/>
                  <a:pt x="272020" y="83660"/>
                  <a:pt x="262198" y="95604"/>
                </a:cubicBezTo>
                <a:cubicBezTo>
                  <a:pt x="252375" y="107547"/>
                  <a:pt x="246906" y="121667"/>
                  <a:pt x="245789" y="137964"/>
                </a:cubicBezTo>
                <a:lnTo>
                  <a:pt x="315441" y="137964"/>
                </a:lnTo>
                <a:lnTo>
                  <a:pt x="315441" y="273249"/>
                </a:lnTo>
                <a:lnTo>
                  <a:pt x="169775" y="273249"/>
                </a:lnTo>
                <a:lnTo>
                  <a:pt x="169775" y="161070"/>
                </a:lnTo>
                <a:cubicBezTo>
                  <a:pt x="169775" y="119770"/>
                  <a:pt x="178370" y="87177"/>
                  <a:pt x="195560" y="63290"/>
                </a:cubicBezTo>
                <a:cubicBezTo>
                  <a:pt x="212750" y="39403"/>
                  <a:pt x="242217" y="18306"/>
                  <a:pt x="283964" y="0"/>
                </a:cubicBezTo>
                <a:close/>
                <a:moveTo>
                  <a:pt x="114188" y="0"/>
                </a:moveTo>
                <a:lnTo>
                  <a:pt x="145665" y="59606"/>
                </a:lnTo>
                <a:cubicBezTo>
                  <a:pt x="119992" y="71661"/>
                  <a:pt x="102245" y="83660"/>
                  <a:pt x="92422" y="95604"/>
                </a:cubicBezTo>
                <a:cubicBezTo>
                  <a:pt x="82599" y="107547"/>
                  <a:pt x="77130" y="121667"/>
                  <a:pt x="76014" y="137964"/>
                </a:cubicBezTo>
                <a:lnTo>
                  <a:pt x="145665" y="137964"/>
                </a:lnTo>
                <a:lnTo>
                  <a:pt x="145665" y="273249"/>
                </a:lnTo>
                <a:lnTo>
                  <a:pt x="0" y="273249"/>
                </a:lnTo>
                <a:lnTo>
                  <a:pt x="0" y="161070"/>
                </a:lnTo>
                <a:cubicBezTo>
                  <a:pt x="0" y="119770"/>
                  <a:pt x="8595" y="87177"/>
                  <a:pt x="25784" y="63290"/>
                </a:cubicBezTo>
                <a:cubicBezTo>
                  <a:pt x="42974" y="39403"/>
                  <a:pt x="72442" y="18306"/>
                  <a:pt x="114188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6586471" y="2781301"/>
            <a:ext cx="3800860" cy="82296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64008" tIns="32004" rIns="64008" bIns="32004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轮灌公示</a:t>
            </a: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6586471" y="3615680"/>
            <a:ext cx="3800860" cy="1032520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64008" tIns="32004" rIns="64008" bIns="32004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265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每轮轮灌结束后，及时公示水账，接受用水户监督，确保灌溉管理的透明度。通过公示水账，接受用水户的监督，提高灌溉管理的透明度。</a:t>
            </a:r>
            <a:endParaRPr kumimoji="1" lang="zh-CN" altLang="en-US" b="1"/>
          </a:p>
        </p:txBody>
      </p:sp>
      <p:sp>
        <p:nvSpPr>
          <p:cNvPr id="10" name="标题 1"/>
          <p:cNvSpPr txBox="true"/>
          <p:nvPr/>
        </p:nvSpPr>
        <p:spPr>
          <a:xfrm>
            <a:off x="6605707" y="2293885"/>
            <a:ext cx="437802" cy="379242"/>
          </a:xfrm>
          <a:custGeom>
            <a:avLst/>
            <a:gdLst/>
            <a:ahLst/>
            <a:cxnLst/>
            <a:rect l="l" t="t" r="r" b="b"/>
            <a:pathLst>
              <a:path w="315441" h="273249">
                <a:moveTo>
                  <a:pt x="283964" y="0"/>
                </a:moveTo>
                <a:lnTo>
                  <a:pt x="315441" y="59606"/>
                </a:lnTo>
                <a:cubicBezTo>
                  <a:pt x="289768" y="71661"/>
                  <a:pt x="272020" y="83660"/>
                  <a:pt x="262198" y="95604"/>
                </a:cubicBezTo>
                <a:cubicBezTo>
                  <a:pt x="252375" y="107547"/>
                  <a:pt x="246906" y="121667"/>
                  <a:pt x="245789" y="137964"/>
                </a:cubicBezTo>
                <a:lnTo>
                  <a:pt x="315441" y="137964"/>
                </a:lnTo>
                <a:lnTo>
                  <a:pt x="315441" y="273249"/>
                </a:lnTo>
                <a:lnTo>
                  <a:pt x="169775" y="273249"/>
                </a:lnTo>
                <a:lnTo>
                  <a:pt x="169775" y="161070"/>
                </a:lnTo>
                <a:cubicBezTo>
                  <a:pt x="169775" y="119770"/>
                  <a:pt x="178370" y="87177"/>
                  <a:pt x="195560" y="63290"/>
                </a:cubicBezTo>
                <a:cubicBezTo>
                  <a:pt x="212750" y="39403"/>
                  <a:pt x="242217" y="18306"/>
                  <a:pt x="283964" y="0"/>
                </a:cubicBezTo>
                <a:close/>
                <a:moveTo>
                  <a:pt x="114188" y="0"/>
                </a:moveTo>
                <a:lnTo>
                  <a:pt x="145665" y="59606"/>
                </a:lnTo>
                <a:cubicBezTo>
                  <a:pt x="119992" y="71661"/>
                  <a:pt x="102245" y="83660"/>
                  <a:pt x="92422" y="95604"/>
                </a:cubicBezTo>
                <a:cubicBezTo>
                  <a:pt x="82599" y="107547"/>
                  <a:pt x="77130" y="121667"/>
                  <a:pt x="76014" y="137964"/>
                </a:cubicBezTo>
                <a:lnTo>
                  <a:pt x="145665" y="137964"/>
                </a:lnTo>
                <a:lnTo>
                  <a:pt x="145665" y="273249"/>
                </a:lnTo>
                <a:lnTo>
                  <a:pt x="0" y="273249"/>
                </a:lnTo>
                <a:lnTo>
                  <a:pt x="0" y="161070"/>
                </a:lnTo>
                <a:cubicBezTo>
                  <a:pt x="0" y="119770"/>
                  <a:pt x="8595" y="87177"/>
                  <a:pt x="25784" y="63290"/>
                </a:cubicBezTo>
                <a:cubicBezTo>
                  <a:pt x="42974" y="39403"/>
                  <a:pt x="72442" y="18306"/>
                  <a:pt x="114188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轮灌制度</a:t>
            </a:r>
            <a:endParaRPr kumimoji="1" lang="zh-CN" altLang="en-US"/>
          </a:p>
        </p:txBody>
      </p:sp>
      <p:sp>
        <p:nvSpPr>
          <p:cNvPr id="13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/>
        </p:nvPicPr>
        <p:blipFill>
          <a:blip r:embed="rId1">
            <a:alphaModFix amt="100000"/>
          </a:blip>
          <a:srcRect l="10234" r="50000"/>
          <a:stretch>
            <a:fillRect/>
          </a:stretch>
        </p:blipFill>
        <p:spPr>
          <a:xfrm rot="16200000" flipV="true">
            <a:off x="2667000" y="-2667000"/>
            <a:ext cx="6858000" cy="12192000"/>
          </a:xfrm>
          <a:custGeom>
            <a:avLst/>
            <a:gdLst>
              <a:gd name="connsiteX0" fmla="*/ 6858000 w 6858000"/>
              <a:gd name="connsiteY0" fmla="*/ 12192000 h 12192000"/>
              <a:gd name="connsiteX1" fmla="*/ 6858000 w 6858000"/>
              <a:gd name="connsiteY1" fmla="*/ 0 h 12192000"/>
              <a:gd name="connsiteX2" fmla="*/ 0 w 6858000"/>
              <a:gd name="connsiteY2" fmla="*/ 0 h 12192000"/>
              <a:gd name="connsiteX3" fmla="*/ 0 w 6858000"/>
              <a:gd name="connsiteY3" fmla="*/ 12192000 h 12192000"/>
            </a:gdLst>
            <a:ahLst/>
            <a:cxnLst/>
            <a:rect l="l" t="t" r="r" b="b"/>
            <a:pathLst>
              <a:path w="6858000" h="12192000">
                <a:moveTo>
                  <a:pt x="6858000" y="12192000"/>
                </a:moveTo>
                <a:lnTo>
                  <a:pt x="6858000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图片 2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1" y="5258844"/>
            <a:ext cx="3874658" cy="120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true"/>
          </p:cNvPicPr>
          <p:nvPr/>
        </p:nvPicPr>
        <p:blipFill>
          <a:blip r:embed="rId2">
            <a:alphaModFix amt="100000"/>
          </a:blip>
          <a:srcRect r="5529"/>
          <a:stretch>
            <a:fillRect/>
          </a:stretch>
        </p:blipFill>
        <p:spPr>
          <a:xfrm flipH="true">
            <a:off x="3823329" y="5255962"/>
            <a:ext cx="3660418" cy="1200518"/>
          </a:xfrm>
          <a:custGeom>
            <a:avLst/>
            <a:gdLst>
              <a:gd name="connsiteX0" fmla="*/ 3660418 w 3660418"/>
              <a:gd name="connsiteY0" fmla="*/ 0 h 1200518"/>
              <a:gd name="connsiteX1" fmla="*/ 0 w 3660418"/>
              <a:gd name="connsiteY1" fmla="*/ 0 h 1200518"/>
              <a:gd name="connsiteX2" fmla="*/ 0 w 3660418"/>
              <a:gd name="connsiteY2" fmla="*/ 1200518 h 1200518"/>
              <a:gd name="connsiteX3" fmla="*/ 3660418 w 3660418"/>
              <a:gd name="connsiteY3" fmla="*/ 1200518 h 1200518"/>
            </a:gdLst>
            <a:ahLst/>
            <a:cxnLst/>
            <a:rect l="l" t="t" r="r" b="b"/>
            <a:pathLst>
              <a:path w="3660418" h="1200518">
                <a:moveTo>
                  <a:pt x="3660418" y="0"/>
                </a:moveTo>
                <a:lnTo>
                  <a:pt x="0" y="0"/>
                </a:lnTo>
                <a:lnTo>
                  <a:pt x="0" y="1200518"/>
                </a:lnTo>
                <a:lnTo>
                  <a:pt x="3660418" y="120051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" name="图片 4"/>
          <p:cNvPicPr>
            <a:picLocks noChangeAspect="true"/>
          </p:cNvPicPr>
          <p:nvPr/>
        </p:nvPicPr>
        <p:blipFill>
          <a:blip r:embed="rId2">
            <a:alphaModFix amt="100000"/>
          </a:blip>
          <a:srcRect r="23072"/>
          <a:stretch>
            <a:fillRect/>
          </a:stretch>
        </p:blipFill>
        <p:spPr>
          <a:xfrm>
            <a:off x="7473587" y="5248781"/>
            <a:ext cx="2980701" cy="1200518"/>
          </a:xfrm>
          <a:custGeom>
            <a:avLst/>
            <a:gdLst>
              <a:gd name="connsiteX0" fmla="*/ 0 w 2980701"/>
              <a:gd name="connsiteY0" fmla="*/ 0 h 1200518"/>
              <a:gd name="connsiteX1" fmla="*/ 2980701 w 2980701"/>
              <a:gd name="connsiteY1" fmla="*/ 0 h 1200518"/>
              <a:gd name="connsiteX2" fmla="*/ 2980701 w 2980701"/>
              <a:gd name="connsiteY2" fmla="*/ 1200518 h 1200518"/>
              <a:gd name="connsiteX3" fmla="*/ 0 w 2980701"/>
              <a:gd name="connsiteY3" fmla="*/ 1200518 h 1200518"/>
            </a:gdLst>
            <a:ahLst/>
            <a:cxnLst/>
            <a:rect l="l" t="t" r="r" b="b"/>
            <a:pathLst>
              <a:path w="2980701" h="1200518">
                <a:moveTo>
                  <a:pt x="0" y="0"/>
                </a:moveTo>
                <a:lnTo>
                  <a:pt x="2980701" y="0"/>
                </a:lnTo>
                <a:lnTo>
                  <a:pt x="2980701" y="1200518"/>
                </a:lnTo>
                <a:lnTo>
                  <a:pt x="0" y="120051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" name="图片 5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331415" y="1383827"/>
            <a:ext cx="3505686" cy="496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true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21138650" flipH="true">
            <a:off x="7544539" y="3838810"/>
            <a:ext cx="3905419" cy="1938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>
            <a:picLocks noChangeAspect="true"/>
          </p:cNvPicPr>
          <p:nvPr/>
        </p:nvPicPr>
        <p:blipFill>
          <a:blip r:embed="rId5">
            <a:alphaModFix amt="100000"/>
          </a:blip>
          <a:srcRect l="24146" r="5156" b="11193"/>
          <a:stretch>
            <a:fillRect/>
          </a:stretch>
        </p:blipFill>
        <p:spPr>
          <a:xfrm rot="21436709">
            <a:off x="-43598" y="4443662"/>
            <a:ext cx="12306685" cy="2701934"/>
          </a:xfrm>
          <a:custGeom>
            <a:avLst/>
            <a:gdLst>
              <a:gd name="connsiteX0" fmla="*/ 12306685 w 12306685"/>
              <a:gd name="connsiteY0" fmla="*/ 0 h 2701934"/>
              <a:gd name="connsiteX1" fmla="*/ 12178248 w 12306685"/>
              <a:gd name="connsiteY1" fmla="*/ 2701934 h 2701934"/>
              <a:gd name="connsiteX2" fmla="*/ 0 w 12306685"/>
              <a:gd name="connsiteY2" fmla="*/ 2123039 h 2701934"/>
              <a:gd name="connsiteX3" fmla="*/ 100919 w 12306685"/>
              <a:gd name="connsiteY3" fmla="*/ 0 h 2701934"/>
            </a:gdLst>
            <a:ahLst/>
            <a:cxnLst/>
            <a:rect l="l" t="t" r="r" b="b"/>
            <a:pathLst>
              <a:path w="12306685" h="2701934">
                <a:moveTo>
                  <a:pt x="12306685" y="0"/>
                </a:moveTo>
                <a:lnTo>
                  <a:pt x="12178248" y="2701934"/>
                </a:lnTo>
                <a:lnTo>
                  <a:pt x="0" y="2123039"/>
                </a:lnTo>
                <a:lnTo>
                  <a:pt x="100919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图片 8"/>
          <p:cNvPicPr>
            <a:picLocks noChangeAspect="true"/>
          </p:cNvPicPr>
          <p:nvPr/>
        </p:nvPicPr>
        <p:blipFill>
          <a:blip r:embed="rId6">
            <a:alphaModFix amt="100000"/>
          </a:blip>
          <a:srcRect/>
          <a:stretch>
            <a:fillRect/>
          </a:stretch>
        </p:blipFill>
        <p:spPr>
          <a:xfrm flipH="true">
            <a:off x="7831441" y="1562558"/>
            <a:ext cx="1078792" cy="7871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标题 1"/>
          <p:cNvCxnSpPr/>
          <p:nvPr/>
        </p:nvCxnSpPr>
        <p:spPr>
          <a:xfrm>
            <a:off x="737236" y="3586277"/>
            <a:ext cx="6695440" cy="0"/>
          </a:xfrm>
          <a:prstGeom prst="line">
            <a:avLst/>
          </a:prstGeom>
          <a:noFill/>
          <a:ln w="12700" cap="sq">
            <a:solidFill>
              <a:schemeClr val="bg1"/>
            </a:solidFill>
            <a:miter/>
          </a:ln>
        </p:spPr>
      </p:cxnSp>
      <p:sp>
        <p:nvSpPr>
          <p:cNvPr id="12" name="标题 1"/>
          <p:cNvSpPr txBox="true"/>
          <p:nvPr/>
        </p:nvSpPr>
        <p:spPr>
          <a:xfrm>
            <a:off x="591186" y="1835189"/>
            <a:ext cx="7100217" cy="18272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700">
                <a:ln w="12700">
                  <a:noFill/>
                </a:ln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F1C47C">
                        <a:alpha val="100000"/>
                      </a:srgbClr>
                    </a:gs>
                  </a:gsLst>
                  <a:lin ang="5400000" scaled="false"/>
                </a:gradFill>
                <a:latin typeface="Dream-XinCuSongGB"/>
                <a:ea typeface="Dream-XinCuSongGB"/>
                <a:cs typeface="Dream-XinCuSongGB"/>
              </a:rPr>
              <a:t>四、工程保护与违规处理</a:t>
            </a:r>
            <a:endParaRPr kumimoji="1" lang="zh-CN" altLang="en-US"/>
          </a:p>
        </p:txBody>
      </p:sp>
      <p:pic>
        <p:nvPicPr>
          <p:cNvPr id="14" name="图片 13"/>
          <p:cNvPicPr>
            <a:picLocks noChangeAspect="true"/>
          </p:cNvPicPr>
          <p:nvPr/>
        </p:nvPicPr>
        <p:blipFill>
          <a:blip r:embed="rId7">
            <a:alphaModFix amt="100000"/>
          </a:blip>
          <a:srcRect/>
          <a:stretch>
            <a:fillRect/>
          </a:stretch>
        </p:blipFill>
        <p:spPr>
          <a:xfrm>
            <a:off x="3260586" y="0"/>
            <a:ext cx="8931414" cy="1835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509650" y="2132496"/>
            <a:ext cx="11160000" cy="293596"/>
          </a:xfrm>
          <a:custGeom>
            <a:avLst/>
            <a:gdLst>
              <a:gd name="connsiteX0" fmla="*/ 242259 w 9845254"/>
              <a:gd name="connsiteY0" fmla="*/ 0 h 293596"/>
              <a:gd name="connsiteX1" fmla="*/ 9602995 w 9845254"/>
              <a:gd name="connsiteY1" fmla="*/ 0 h 293596"/>
              <a:gd name="connsiteX2" fmla="*/ 9845254 w 9845254"/>
              <a:gd name="connsiteY2" fmla="*/ 242259 h 293596"/>
              <a:gd name="connsiteX3" fmla="*/ 9845254 w 9845254"/>
              <a:gd name="connsiteY3" fmla="*/ 293596 h 293596"/>
              <a:gd name="connsiteX4" fmla="*/ 9602995 w 9845254"/>
              <a:gd name="connsiteY4" fmla="*/ 51337 h 293596"/>
              <a:gd name="connsiteX5" fmla="*/ 242259 w 9845254"/>
              <a:gd name="connsiteY5" fmla="*/ 51337 h 293596"/>
              <a:gd name="connsiteX6" fmla="*/ 0 w 9845254"/>
              <a:gd name="connsiteY6" fmla="*/ 293596 h 293596"/>
              <a:gd name="connsiteX7" fmla="*/ 0 w 9845254"/>
              <a:gd name="connsiteY7" fmla="*/ 242259 h 293596"/>
              <a:gd name="connsiteX8" fmla="*/ 242259 w 9845254"/>
              <a:gd name="connsiteY8" fmla="*/ 0 h 293596"/>
            </a:gdLst>
            <a:ahLst/>
            <a:cxnLst/>
            <a:rect l="l" t="t" r="r" b="b"/>
            <a:pathLst>
              <a:path w="9845254" h="293596">
                <a:moveTo>
                  <a:pt x="242259" y="0"/>
                </a:moveTo>
                <a:lnTo>
                  <a:pt x="9602995" y="0"/>
                </a:lnTo>
                <a:cubicBezTo>
                  <a:pt x="9736791" y="0"/>
                  <a:pt x="9845254" y="108463"/>
                  <a:pt x="9845254" y="242259"/>
                </a:cubicBezTo>
                <a:lnTo>
                  <a:pt x="9845254" y="293596"/>
                </a:lnTo>
                <a:cubicBezTo>
                  <a:pt x="9845254" y="159800"/>
                  <a:pt x="9736791" y="51337"/>
                  <a:pt x="9602995" y="51337"/>
                </a:cubicBezTo>
                <a:lnTo>
                  <a:pt x="242259" y="51337"/>
                </a:lnTo>
                <a:cubicBezTo>
                  <a:pt x="108463" y="51337"/>
                  <a:pt x="0" y="159800"/>
                  <a:pt x="0" y="293596"/>
                </a:cubicBezTo>
                <a:lnTo>
                  <a:pt x="0" y="242259"/>
                </a:lnTo>
                <a:cubicBezTo>
                  <a:pt x="0" y="108463"/>
                  <a:pt x="108463" y="0"/>
                  <a:pt x="242259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  <a:effectLst>
            <a:outerShdw blurRad="254000" dist="76200" dir="2700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509650" y="2183833"/>
            <a:ext cx="11160000" cy="3240000"/>
          </a:xfrm>
          <a:prstGeom prst="roundRect">
            <a:avLst>
              <a:gd name="adj" fmla="val 8862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254000" dist="76200" dir="2700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873250" y="3202247"/>
            <a:ext cx="3240000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禁止损毁渠道、泵站等灌溉设施，确保灌溉工程的正常运行。加强对灌溉设施的保护，防止人为破坏，保障灌溉工程的正常运行。</a:t>
            </a:r>
            <a:endParaRPr kumimoji="1" lang="zh-CN" altLang="en-US" b="1"/>
          </a:p>
        </p:txBody>
      </p:sp>
      <p:sp>
        <p:nvSpPr>
          <p:cNvPr id="6" name="标题 1"/>
          <p:cNvSpPr txBox="true"/>
          <p:nvPr/>
        </p:nvSpPr>
        <p:spPr>
          <a:xfrm>
            <a:off x="873250" y="2598720"/>
            <a:ext cx="3240000" cy="5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设施保护</a:t>
            </a: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873250" y="1840567"/>
            <a:ext cx="576000" cy="57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254000" dist="76200" dir="2700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945250" y="1984567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01</a:t>
            </a: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4469650" y="3202247"/>
            <a:ext cx="3240000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禁止在渠堤取土、倾倒垃圾等行为，保护灌溉工程周边环境。加强对灌溉工程周边环境的保护，防止环境污染，保障灌溉工程的安全运行。</a:t>
            </a:r>
            <a:endParaRPr kumimoji="1" lang="en-US" altLang="zh-CN" sz="1400" b="1">
              <a:ln w="12700">
                <a:noFill/>
              </a:ln>
              <a:solidFill>
                <a:srgbClr val="595959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0" name="标题 1"/>
          <p:cNvSpPr txBox="true"/>
          <p:nvPr/>
        </p:nvSpPr>
        <p:spPr>
          <a:xfrm>
            <a:off x="4469650" y="2598720"/>
            <a:ext cx="3240000" cy="5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环境保护</a:t>
            </a: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>
            <a:off x="4477270" y="1840567"/>
            <a:ext cx="576000" cy="57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254000" dist="76200" dir="2700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4549270" y="1984567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02</a:t>
            </a:r>
            <a:endParaRPr kumimoji="1" lang="zh-CN" altLang="en-US"/>
          </a:p>
        </p:txBody>
      </p:sp>
      <p:sp>
        <p:nvSpPr>
          <p:cNvPr id="13" name="标题 1"/>
          <p:cNvSpPr txBox="true"/>
          <p:nvPr/>
        </p:nvSpPr>
        <p:spPr>
          <a:xfrm>
            <a:off x="8066050" y="3202246"/>
            <a:ext cx="3240000" cy="198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禁止私建建筑物，确需建设的需经水务部门审批，确保灌溉工程的安全。加强对灌溉工程周边建筑物建设的管理，防止违规建设影响灌溉工程的安全运行。</a:t>
            </a:r>
            <a:endParaRPr kumimoji="1" lang="zh-CN" altLang="en-US" b="1"/>
          </a:p>
        </p:txBody>
      </p:sp>
      <p:sp>
        <p:nvSpPr>
          <p:cNvPr id="14" name="标题 1"/>
          <p:cNvSpPr txBox="true"/>
          <p:nvPr/>
        </p:nvSpPr>
        <p:spPr>
          <a:xfrm>
            <a:off x="8066050" y="2598720"/>
            <a:ext cx="3240000" cy="54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2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建筑物建设</a:t>
            </a:r>
            <a:endParaRPr kumimoji="1" lang="zh-CN" altLang="en-US"/>
          </a:p>
        </p:txBody>
      </p:sp>
      <p:sp>
        <p:nvSpPr>
          <p:cNvPr id="15" name="标题 1"/>
          <p:cNvSpPr txBox="true"/>
          <p:nvPr/>
        </p:nvSpPr>
        <p:spPr>
          <a:xfrm>
            <a:off x="8081290" y="1840567"/>
            <a:ext cx="576000" cy="57600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>
            <a:outerShdw blurRad="254000" dist="76200" dir="2700000" algn="tl" rotWithShape="0">
              <a:schemeClr val="accent1">
                <a:lumMod val="75000"/>
                <a:alpha val="2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true"/>
          <p:nvPr/>
        </p:nvSpPr>
        <p:spPr>
          <a:xfrm>
            <a:off x="8153290" y="1984567"/>
            <a:ext cx="432000" cy="28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03</a:t>
            </a:r>
            <a:endParaRPr kumimoji="1" lang="zh-CN" altLang="en-US"/>
          </a:p>
        </p:txBody>
      </p:sp>
      <p:sp>
        <p:nvSpPr>
          <p:cNvPr id="17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禁止行为清单</a:t>
            </a:r>
            <a:endParaRPr kumimoji="1" lang="zh-CN" altLang="en-US"/>
          </a:p>
        </p:txBody>
      </p:sp>
      <p:sp>
        <p:nvSpPr>
          <p:cNvPr id="19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4764063" y="1311494"/>
            <a:ext cx="3158491" cy="805847"/>
          </a:xfrm>
          <a:prstGeom prst="homePlate">
            <a:avLst>
              <a:gd name="adj" fmla="val 26019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7922554" y="1311494"/>
            <a:ext cx="494616" cy="805847"/>
          </a:xfrm>
          <a:prstGeom prst="chevron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 flipH="true">
            <a:off x="3774831" y="1311494"/>
            <a:ext cx="494616" cy="805847"/>
          </a:xfrm>
          <a:prstGeom prst="chevron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 flipH="true">
            <a:off x="4269447" y="1311494"/>
            <a:ext cx="3158491" cy="805847"/>
          </a:xfrm>
          <a:prstGeom prst="homePlate">
            <a:avLst>
              <a:gd name="adj" fmla="val 26019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315573" y="5442856"/>
            <a:ext cx="11548153" cy="909850"/>
          </a:xfrm>
          <a:prstGeom prst="trapezoid">
            <a:avLst>
              <a:gd name="adj" fmla="val 64912"/>
            </a:avLst>
          </a:prstGeom>
          <a:gradFill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95000">
                <a:schemeClr val="accent1">
                  <a:alpha val="37000"/>
                </a:schemeClr>
              </a:gs>
            </a:gsLst>
            <a:lin ang="5400000" scaled="false"/>
          </a:gra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 rot="5400000">
            <a:off x="8154467" y="4335303"/>
            <a:ext cx="688086" cy="1284743"/>
          </a:xfrm>
          <a:prstGeom prst="rightArrow">
            <a:avLst>
              <a:gd name="adj1" fmla="val 73748"/>
              <a:gd name="adj2" fmla="val 58301"/>
            </a:avLst>
          </a:prstGeom>
          <a:gradFill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/>
              </a:gs>
            </a:gsLst>
            <a:lin ang="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6316030" y="2358262"/>
            <a:ext cx="4364958" cy="2566521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49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false"/>
          </a:gra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6443667" y="2513218"/>
            <a:ext cx="4109685" cy="183171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通过经济处罚和司法手段，加强对违规行为的打击力度，保障灌溉工程的安全运行。</a:t>
            </a:r>
            <a:endParaRPr kumimoji="1" lang="en-US" altLang="zh-CN" sz="20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1511013" y="2358262"/>
            <a:ext cx="4364958" cy="2566521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49000"/>
                </a:schemeClr>
              </a:gs>
              <a:gs pos="100000">
                <a:schemeClr val="accent1">
                  <a:lumMod val="40000"/>
                  <a:lumOff val="60000"/>
                  <a:alpha val="0"/>
                </a:schemeClr>
              </a:gs>
            </a:gsLst>
            <a:lin ang="5400000" scaled="false"/>
          </a:gra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1647719" y="2513218"/>
            <a:ext cx="4091546" cy="2005329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对违规行为进行经济处罚，情节严重的移交司法机关处理，确保灌溉工程的安全。</a:t>
            </a:r>
            <a:endParaRPr kumimoji="1" lang="en-US" altLang="zh-CN" sz="20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3" name="标题 1"/>
          <p:cNvSpPr txBox="true"/>
          <p:nvPr/>
        </p:nvSpPr>
        <p:spPr>
          <a:xfrm rot="5400000">
            <a:off x="3349450" y="4335303"/>
            <a:ext cx="688086" cy="1284743"/>
          </a:xfrm>
          <a:prstGeom prst="rightArrow">
            <a:avLst>
              <a:gd name="adj1" fmla="val 73748"/>
              <a:gd name="adj2" fmla="val 58301"/>
            </a:avLst>
          </a:prstGeom>
          <a:gradFill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100000">
                <a:schemeClr val="accent1"/>
              </a:gs>
            </a:gsLst>
            <a:lin ang="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true"/>
          <p:nvPr/>
        </p:nvSpPr>
        <p:spPr>
          <a:xfrm>
            <a:off x="763317" y="5146094"/>
            <a:ext cx="10652664" cy="820670"/>
          </a:xfrm>
          <a:prstGeom prst="trapezoid">
            <a:avLst>
              <a:gd name="adj" fmla="val 64912"/>
            </a:avLst>
          </a:prstGeom>
          <a:gradFill>
            <a:gsLst>
              <a:gs pos="0">
                <a:schemeClr val="accent1">
                  <a:lumMod val="40000"/>
                  <a:lumOff val="60000"/>
                  <a:alpha val="0"/>
                </a:schemeClr>
              </a:gs>
              <a:gs pos="95000">
                <a:schemeClr val="accent1">
                  <a:alpha val="73000"/>
                </a:schemeClr>
              </a:gs>
            </a:gsLst>
            <a:lin ang="5400000" scaled="false"/>
          </a:gra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true"/>
          <p:nvPr/>
        </p:nvSpPr>
        <p:spPr>
          <a:xfrm>
            <a:off x="4508620" y="1442941"/>
            <a:ext cx="3174760" cy="54295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经济处罚</a:t>
            </a:r>
            <a:endParaRPr kumimoji="1" lang="en-US" altLang="zh-CN" sz="32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6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违规后果</a:t>
            </a:r>
            <a:endParaRPr kumimoji="1" lang="zh-CN" altLang="en-US"/>
          </a:p>
        </p:txBody>
      </p:sp>
      <p:sp>
        <p:nvSpPr>
          <p:cNvPr id="18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/>
        </p:nvPicPr>
        <p:blipFill>
          <a:blip r:embed="rId1">
            <a:alphaModFix amt="100000"/>
          </a:blip>
          <a:srcRect l="10234" r="50000"/>
          <a:stretch>
            <a:fillRect/>
          </a:stretch>
        </p:blipFill>
        <p:spPr>
          <a:xfrm rot="16200000" flipV="true">
            <a:off x="2667000" y="-2667000"/>
            <a:ext cx="6858000" cy="12192000"/>
          </a:xfrm>
          <a:custGeom>
            <a:avLst/>
            <a:gdLst>
              <a:gd name="connsiteX0" fmla="*/ 6858000 w 6858000"/>
              <a:gd name="connsiteY0" fmla="*/ 12192000 h 12192000"/>
              <a:gd name="connsiteX1" fmla="*/ 6858000 w 6858000"/>
              <a:gd name="connsiteY1" fmla="*/ 0 h 12192000"/>
              <a:gd name="connsiteX2" fmla="*/ 0 w 6858000"/>
              <a:gd name="connsiteY2" fmla="*/ 0 h 12192000"/>
              <a:gd name="connsiteX3" fmla="*/ 0 w 6858000"/>
              <a:gd name="connsiteY3" fmla="*/ 12192000 h 12192000"/>
            </a:gdLst>
            <a:ahLst/>
            <a:cxnLst/>
            <a:rect l="l" t="t" r="r" b="b"/>
            <a:pathLst>
              <a:path w="6858000" h="12192000">
                <a:moveTo>
                  <a:pt x="6858000" y="12192000"/>
                </a:moveTo>
                <a:lnTo>
                  <a:pt x="6858000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图片 2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1" y="5258844"/>
            <a:ext cx="3874658" cy="120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true"/>
          </p:cNvPicPr>
          <p:nvPr/>
        </p:nvPicPr>
        <p:blipFill>
          <a:blip r:embed="rId2">
            <a:alphaModFix amt="100000"/>
          </a:blip>
          <a:srcRect r="5529"/>
          <a:stretch>
            <a:fillRect/>
          </a:stretch>
        </p:blipFill>
        <p:spPr>
          <a:xfrm flipH="true">
            <a:off x="3823329" y="5255962"/>
            <a:ext cx="3660418" cy="1200518"/>
          </a:xfrm>
          <a:custGeom>
            <a:avLst/>
            <a:gdLst>
              <a:gd name="connsiteX0" fmla="*/ 3660418 w 3660418"/>
              <a:gd name="connsiteY0" fmla="*/ 0 h 1200518"/>
              <a:gd name="connsiteX1" fmla="*/ 0 w 3660418"/>
              <a:gd name="connsiteY1" fmla="*/ 0 h 1200518"/>
              <a:gd name="connsiteX2" fmla="*/ 0 w 3660418"/>
              <a:gd name="connsiteY2" fmla="*/ 1200518 h 1200518"/>
              <a:gd name="connsiteX3" fmla="*/ 3660418 w 3660418"/>
              <a:gd name="connsiteY3" fmla="*/ 1200518 h 1200518"/>
            </a:gdLst>
            <a:ahLst/>
            <a:cxnLst/>
            <a:rect l="l" t="t" r="r" b="b"/>
            <a:pathLst>
              <a:path w="3660418" h="1200518">
                <a:moveTo>
                  <a:pt x="3660418" y="0"/>
                </a:moveTo>
                <a:lnTo>
                  <a:pt x="0" y="0"/>
                </a:lnTo>
                <a:lnTo>
                  <a:pt x="0" y="1200518"/>
                </a:lnTo>
                <a:lnTo>
                  <a:pt x="3660418" y="120051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" name="图片 4"/>
          <p:cNvPicPr>
            <a:picLocks noChangeAspect="true"/>
          </p:cNvPicPr>
          <p:nvPr/>
        </p:nvPicPr>
        <p:blipFill>
          <a:blip r:embed="rId2">
            <a:alphaModFix amt="100000"/>
          </a:blip>
          <a:srcRect r="23072"/>
          <a:stretch>
            <a:fillRect/>
          </a:stretch>
        </p:blipFill>
        <p:spPr>
          <a:xfrm>
            <a:off x="7473587" y="5248781"/>
            <a:ext cx="2980701" cy="1200518"/>
          </a:xfrm>
          <a:custGeom>
            <a:avLst/>
            <a:gdLst>
              <a:gd name="connsiteX0" fmla="*/ 0 w 2980701"/>
              <a:gd name="connsiteY0" fmla="*/ 0 h 1200518"/>
              <a:gd name="connsiteX1" fmla="*/ 2980701 w 2980701"/>
              <a:gd name="connsiteY1" fmla="*/ 0 h 1200518"/>
              <a:gd name="connsiteX2" fmla="*/ 2980701 w 2980701"/>
              <a:gd name="connsiteY2" fmla="*/ 1200518 h 1200518"/>
              <a:gd name="connsiteX3" fmla="*/ 0 w 2980701"/>
              <a:gd name="connsiteY3" fmla="*/ 1200518 h 1200518"/>
            </a:gdLst>
            <a:ahLst/>
            <a:cxnLst/>
            <a:rect l="l" t="t" r="r" b="b"/>
            <a:pathLst>
              <a:path w="2980701" h="1200518">
                <a:moveTo>
                  <a:pt x="0" y="0"/>
                </a:moveTo>
                <a:lnTo>
                  <a:pt x="2980701" y="0"/>
                </a:lnTo>
                <a:lnTo>
                  <a:pt x="2980701" y="1200518"/>
                </a:lnTo>
                <a:lnTo>
                  <a:pt x="0" y="120051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" name="图片 5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331415" y="1383827"/>
            <a:ext cx="3505686" cy="496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true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21138650" flipH="true">
            <a:off x="7544539" y="3838810"/>
            <a:ext cx="3905419" cy="1938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>
            <a:picLocks noChangeAspect="true"/>
          </p:cNvPicPr>
          <p:nvPr/>
        </p:nvPicPr>
        <p:blipFill>
          <a:blip r:embed="rId5">
            <a:alphaModFix amt="100000"/>
          </a:blip>
          <a:srcRect l="24146" r="5156" b="11193"/>
          <a:stretch>
            <a:fillRect/>
          </a:stretch>
        </p:blipFill>
        <p:spPr>
          <a:xfrm rot="21436709">
            <a:off x="-43598" y="4443662"/>
            <a:ext cx="12306685" cy="2701934"/>
          </a:xfrm>
          <a:custGeom>
            <a:avLst/>
            <a:gdLst>
              <a:gd name="connsiteX0" fmla="*/ 12306685 w 12306685"/>
              <a:gd name="connsiteY0" fmla="*/ 0 h 2701934"/>
              <a:gd name="connsiteX1" fmla="*/ 12178248 w 12306685"/>
              <a:gd name="connsiteY1" fmla="*/ 2701934 h 2701934"/>
              <a:gd name="connsiteX2" fmla="*/ 0 w 12306685"/>
              <a:gd name="connsiteY2" fmla="*/ 2123039 h 2701934"/>
              <a:gd name="connsiteX3" fmla="*/ 100919 w 12306685"/>
              <a:gd name="connsiteY3" fmla="*/ 0 h 2701934"/>
            </a:gdLst>
            <a:ahLst/>
            <a:cxnLst/>
            <a:rect l="l" t="t" r="r" b="b"/>
            <a:pathLst>
              <a:path w="12306685" h="2701934">
                <a:moveTo>
                  <a:pt x="12306685" y="0"/>
                </a:moveTo>
                <a:lnTo>
                  <a:pt x="12178248" y="2701934"/>
                </a:lnTo>
                <a:lnTo>
                  <a:pt x="0" y="2123039"/>
                </a:lnTo>
                <a:lnTo>
                  <a:pt x="100919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图片 8"/>
          <p:cNvPicPr>
            <a:picLocks noChangeAspect="true"/>
          </p:cNvPicPr>
          <p:nvPr/>
        </p:nvPicPr>
        <p:blipFill>
          <a:blip r:embed="rId6">
            <a:alphaModFix amt="100000"/>
          </a:blip>
          <a:srcRect/>
          <a:stretch>
            <a:fillRect/>
          </a:stretch>
        </p:blipFill>
        <p:spPr>
          <a:xfrm flipH="true">
            <a:off x="7831441" y="1562558"/>
            <a:ext cx="1078792" cy="7871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标题 1"/>
          <p:cNvCxnSpPr/>
          <p:nvPr/>
        </p:nvCxnSpPr>
        <p:spPr>
          <a:xfrm>
            <a:off x="660401" y="3655492"/>
            <a:ext cx="6695440" cy="0"/>
          </a:xfrm>
          <a:prstGeom prst="line">
            <a:avLst/>
          </a:prstGeom>
          <a:noFill/>
          <a:ln w="12700" cap="sq">
            <a:solidFill>
              <a:schemeClr val="bg1"/>
            </a:solidFill>
            <a:miter/>
          </a:ln>
        </p:spPr>
      </p:cxnSp>
      <p:sp>
        <p:nvSpPr>
          <p:cNvPr id="12" name="标题 1"/>
          <p:cNvSpPr txBox="true"/>
          <p:nvPr/>
        </p:nvSpPr>
        <p:spPr>
          <a:xfrm>
            <a:off x="660401" y="1648499"/>
            <a:ext cx="7100217" cy="18272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700">
                <a:ln w="12700">
                  <a:noFill/>
                </a:ln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F1C47C">
                        <a:alpha val="100000"/>
                      </a:srgbClr>
                    </a:gs>
                  </a:gsLst>
                  <a:lin ang="5400000" scaled="false"/>
                </a:gradFill>
                <a:latin typeface="Dream-XinCuSongGB"/>
                <a:ea typeface="Dream-XinCuSongGB"/>
                <a:cs typeface="Dream-XinCuSongGB"/>
              </a:rPr>
              <a:t>五、水费收缴规范</a:t>
            </a:r>
            <a:endParaRPr kumimoji="1" lang="zh-CN" altLang="en-US"/>
          </a:p>
        </p:txBody>
      </p:sp>
      <p:pic>
        <p:nvPicPr>
          <p:cNvPr id="14" name="图片 13"/>
          <p:cNvPicPr>
            <a:picLocks noChangeAspect="true"/>
          </p:cNvPicPr>
          <p:nvPr/>
        </p:nvPicPr>
        <p:blipFill>
          <a:blip r:embed="rId7">
            <a:alphaModFix amt="100000"/>
          </a:blip>
          <a:srcRect/>
          <a:stretch>
            <a:fillRect/>
          </a:stretch>
        </p:blipFill>
        <p:spPr>
          <a:xfrm>
            <a:off x="3260586" y="0"/>
            <a:ext cx="8931414" cy="1835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4597575" y="1833789"/>
            <a:ext cx="3365263" cy="3609068"/>
          </a:xfrm>
          <a:prstGeom prst="snip2DiagRect">
            <a:avLst/>
          </a:prstGeom>
          <a:solidFill>
            <a:schemeClr val="bg1"/>
          </a:solidFill>
          <a:ln w="12700" cap="flat">
            <a:solidFill>
              <a:schemeClr val="accent1"/>
            </a:solidFill>
            <a:miter/>
          </a:ln>
          <a:effectLst>
            <a:outerShdw dist="50800" dir="2700000" algn="ctr" rotWithShape="0">
              <a:schemeClr val="accent1"/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8170811" y="1833789"/>
            <a:ext cx="3365263" cy="3609068"/>
          </a:xfrm>
          <a:prstGeom prst="snip2DiagRect">
            <a:avLst/>
          </a:prstGeom>
          <a:solidFill>
            <a:schemeClr val="bg1"/>
          </a:solidFill>
          <a:ln w="12700" cap="flat">
            <a:solidFill>
              <a:schemeClr val="tx2"/>
            </a:solidFill>
            <a:miter/>
          </a:ln>
          <a:effectLst>
            <a:outerShdw dist="50800" dir="2700000" algn="ctr" rotWithShape="0">
              <a:schemeClr val="tx2"/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4748346" y="3337833"/>
            <a:ext cx="3095718" cy="14820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水费由政府定价，禁止搭车收费，确保水费收取的公平性和透明度。</a:t>
            </a:r>
            <a:endParaRPr kumimoji="1" lang="en-US" altLang="zh-CN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6" name="标题 1"/>
          <p:cNvSpPr txBox="true"/>
          <p:nvPr/>
        </p:nvSpPr>
        <p:spPr>
          <a:xfrm>
            <a:off x="4748346" y="2250690"/>
            <a:ext cx="604704" cy="529410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8321582" y="3337833"/>
            <a:ext cx="3121118" cy="148200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通过政府定价，确保水费收取的公平性和透明度。</a:t>
            </a:r>
            <a:endParaRPr kumimoji="1" lang="en-US" altLang="zh-CN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8" name="标题 1"/>
          <p:cNvSpPr txBox="true"/>
          <p:nvPr/>
        </p:nvSpPr>
        <p:spPr>
          <a:xfrm>
            <a:off x="8355384" y="2238905"/>
            <a:ext cx="604704" cy="548234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ahLst/>
            <a:cxnLst/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tx2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668327" y="5162499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861932" y="5162500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>
            <a:off x="1055536" y="5162500"/>
            <a:ext cx="126854" cy="131412"/>
          </a:xfrm>
          <a:custGeom>
            <a:avLst/>
            <a:gdLst>
              <a:gd name="T0" fmla="*/ 7371 w 17675"/>
              <a:gd name="T1" fmla="*/ 1125 h 18310"/>
              <a:gd name="T2" fmla="*/ 5959 w 17675"/>
              <a:gd name="T3" fmla="*/ 593 h 18310"/>
              <a:gd name="T4" fmla="*/ 4735 w 17675"/>
              <a:gd name="T5" fmla="*/ 240 h 18310"/>
              <a:gd name="T6" fmla="*/ 3627 w 17675"/>
              <a:gd name="T7" fmla="*/ 54 h 18310"/>
              <a:gd name="T8" fmla="*/ 2806 w 17675"/>
              <a:gd name="T9" fmla="*/ 7 h 18310"/>
              <a:gd name="T10" fmla="*/ 2454 w 17675"/>
              <a:gd name="T11" fmla="*/ 85 h 18310"/>
              <a:gd name="T12" fmla="*/ 2132 w 17675"/>
              <a:gd name="T13" fmla="*/ 262 h 18310"/>
              <a:gd name="T14" fmla="*/ 1838 w 17675"/>
              <a:gd name="T15" fmla="*/ 533 h 18310"/>
              <a:gd name="T16" fmla="*/ 1454 w 17675"/>
              <a:gd name="T17" fmla="*/ 1111 h 18310"/>
              <a:gd name="T18" fmla="*/ 1261 w 17675"/>
              <a:gd name="T19" fmla="*/ 1545 h 18310"/>
              <a:gd name="T20" fmla="*/ 1008 w 17675"/>
              <a:gd name="T21" fmla="*/ 2315 h 18310"/>
              <a:gd name="T22" fmla="*/ 836 w 17675"/>
              <a:gd name="T23" fmla="*/ 2906 h 18310"/>
              <a:gd name="T24" fmla="*/ 683 w 17675"/>
              <a:gd name="T25" fmla="*/ 3519 h 18310"/>
              <a:gd name="T26" fmla="*/ 506 w 17675"/>
              <a:gd name="T27" fmla="*/ 4330 h 18310"/>
              <a:gd name="T28" fmla="*/ 356 w 17675"/>
              <a:gd name="T29" fmla="*/ 5177 h 18310"/>
              <a:gd name="T30" fmla="*/ 199 w 17675"/>
              <a:gd name="T31" fmla="*/ 6352 h 18310"/>
              <a:gd name="T32" fmla="*/ 65 w 17675"/>
              <a:gd name="T33" fmla="*/ 7805 h 18310"/>
              <a:gd name="T34" fmla="*/ 1 w 17675"/>
              <a:gd name="T35" fmla="*/ 9354 h 18310"/>
              <a:gd name="T36" fmla="*/ 54 w 17675"/>
              <a:gd name="T37" fmla="*/ 10490 h 18310"/>
              <a:gd name="T38" fmla="*/ 149 w 17675"/>
              <a:gd name="T39" fmla="*/ 11811 h 18310"/>
              <a:gd name="T40" fmla="*/ 298 w 17675"/>
              <a:gd name="T41" fmla="*/ 13066 h 18310"/>
              <a:gd name="T42" fmla="*/ 650 w 17675"/>
              <a:gd name="T43" fmla="*/ 14979 h 18310"/>
              <a:gd name="T44" fmla="*/ 991 w 17675"/>
              <a:gd name="T45" fmla="*/ 16266 h 18310"/>
              <a:gd name="T46" fmla="*/ 1332 w 17675"/>
              <a:gd name="T47" fmla="*/ 17156 h 18310"/>
              <a:gd name="T48" fmla="*/ 1598 w 17675"/>
              <a:gd name="T49" fmla="*/ 17614 h 18310"/>
              <a:gd name="T50" fmla="*/ 1917 w 17675"/>
              <a:gd name="T51" fmla="*/ 17970 h 18310"/>
              <a:gd name="T52" fmla="*/ 2349 w 17675"/>
              <a:gd name="T53" fmla="*/ 18232 h 18310"/>
              <a:gd name="T54" fmla="*/ 2745 w 17675"/>
              <a:gd name="T55" fmla="*/ 18309 h 18310"/>
              <a:gd name="T56" fmla="*/ 3384 w 17675"/>
              <a:gd name="T57" fmla="*/ 18287 h 18310"/>
              <a:gd name="T58" fmla="*/ 4157 w 17675"/>
              <a:gd name="T59" fmla="*/ 18192 h 18310"/>
              <a:gd name="T60" fmla="*/ 5006 w 17675"/>
              <a:gd name="T61" fmla="*/ 18009 h 18310"/>
              <a:gd name="T62" fmla="*/ 6483 w 17675"/>
              <a:gd name="T63" fmla="*/ 17544 h 18310"/>
              <a:gd name="T64" fmla="*/ 7200 w 17675"/>
              <a:gd name="T65" fmla="*/ 17277 h 18310"/>
              <a:gd name="T66" fmla="*/ 8295 w 17675"/>
              <a:gd name="T67" fmla="*/ 16841 h 18310"/>
              <a:gd name="T68" fmla="*/ 8872 w 17675"/>
              <a:gd name="T69" fmla="*/ 16605 h 18310"/>
              <a:gd name="T70" fmla="*/ 9346 w 17675"/>
              <a:gd name="T71" fmla="*/ 16391 h 18310"/>
              <a:gd name="T72" fmla="*/ 10057 w 17675"/>
              <a:gd name="T73" fmla="*/ 16048 h 18310"/>
              <a:gd name="T74" fmla="*/ 10903 w 17675"/>
              <a:gd name="T75" fmla="*/ 15584 h 18310"/>
              <a:gd name="T76" fmla="*/ 11867 w 17675"/>
              <a:gd name="T77" fmla="*/ 14997 h 18310"/>
              <a:gd name="T78" fmla="*/ 12590 w 17675"/>
              <a:gd name="T79" fmla="*/ 14528 h 18310"/>
              <a:gd name="T80" fmla="*/ 13212 w 17675"/>
              <a:gd name="T81" fmla="*/ 14088 h 18310"/>
              <a:gd name="T82" fmla="*/ 14481 w 17675"/>
              <a:gd name="T83" fmla="*/ 13112 h 18310"/>
              <a:gd name="T84" fmla="*/ 14802 w 17675"/>
              <a:gd name="T85" fmla="*/ 12854 h 18310"/>
              <a:gd name="T86" fmla="*/ 15451 w 17675"/>
              <a:gd name="T87" fmla="*/ 12291 h 18310"/>
              <a:gd name="T88" fmla="*/ 15927 w 17675"/>
              <a:gd name="T89" fmla="*/ 11853 h 18310"/>
              <a:gd name="T90" fmla="*/ 16443 w 17675"/>
              <a:gd name="T91" fmla="*/ 11335 h 18310"/>
              <a:gd name="T92" fmla="*/ 16856 w 17675"/>
              <a:gd name="T93" fmla="*/ 10896 h 18310"/>
              <a:gd name="T94" fmla="*/ 17295 w 17675"/>
              <a:gd name="T95" fmla="*/ 10296 h 18310"/>
              <a:gd name="T96" fmla="*/ 17543 w 17675"/>
              <a:gd name="T97" fmla="*/ 9805 h 18310"/>
              <a:gd name="T98" fmla="*/ 17675 w 17675"/>
              <a:gd name="T99" fmla="*/ 9283 h 18310"/>
              <a:gd name="T100" fmla="*/ 17609 w 17675"/>
              <a:gd name="T101" fmla="*/ 8895 h 18310"/>
              <a:gd name="T102" fmla="*/ 17328 w 17675"/>
              <a:gd name="T103" fmla="*/ 8254 h 18310"/>
              <a:gd name="T104" fmla="*/ 16958 w 17675"/>
              <a:gd name="T105" fmla="*/ 7727 h 18310"/>
              <a:gd name="T106" fmla="*/ 16207 w 17675"/>
              <a:gd name="T107" fmla="*/ 6899 h 18310"/>
              <a:gd name="T108" fmla="*/ 14144 w 17675"/>
              <a:gd name="T109" fmla="*/ 5052 h 18310"/>
              <a:gd name="T110" fmla="*/ 13172 w 17675"/>
              <a:gd name="T111" fmla="*/ 4299 h 18310"/>
              <a:gd name="T112" fmla="*/ 12177 w 17675"/>
              <a:gd name="T113" fmla="*/ 3589 h 18310"/>
              <a:gd name="T114" fmla="*/ 11125 w 17675"/>
              <a:gd name="T115" fmla="*/ 2920 h 18310"/>
              <a:gd name="T116" fmla="*/ 10015 w 17675"/>
              <a:gd name="T117" fmla="*/ 2305 h 18310"/>
              <a:gd name="T118" fmla="*/ 9091 w 17675"/>
              <a:gd name="T119" fmla="*/ 1855 h 18310"/>
              <a:gd name="T120" fmla="*/ 8300 w 17675"/>
              <a:gd name="T121" fmla="*/ 1511 h 18310"/>
            </a:gdLst>
            <a:ahLst/>
            <a:cxnLst/>
            <a:rect l="0" t="0" r="r" b="b"/>
            <a:pathLst>
              <a:path w="17675" h="18310">
                <a:moveTo>
                  <a:pt x="8078" y="1426"/>
                </a:moveTo>
                <a:lnTo>
                  <a:pt x="8047" y="1409"/>
                </a:lnTo>
                <a:lnTo>
                  <a:pt x="8014" y="1392"/>
                </a:lnTo>
                <a:lnTo>
                  <a:pt x="7978" y="1376"/>
                </a:lnTo>
                <a:lnTo>
                  <a:pt x="7940" y="1360"/>
                </a:lnTo>
                <a:lnTo>
                  <a:pt x="7901" y="1345"/>
                </a:lnTo>
                <a:lnTo>
                  <a:pt x="7862" y="1330"/>
                </a:lnTo>
                <a:lnTo>
                  <a:pt x="7825" y="1315"/>
                </a:lnTo>
                <a:lnTo>
                  <a:pt x="7791" y="1301"/>
                </a:lnTo>
                <a:lnTo>
                  <a:pt x="7583" y="1213"/>
                </a:lnTo>
                <a:lnTo>
                  <a:pt x="7371" y="1125"/>
                </a:lnTo>
                <a:lnTo>
                  <a:pt x="7158" y="1038"/>
                </a:lnTo>
                <a:lnTo>
                  <a:pt x="6943" y="953"/>
                </a:lnTo>
                <a:lnTo>
                  <a:pt x="6836" y="911"/>
                </a:lnTo>
                <a:lnTo>
                  <a:pt x="6727" y="869"/>
                </a:lnTo>
                <a:lnTo>
                  <a:pt x="6618" y="827"/>
                </a:lnTo>
                <a:lnTo>
                  <a:pt x="6508" y="787"/>
                </a:lnTo>
                <a:lnTo>
                  <a:pt x="6400" y="747"/>
                </a:lnTo>
                <a:lnTo>
                  <a:pt x="6290" y="707"/>
                </a:lnTo>
                <a:lnTo>
                  <a:pt x="6180" y="668"/>
                </a:lnTo>
                <a:lnTo>
                  <a:pt x="6070" y="631"/>
                </a:lnTo>
                <a:lnTo>
                  <a:pt x="5959" y="593"/>
                </a:lnTo>
                <a:lnTo>
                  <a:pt x="5848" y="556"/>
                </a:lnTo>
                <a:lnTo>
                  <a:pt x="5737" y="521"/>
                </a:lnTo>
                <a:lnTo>
                  <a:pt x="5626" y="485"/>
                </a:lnTo>
                <a:lnTo>
                  <a:pt x="5515" y="451"/>
                </a:lnTo>
                <a:lnTo>
                  <a:pt x="5404" y="418"/>
                </a:lnTo>
                <a:lnTo>
                  <a:pt x="5292" y="386"/>
                </a:lnTo>
                <a:lnTo>
                  <a:pt x="5181" y="355"/>
                </a:lnTo>
                <a:lnTo>
                  <a:pt x="5069" y="324"/>
                </a:lnTo>
                <a:lnTo>
                  <a:pt x="4958" y="295"/>
                </a:lnTo>
                <a:lnTo>
                  <a:pt x="4846" y="267"/>
                </a:lnTo>
                <a:lnTo>
                  <a:pt x="4735" y="240"/>
                </a:lnTo>
                <a:lnTo>
                  <a:pt x="4623" y="215"/>
                </a:lnTo>
                <a:lnTo>
                  <a:pt x="4511" y="191"/>
                </a:lnTo>
                <a:lnTo>
                  <a:pt x="4400" y="168"/>
                </a:lnTo>
                <a:lnTo>
                  <a:pt x="4287" y="146"/>
                </a:lnTo>
                <a:lnTo>
                  <a:pt x="4234" y="136"/>
                </a:lnTo>
                <a:lnTo>
                  <a:pt x="4162" y="125"/>
                </a:lnTo>
                <a:lnTo>
                  <a:pt x="4075" y="112"/>
                </a:lnTo>
                <a:lnTo>
                  <a:pt x="3975" y="98"/>
                </a:lnTo>
                <a:lnTo>
                  <a:pt x="3865" y="84"/>
                </a:lnTo>
                <a:lnTo>
                  <a:pt x="3749" y="69"/>
                </a:lnTo>
                <a:lnTo>
                  <a:pt x="3627" y="54"/>
                </a:lnTo>
                <a:lnTo>
                  <a:pt x="3504" y="40"/>
                </a:lnTo>
                <a:lnTo>
                  <a:pt x="3381" y="27"/>
                </a:lnTo>
                <a:lnTo>
                  <a:pt x="3262" y="17"/>
                </a:lnTo>
                <a:lnTo>
                  <a:pt x="3148" y="8"/>
                </a:lnTo>
                <a:lnTo>
                  <a:pt x="3043" y="2"/>
                </a:lnTo>
                <a:lnTo>
                  <a:pt x="2994" y="1"/>
                </a:lnTo>
                <a:lnTo>
                  <a:pt x="2949" y="0"/>
                </a:lnTo>
                <a:lnTo>
                  <a:pt x="2908" y="0"/>
                </a:lnTo>
                <a:lnTo>
                  <a:pt x="2869" y="1"/>
                </a:lnTo>
                <a:lnTo>
                  <a:pt x="2834" y="3"/>
                </a:lnTo>
                <a:lnTo>
                  <a:pt x="2806" y="7"/>
                </a:lnTo>
                <a:lnTo>
                  <a:pt x="2780" y="11"/>
                </a:lnTo>
                <a:lnTo>
                  <a:pt x="2761" y="17"/>
                </a:lnTo>
                <a:lnTo>
                  <a:pt x="2724" y="19"/>
                </a:lnTo>
                <a:lnTo>
                  <a:pt x="2689" y="24"/>
                </a:lnTo>
                <a:lnTo>
                  <a:pt x="2655" y="29"/>
                </a:lnTo>
                <a:lnTo>
                  <a:pt x="2620" y="35"/>
                </a:lnTo>
                <a:lnTo>
                  <a:pt x="2586" y="43"/>
                </a:lnTo>
                <a:lnTo>
                  <a:pt x="2552" y="53"/>
                </a:lnTo>
                <a:lnTo>
                  <a:pt x="2518" y="63"/>
                </a:lnTo>
                <a:lnTo>
                  <a:pt x="2486" y="73"/>
                </a:lnTo>
                <a:lnTo>
                  <a:pt x="2454" y="85"/>
                </a:lnTo>
                <a:lnTo>
                  <a:pt x="2423" y="97"/>
                </a:lnTo>
                <a:lnTo>
                  <a:pt x="2393" y="111"/>
                </a:lnTo>
                <a:lnTo>
                  <a:pt x="2363" y="125"/>
                </a:lnTo>
                <a:lnTo>
                  <a:pt x="2333" y="138"/>
                </a:lnTo>
                <a:lnTo>
                  <a:pt x="2306" y="153"/>
                </a:lnTo>
                <a:lnTo>
                  <a:pt x="2278" y="169"/>
                </a:lnTo>
                <a:lnTo>
                  <a:pt x="2252" y="184"/>
                </a:lnTo>
                <a:lnTo>
                  <a:pt x="2218" y="205"/>
                </a:lnTo>
                <a:lnTo>
                  <a:pt x="2187" y="224"/>
                </a:lnTo>
                <a:lnTo>
                  <a:pt x="2158" y="244"/>
                </a:lnTo>
                <a:lnTo>
                  <a:pt x="2132" y="262"/>
                </a:lnTo>
                <a:lnTo>
                  <a:pt x="2108" y="280"/>
                </a:lnTo>
                <a:lnTo>
                  <a:pt x="2086" y="298"/>
                </a:lnTo>
                <a:lnTo>
                  <a:pt x="2065" y="315"/>
                </a:lnTo>
                <a:lnTo>
                  <a:pt x="2046" y="332"/>
                </a:lnTo>
                <a:lnTo>
                  <a:pt x="2007" y="367"/>
                </a:lnTo>
                <a:lnTo>
                  <a:pt x="1968" y="405"/>
                </a:lnTo>
                <a:lnTo>
                  <a:pt x="1927" y="446"/>
                </a:lnTo>
                <a:lnTo>
                  <a:pt x="1878" y="491"/>
                </a:lnTo>
                <a:lnTo>
                  <a:pt x="1866" y="504"/>
                </a:lnTo>
                <a:lnTo>
                  <a:pt x="1853" y="517"/>
                </a:lnTo>
                <a:lnTo>
                  <a:pt x="1838" y="533"/>
                </a:lnTo>
                <a:lnTo>
                  <a:pt x="1823" y="550"/>
                </a:lnTo>
                <a:lnTo>
                  <a:pt x="1790" y="592"/>
                </a:lnTo>
                <a:lnTo>
                  <a:pt x="1754" y="637"/>
                </a:lnTo>
                <a:lnTo>
                  <a:pt x="1717" y="689"/>
                </a:lnTo>
                <a:lnTo>
                  <a:pt x="1679" y="744"/>
                </a:lnTo>
                <a:lnTo>
                  <a:pt x="1639" y="802"/>
                </a:lnTo>
                <a:lnTo>
                  <a:pt x="1600" y="863"/>
                </a:lnTo>
                <a:lnTo>
                  <a:pt x="1561" y="926"/>
                </a:lnTo>
                <a:lnTo>
                  <a:pt x="1524" y="988"/>
                </a:lnTo>
                <a:lnTo>
                  <a:pt x="1488" y="1051"/>
                </a:lnTo>
                <a:lnTo>
                  <a:pt x="1454" y="1111"/>
                </a:lnTo>
                <a:lnTo>
                  <a:pt x="1425" y="1170"/>
                </a:lnTo>
                <a:lnTo>
                  <a:pt x="1398" y="1226"/>
                </a:lnTo>
                <a:lnTo>
                  <a:pt x="1387" y="1252"/>
                </a:lnTo>
                <a:lnTo>
                  <a:pt x="1377" y="1277"/>
                </a:lnTo>
                <a:lnTo>
                  <a:pt x="1367" y="1301"/>
                </a:lnTo>
                <a:lnTo>
                  <a:pt x="1359" y="1323"/>
                </a:lnTo>
                <a:lnTo>
                  <a:pt x="1340" y="1362"/>
                </a:lnTo>
                <a:lnTo>
                  <a:pt x="1320" y="1404"/>
                </a:lnTo>
                <a:lnTo>
                  <a:pt x="1300" y="1449"/>
                </a:lnTo>
                <a:lnTo>
                  <a:pt x="1280" y="1496"/>
                </a:lnTo>
                <a:lnTo>
                  <a:pt x="1261" y="1545"/>
                </a:lnTo>
                <a:lnTo>
                  <a:pt x="1241" y="1596"/>
                </a:lnTo>
                <a:lnTo>
                  <a:pt x="1222" y="1648"/>
                </a:lnTo>
                <a:lnTo>
                  <a:pt x="1204" y="1702"/>
                </a:lnTo>
                <a:lnTo>
                  <a:pt x="1167" y="1808"/>
                </a:lnTo>
                <a:lnTo>
                  <a:pt x="1133" y="1915"/>
                </a:lnTo>
                <a:lnTo>
                  <a:pt x="1101" y="2016"/>
                </a:lnTo>
                <a:lnTo>
                  <a:pt x="1071" y="2110"/>
                </a:lnTo>
                <a:lnTo>
                  <a:pt x="1055" y="2162"/>
                </a:lnTo>
                <a:lnTo>
                  <a:pt x="1039" y="2213"/>
                </a:lnTo>
                <a:lnTo>
                  <a:pt x="1023" y="2264"/>
                </a:lnTo>
                <a:lnTo>
                  <a:pt x="1008" y="2315"/>
                </a:lnTo>
                <a:lnTo>
                  <a:pt x="992" y="2367"/>
                </a:lnTo>
                <a:lnTo>
                  <a:pt x="976" y="2418"/>
                </a:lnTo>
                <a:lnTo>
                  <a:pt x="960" y="2471"/>
                </a:lnTo>
                <a:lnTo>
                  <a:pt x="944" y="2523"/>
                </a:lnTo>
                <a:lnTo>
                  <a:pt x="929" y="2573"/>
                </a:lnTo>
                <a:lnTo>
                  <a:pt x="913" y="2626"/>
                </a:lnTo>
                <a:lnTo>
                  <a:pt x="896" y="2682"/>
                </a:lnTo>
                <a:lnTo>
                  <a:pt x="880" y="2740"/>
                </a:lnTo>
                <a:lnTo>
                  <a:pt x="864" y="2797"/>
                </a:lnTo>
                <a:lnTo>
                  <a:pt x="849" y="2852"/>
                </a:lnTo>
                <a:lnTo>
                  <a:pt x="836" y="2906"/>
                </a:lnTo>
                <a:lnTo>
                  <a:pt x="827" y="2955"/>
                </a:lnTo>
                <a:lnTo>
                  <a:pt x="818" y="2977"/>
                </a:lnTo>
                <a:lnTo>
                  <a:pt x="809" y="3003"/>
                </a:lnTo>
                <a:lnTo>
                  <a:pt x="800" y="3033"/>
                </a:lnTo>
                <a:lnTo>
                  <a:pt x="790" y="3067"/>
                </a:lnTo>
                <a:lnTo>
                  <a:pt x="770" y="3142"/>
                </a:lnTo>
                <a:lnTo>
                  <a:pt x="749" y="3225"/>
                </a:lnTo>
                <a:lnTo>
                  <a:pt x="730" y="3310"/>
                </a:lnTo>
                <a:lnTo>
                  <a:pt x="712" y="3390"/>
                </a:lnTo>
                <a:lnTo>
                  <a:pt x="696" y="3461"/>
                </a:lnTo>
                <a:lnTo>
                  <a:pt x="683" y="3519"/>
                </a:lnTo>
                <a:lnTo>
                  <a:pt x="666" y="3593"/>
                </a:lnTo>
                <a:lnTo>
                  <a:pt x="649" y="3667"/>
                </a:lnTo>
                <a:lnTo>
                  <a:pt x="633" y="3740"/>
                </a:lnTo>
                <a:lnTo>
                  <a:pt x="617" y="3813"/>
                </a:lnTo>
                <a:lnTo>
                  <a:pt x="601" y="3886"/>
                </a:lnTo>
                <a:lnTo>
                  <a:pt x="585" y="3960"/>
                </a:lnTo>
                <a:lnTo>
                  <a:pt x="569" y="4033"/>
                </a:lnTo>
                <a:lnTo>
                  <a:pt x="553" y="4108"/>
                </a:lnTo>
                <a:lnTo>
                  <a:pt x="537" y="4182"/>
                </a:lnTo>
                <a:lnTo>
                  <a:pt x="522" y="4256"/>
                </a:lnTo>
                <a:lnTo>
                  <a:pt x="506" y="4330"/>
                </a:lnTo>
                <a:lnTo>
                  <a:pt x="491" y="4406"/>
                </a:lnTo>
                <a:lnTo>
                  <a:pt x="476" y="4483"/>
                </a:lnTo>
                <a:lnTo>
                  <a:pt x="461" y="4559"/>
                </a:lnTo>
                <a:lnTo>
                  <a:pt x="447" y="4636"/>
                </a:lnTo>
                <a:lnTo>
                  <a:pt x="433" y="4714"/>
                </a:lnTo>
                <a:lnTo>
                  <a:pt x="419" y="4791"/>
                </a:lnTo>
                <a:lnTo>
                  <a:pt x="405" y="4868"/>
                </a:lnTo>
                <a:lnTo>
                  <a:pt x="392" y="4946"/>
                </a:lnTo>
                <a:lnTo>
                  <a:pt x="380" y="5024"/>
                </a:lnTo>
                <a:lnTo>
                  <a:pt x="367" y="5100"/>
                </a:lnTo>
                <a:lnTo>
                  <a:pt x="356" y="5177"/>
                </a:lnTo>
                <a:lnTo>
                  <a:pt x="346" y="5253"/>
                </a:lnTo>
                <a:lnTo>
                  <a:pt x="335" y="5328"/>
                </a:lnTo>
                <a:lnTo>
                  <a:pt x="320" y="5442"/>
                </a:lnTo>
                <a:lnTo>
                  <a:pt x="304" y="5555"/>
                </a:lnTo>
                <a:lnTo>
                  <a:pt x="289" y="5668"/>
                </a:lnTo>
                <a:lnTo>
                  <a:pt x="275" y="5781"/>
                </a:lnTo>
                <a:lnTo>
                  <a:pt x="259" y="5896"/>
                </a:lnTo>
                <a:lnTo>
                  <a:pt x="244" y="6009"/>
                </a:lnTo>
                <a:lnTo>
                  <a:pt x="229" y="6124"/>
                </a:lnTo>
                <a:lnTo>
                  <a:pt x="214" y="6238"/>
                </a:lnTo>
                <a:lnTo>
                  <a:pt x="199" y="6352"/>
                </a:lnTo>
                <a:lnTo>
                  <a:pt x="185" y="6467"/>
                </a:lnTo>
                <a:lnTo>
                  <a:pt x="173" y="6581"/>
                </a:lnTo>
                <a:lnTo>
                  <a:pt x="160" y="6697"/>
                </a:lnTo>
                <a:lnTo>
                  <a:pt x="148" y="6811"/>
                </a:lnTo>
                <a:lnTo>
                  <a:pt x="137" y="6927"/>
                </a:lnTo>
                <a:lnTo>
                  <a:pt x="127" y="7042"/>
                </a:lnTo>
                <a:lnTo>
                  <a:pt x="119" y="7158"/>
                </a:lnTo>
                <a:lnTo>
                  <a:pt x="105" y="7319"/>
                </a:lnTo>
                <a:lnTo>
                  <a:pt x="92" y="7481"/>
                </a:lnTo>
                <a:lnTo>
                  <a:pt x="79" y="7643"/>
                </a:lnTo>
                <a:lnTo>
                  <a:pt x="65" y="7805"/>
                </a:lnTo>
                <a:lnTo>
                  <a:pt x="54" y="7967"/>
                </a:lnTo>
                <a:lnTo>
                  <a:pt x="42" y="8130"/>
                </a:lnTo>
                <a:lnTo>
                  <a:pt x="31" y="8293"/>
                </a:lnTo>
                <a:lnTo>
                  <a:pt x="22" y="8456"/>
                </a:lnTo>
                <a:lnTo>
                  <a:pt x="14" y="8619"/>
                </a:lnTo>
                <a:lnTo>
                  <a:pt x="8" y="8782"/>
                </a:lnTo>
                <a:lnTo>
                  <a:pt x="3" y="8946"/>
                </a:lnTo>
                <a:lnTo>
                  <a:pt x="0" y="9109"/>
                </a:lnTo>
                <a:lnTo>
                  <a:pt x="0" y="9190"/>
                </a:lnTo>
                <a:lnTo>
                  <a:pt x="0" y="9273"/>
                </a:lnTo>
                <a:lnTo>
                  <a:pt x="1" y="9354"/>
                </a:lnTo>
                <a:lnTo>
                  <a:pt x="2" y="9437"/>
                </a:lnTo>
                <a:lnTo>
                  <a:pt x="3" y="9518"/>
                </a:lnTo>
                <a:lnTo>
                  <a:pt x="7" y="9599"/>
                </a:lnTo>
                <a:lnTo>
                  <a:pt x="10" y="9681"/>
                </a:lnTo>
                <a:lnTo>
                  <a:pt x="14" y="9763"/>
                </a:lnTo>
                <a:lnTo>
                  <a:pt x="21" y="9885"/>
                </a:lnTo>
                <a:lnTo>
                  <a:pt x="27" y="10006"/>
                </a:lnTo>
                <a:lnTo>
                  <a:pt x="34" y="10128"/>
                </a:lnTo>
                <a:lnTo>
                  <a:pt x="41" y="10249"/>
                </a:lnTo>
                <a:lnTo>
                  <a:pt x="47" y="10369"/>
                </a:lnTo>
                <a:lnTo>
                  <a:pt x="54" y="10490"/>
                </a:lnTo>
                <a:lnTo>
                  <a:pt x="61" y="10611"/>
                </a:lnTo>
                <a:lnTo>
                  <a:pt x="68" y="10731"/>
                </a:lnTo>
                <a:lnTo>
                  <a:pt x="74" y="10851"/>
                </a:lnTo>
                <a:lnTo>
                  <a:pt x="82" y="10971"/>
                </a:lnTo>
                <a:lnTo>
                  <a:pt x="90" y="11091"/>
                </a:lnTo>
                <a:lnTo>
                  <a:pt x="98" y="11213"/>
                </a:lnTo>
                <a:lnTo>
                  <a:pt x="108" y="11333"/>
                </a:lnTo>
                <a:lnTo>
                  <a:pt x="117" y="11454"/>
                </a:lnTo>
                <a:lnTo>
                  <a:pt x="127" y="11575"/>
                </a:lnTo>
                <a:lnTo>
                  <a:pt x="138" y="11697"/>
                </a:lnTo>
                <a:lnTo>
                  <a:pt x="149" y="11811"/>
                </a:lnTo>
                <a:lnTo>
                  <a:pt x="160" y="11926"/>
                </a:lnTo>
                <a:lnTo>
                  <a:pt x="172" y="12040"/>
                </a:lnTo>
                <a:lnTo>
                  <a:pt x="184" y="12154"/>
                </a:lnTo>
                <a:lnTo>
                  <a:pt x="197" y="12269"/>
                </a:lnTo>
                <a:lnTo>
                  <a:pt x="209" y="12383"/>
                </a:lnTo>
                <a:lnTo>
                  <a:pt x="223" y="12498"/>
                </a:lnTo>
                <a:lnTo>
                  <a:pt x="237" y="12611"/>
                </a:lnTo>
                <a:lnTo>
                  <a:pt x="252" y="12725"/>
                </a:lnTo>
                <a:lnTo>
                  <a:pt x="267" y="12839"/>
                </a:lnTo>
                <a:lnTo>
                  <a:pt x="281" y="12953"/>
                </a:lnTo>
                <a:lnTo>
                  <a:pt x="298" y="13066"/>
                </a:lnTo>
                <a:lnTo>
                  <a:pt x="314" y="13180"/>
                </a:lnTo>
                <a:lnTo>
                  <a:pt x="331" y="13293"/>
                </a:lnTo>
                <a:lnTo>
                  <a:pt x="349" y="13406"/>
                </a:lnTo>
                <a:lnTo>
                  <a:pt x="366" y="13519"/>
                </a:lnTo>
                <a:lnTo>
                  <a:pt x="398" y="13707"/>
                </a:lnTo>
                <a:lnTo>
                  <a:pt x="433" y="13905"/>
                </a:lnTo>
                <a:lnTo>
                  <a:pt x="470" y="14110"/>
                </a:lnTo>
                <a:lnTo>
                  <a:pt x="511" y="14322"/>
                </a:lnTo>
                <a:lnTo>
                  <a:pt x="555" y="14538"/>
                </a:lnTo>
                <a:lnTo>
                  <a:pt x="602" y="14757"/>
                </a:lnTo>
                <a:lnTo>
                  <a:pt x="650" y="14979"/>
                </a:lnTo>
                <a:lnTo>
                  <a:pt x="701" y="15200"/>
                </a:lnTo>
                <a:lnTo>
                  <a:pt x="729" y="15311"/>
                </a:lnTo>
                <a:lnTo>
                  <a:pt x="755" y="15420"/>
                </a:lnTo>
                <a:lnTo>
                  <a:pt x="784" y="15530"/>
                </a:lnTo>
                <a:lnTo>
                  <a:pt x="811" y="15639"/>
                </a:lnTo>
                <a:lnTo>
                  <a:pt x="840" y="15747"/>
                </a:lnTo>
                <a:lnTo>
                  <a:pt x="870" y="15854"/>
                </a:lnTo>
                <a:lnTo>
                  <a:pt x="899" y="15959"/>
                </a:lnTo>
                <a:lnTo>
                  <a:pt x="929" y="16064"/>
                </a:lnTo>
                <a:lnTo>
                  <a:pt x="960" y="16165"/>
                </a:lnTo>
                <a:lnTo>
                  <a:pt x="991" y="16266"/>
                </a:lnTo>
                <a:lnTo>
                  <a:pt x="1022" y="16365"/>
                </a:lnTo>
                <a:lnTo>
                  <a:pt x="1054" y="16461"/>
                </a:lnTo>
                <a:lnTo>
                  <a:pt x="1086" y="16556"/>
                </a:lnTo>
                <a:lnTo>
                  <a:pt x="1119" y="16646"/>
                </a:lnTo>
                <a:lnTo>
                  <a:pt x="1152" y="16735"/>
                </a:lnTo>
                <a:lnTo>
                  <a:pt x="1185" y="16821"/>
                </a:lnTo>
                <a:lnTo>
                  <a:pt x="1225" y="16920"/>
                </a:lnTo>
                <a:lnTo>
                  <a:pt x="1267" y="17017"/>
                </a:lnTo>
                <a:lnTo>
                  <a:pt x="1288" y="17064"/>
                </a:lnTo>
                <a:lnTo>
                  <a:pt x="1310" y="17111"/>
                </a:lnTo>
                <a:lnTo>
                  <a:pt x="1332" y="17156"/>
                </a:lnTo>
                <a:lnTo>
                  <a:pt x="1354" y="17202"/>
                </a:lnTo>
                <a:lnTo>
                  <a:pt x="1377" y="17247"/>
                </a:lnTo>
                <a:lnTo>
                  <a:pt x="1399" y="17290"/>
                </a:lnTo>
                <a:lnTo>
                  <a:pt x="1423" y="17334"/>
                </a:lnTo>
                <a:lnTo>
                  <a:pt x="1447" y="17376"/>
                </a:lnTo>
                <a:lnTo>
                  <a:pt x="1471" y="17417"/>
                </a:lnTo>
                <a:lnTo>
                  <a:pt x="1496" y="17459"/>
                </a:lnTo>
                <a:lnTo>
                  <a:pt x="1521" y="17499"/>
                </a:lnTo>
                <a:lnTo>
                  <a:pt x="1546" y="17538"/>
                </a:lnTo>
                <a:lnTo>
                  <a:pt x="1572" y="17576"/>
                </a:lnTo>
                <a:lnTo>
                  <a:pt x="1598" y="17614"/>
                </a:lnTo>
                <a:lnTo>
                  <a:pt x="1625" y="17651"/>
                </a:lnTo>
                <a:lnTo>
                  <a:pt x="1652" y="17687"/>
                </a:lnTo>
                <a:lnTo>
                  <a:pt x="1680" y="17722"/>
                </a:lnTo>
                <a:lnTo>
                  <a:pt x="1707" y="17756"/>
                </a:lnTo>
                <a:lnTo>
                  <a:pt x="1736" y="17789"/>
                </a:lnTo>
                <a:lnTo>
                  <a:pt x="1764" y="17822"/>
                </a:lnTo>
                <a:lnTo>
                  <a:pt x="1794" y="17853"/>
                </a:lnTo>
                <a:lnTo>
                  <a:pt x="1824" y="17884"/>
                </a:lnTo>
                <a:lnTo>
                  <a:pt x="1854" y="17914"/>
                </a:lnTo>
                <a:lnTo>
                  <a:pt x="1885" y="17943"/>
                </a:lnTo>
                <a:lnTo>
                  <a:pt x="1917" y="17970"/>
                </a:lnTo>
                <a:lnTo>
                  <a:pt x="1947" y="17998"/>
                </a:lnTo>
                <a:lnTo>
                  <a:pt x="1980" y="18023"/>
                </a:lnTo>
                <a:lnTo>
                  <a:pt x="2013" y="18048"/>
                </a:lnTo>
                <a:lnTo>
                  <a:pt x="2052" y="18075"/>
                </a:lnTo>
                <a:lnTo>
                  <a:pt x="2091" y="18102"/>
                </a:lnTo>
                <a:lnTo>
                  <a:pt x="2132" y="18127"/>
                </a:lnTo>
                <a:lnTo>
                  <a:pt x="2173" y="18151"/>
                </a:lnTo>
                <a:lnTo>
                  <a:pt x="2215" y="18174"/>
                </a:lnTo>
                <a:lnTo>
                  <a:pt x="2259" y="18194"/>
                </a:lnTo>
                <a:lnTo>
                  <a:pt x="2303" y="18214"/>
                </a:lnTo>
                <a:lnTo>
                  <a:pt x="2349" y="18232"/>
                </a:lnTo>
                <a:lnTo>
                  <a:pt x="2397" y="18249"/>
                </a:lnTo>
                <a:lnTo>
                  <a:pt x="2446" y="18264"/>
                </a:lnTo>
                <a:lnTo>
                  <a:pt x="2497" y="18277"/>
                </a:lnTo>
                <a:lnTo>
                  <a:pt x="2549" y="18287"/>
                </a:lnTo>
                <a:lnTo>
                  <a:pt x="2576" y="18292"/>
                </a:lnTo>
                <a:lnTo>
                  <a:pt x="2603" y="18296"/>
                </a:lnTo>
                <a:lnTo>
                  <a:pt x="2631" y="18300"/>
                </a:lnTo>
                <a:lnTo>
                  <a:pt x="2658" y="18303"/>
                </a:lnTo>
                <a:lnTo>
                  <a:pt x="2687" y="18305"/>
                </a:lnTo>
                <a:lnTo>
                  <a:pt x="2716" y="18308"/>
                </a:lnTo>
                <a:lnTo>
                  <a:pt x="2745" y="18309"/>
                </a:lnTo>
                <a:lnTo>
                  <a:pt x="2776" y="18309"/>
                </a:lnTo>
                <a:lnTo>
                  <a:pt x="2835" y="18310"/>
                </a:lnTo>
                <a:lnTo>
                  <a:pt x="2896" y="18310"/>
                </a:lnTo>
                <a:lnTo>
                  <a:pt x="2957" y="18309"/>
                </a:lnTo>
                <a:lnTo>
                  <a:pt x="3017" y="18308"/>
                </a:lnTo>
                <a:lnTo>
                  <a:pt x="3079" y="18305"/>
                </a:lnTo>
                <a:lnTo>
                  <a:pt x="3140" y="18303"/>
                </a:lnTo>
                <a:lnTo>
                  <a:pt x="3200" y="18300"/>
                </a:lnTo>
                <a:lnTo>
                  <a:pt x="3262" y="18296"/>
                </a:lnTo>
                <a:lnTo>
                  <a:pt x="3323" y="18292"/>
                </a:lnTo>
                <a:lnTo>
                  <a:pt x="3384" y="18287"/>
                </a:lnTo>
                <a:lnTo>
                  <a:pt x="3444" y="18283"/>
                </a:lnTo>
                <a:lnTo>
                  <a:pt x="3505" y="18277"/>
                </a:lnTo>
                <a:lnTo>
                  <a:pt x="3565" y="18271"/>
                </a:lnTo>
                <a:lnTo>
                  <a:pt x="3625" y="18264"/>
                </a:lnTo>
                <a:lnTo>
                  <a:pt x="3686" y="18257"/>
                </a:lnTo>
                <a:lnTo>
                  <a:pt x="3745" y="18250"/>
                </a:lnTo>
                <a:lnTo>
                  <a:pt x="3829" y="18240"/>
                </a:lnTo>
                <a:lnTo>
                  <a:pt x="3912" y="18230"/>
                </a:lnTo>
                <a:lnTo>
                  <a:pt x="3995" y="18218"/>
                </a:lnTo>
                <a:lnTo>
                  <a:pt x="4076" y="18206"/>
                </a:lnTo>
                <a:lnTo>
                  <a:pt x="4157" y="18192"/>
                </a:lnTo>
                <a:lnTo>
                  <a:pt x="4236" y="18178"/>
                </a:lnTo>
                <a:lnTo>
                  <a:pt x="4316" y="18165"/>
                </a:lnTo>
                <a:lnTo>
                  <a:pt x="4395" y="18150"/>
                </a:lnTo>
                <a:lnTo>
                  <a:pt x="4473" y="18134"/>
                </a:lnTo>
                <a:lnTo>
                  <a:pt x="4549" y="18118"/>
                </a:lnTo>
                <a:lnTo>
                  <a:pt x="4627" y="18101"/>
                </a:lnTo>
                <a:lnTo>
                  <a:pt x="4704" y="18083"/>
                </a:lnTo>
                <a:lnTo>
                  <a:pt x="4779" y="18066"/>
                </a:lnTo>
                <a:lnTo>
                  <a:pt x="4855" y="18048"/>
                </a:lnTo>
                <a:lnTo>
                  <a:pt x="4931" y="18028"/>
                </a:lnTo>
                <a:lnTo>
                  <a:pt x="5006" y="18009"/>
                </a:lnTo>
                <a:lnTo>
                  <a:pt x="5156" y="17969"/>
                </a:lnTo>
                <a:lnTo>
                  <a:pt x="5305" y="17927"/>
                </a:lnTo>
                <a:lnTo>
                  <a:pt x="5455" y="17882"/>
                </a:lnTo>
                <a:lnTo>
                  <a:pt x="5603" y="17836"/>
                </a:lnTo>
                <a:lnTo>
                  <a:pt x="5753" y="17789"/>
                </a:lnTo>
                <a:lnTo>
                  <a:pt x="5904" y="17741"/>
                </a:lnTo>
                <a:lnTo>
                  <a:pt x="6056" y="17691"/>
                </a:lnTo>
                <a:lnTo>
                  <a:pt x="6211" y="17639"/>
                </a:lnTo>
                <a:lnTo>
                  <a:pt x="6273" y="17619"/>
                </a:lnTo>
                <a:lnTo>
                  <a:pt x="6368" y="17586"/>
                </a:lnTo>
                <a:lnTo>
                  <a:pt x="6483" y="17544"/>
                </a:lnTo>
                <a:lnTo>
                  <a:pt x="6608" y="17501"/>
                </a:lnTo>
                <a:lnTo>
                  <a:pt x="6729" y="17456"/>
                </a:lnTo>
                <a:lnTo>
                  <a:pt x="6837" y="17415"/>
                </a:lnTo>
                <a:lnTo>
                  <a:pt x="6881" y="17398"/>
                </a:lnTo>
                <a:lnTo>
                  <a:pt x="6917" y="17382"/>
                </a:lnTo>
                <a:lnTo>
                  <a:pt x="6943" y="17369"/>
                </a:lnTo>
                <a:lnTo>
                  <a:pt x="6959" y="17361"/>
                </a:lnTo>
                <a:lnTo>
                  <a:pt x="6994" y="17351"/>
                </a:lnTo>
                <a:lnTo>
                  <a:pt x="7046" y="17333"/>
                </a:lnTo>
                <a:lnTo>
                  <a:pt x="7116" y="17308"/>
                </a:lnTo>
                <a:lnTo>
                  <a:pt x="7200" y="17277"/>
                </a:lnTo>
                <a:lnTo>
                  <a:pt x="7294" y="17240"/>
                </a:lnTo>
                <a:lnTo>
                  <a:pt x="7397" y="17200"/>
                </a:lnTo>
                <a:lnTo>
                  <a:pt x="7507" y="17156"/>
                </a:lnTo>
                <a:lnTo>
                  <a:pt x="7621" y="17112"/>
                </a:lnTo>
                <a:lnTo>
                  <a:pt x="7734" y="17066"/>
                </a:lnTo>
                <a:lnTo>
                  <a:pt x="7846" y="17021"/>
                </a:lnTo>
                <a:lnTo>
                  <a:pt x="7955" y="16977"/>
                </a:lnTo>
                <a:lnTo>
                  <a:pt x="8057" y="16937"/>
                </a:lnTo>
                <a:lnTo>
                  <a:pt x="8148" y="16899"/>
                </a:lnTo>
                <a:lnTo>
                  <a:pt x="8228" y="16867"/>
                </a:lnTo>
                <a:lnTo>
                  <a:pt x="8295" y="16841"/>
                </a:lnTo>
                <a:lnTo>
                  <a:pt x="8344" y="16821"/>
                </a:lnTo>
                <a:lnTo>
                  <a:pt x="8396" y="16799"/>
                </a:lnTo>
                <a:lnTo>
                  <a:pt x="8454" y="16778"/>
                </a:lnTo>
                <a:lnTo>
                  <a:pt x="8513" y="16755"/>
                </a:lnTo>
                <a:lnTo>
                  <a:pt x="8574" y="16731"/>
                </a:lnTo>
                <a:lnTo>
                  <a:pt x="8633" y="16707"/>
                </a:lnTo>
                <a:lnTo>
                  <a:pt x="8690" y="16682"/>
                </a:lnTo>
                <a:lnTo>
                  <a:pt x="8744" y="16658"/>
                </a:lnTo>
                <a:lnTo>
                  <a:pt x="8792" y="16633"/>
                </a:lnTo>
                <a:lnTo>
                  <a:pt x="8829" y="16621"/>
                </a:lnTo>
                <a:lnTo>
                  <a:pt x="8872" y="16605"/>
                </a:lnTo>
                <a:lnTo>
                  <a:pt x="8918" y="16587"/>
                </a:lnTo>
                <a:lnTo>
                  <a:pt x="8965" y="16565"/>
                </a:lnTo>
                <a:lnTo>
                  <a:pt x="9013" y="16543"/>
                </a:lnTo>
                <a:lnTo>
                  <a:pt x="9059" y="16522"/>
                </a:lnTo>
                <a:lnTo>
                  <a:pt x="9100" y="16502"/>
                </a:lnTo>
                <a:lnTo>
                  <a:pt x="9137" y="16485"/>
                </a:lnTo>
                <a:lnTo>
                  <a:pt x="9178" y="16465"/>
                </a:lnTo>
                <a:lnTo>
                  <a:pt x="9220" y="16447"/>
                </a:lnTo>
                <a:lnTo>
                  <a:pt x="9263" y="16429"/>
                </a:lnTo>
                <a:lnTo>
                  <a:pt x="9304" y="16409"/>
                </a:lnTo>
                <a:lnTo>
                  <a:pt x="9346" y="16391"/>
                </a:lnTo>
                <a:lnTo>
                  <a:pt x="9388" y="16371"/>
                </a:lnTo>
                <a:lnTo>
                  <a:pt x="9430" y="16352"/>
                </a:lnTo>
                <a:lnTo>
                  <a:pt x="9471" y="16331"/>
                </a:lnTo>
                <a:lnTo>
                  <a:pt x="9550" y="16292"/>
                </a:lnTo>
                <a:lnTo>
                  <a:pt x="9633" y="16254"/>
                </a:lnTo>
                <a:lnTo>
                  <a:pt x="9720" y="16214"/>
                </a:lnTo>
                <a:lnTo>
                  <a:pt x="9807" y="16173"/>
                </a:lnTo>
                <a:lnTo>
                  <a:pt x="9894" y="16132"/>
                </a:lnTo>
                <a:lnTo>
                  <a:pt x="9978" y="16091"/>
                </a:lnTo>
                <a:lnTo>
                  <a:pt x="10018" y="16069"/>
                </a:lnTo>
                <a:lnTo>
                  <a:pt x="10057" y="16048"/>
                </a:lnTo>
                <a:lnTo>
                  <a:pt x="10093" y="16026"/>
                </a:lnTo>
                <a:lnTo>
                  <a:pt x="10129" y="16004"/>
                </a:lnTo>
                <a:lnTo>
                  <a:pt x="10153" y="15994"/>
                </a:lnTo>
                <a:lnTo>
                  <a:pt x="10184" y="15979"/>
                </a:lnTo>
                <a:lnTo>
                  <a:pt x="10220" y="15962"/>
                </a:lnTo>
                <a:lnTo>
                  <a:pt x="10263" y="15939"/>
                </a:lnTo>
                <a:lnTo>
                  <a:pt x="10363" y="15886"/>
                </a:lnTo>
                <a:lnTo>
                  <a:pt x="10482" y="15821"/>
                </a:lnTo>
                <a:lnTo>
                  <a:pt x="10614" y="15748"/>
                </a:lnTo>
                <a:lnTo>
                  <a:pt x="10756" y="15669"/>
                </a:lnTo>
                <a:lnTo>
                  <a:pt x="10903" y="15584"/>
                </a:lnTo>
                <a:lnTo>
                  <a:pt x="11053" y="15498"/>
                </a:lnTo>
                <a:lnTo>
                  <a:pt x="11202" y="15411"/>
                </a:lnTo>
                <a:lnTo>
                  <a:pt x="11344" y="15328"/>
                </a:lnTo>
                <a:lnTo>
                  <a:pt x="11477" y="15249"/>
                </a:lnTo>
                <a:lnTo>
                  <a:pt x="11597" y="15176"/>
                </a:lnTo>
                <a:lnTo>
                  <a:pt x="11700" y="15111"/>
                </a:lnTo>
                <a:lnTo>
                  <a:pt x="11781" y="15060"/>
                </a:lnTo>
                <a:lnTo>
                  <a:pt x="11813" y="15038"/>
                </a:lnTo>
                <a:lnTo>
                  <a:pt x="11838" y="15021"/>
                </a:lnTo>
                <a:lnTo>
                  <a:pt x="11857" y="15007"/>
                </a:lnTo>
                <a:lnTo>
                  <a:pt x="11867" y="14997"/>
                </a:lnTo>
                <a:lnTo>
                  <a:pt x="11879" y="14991"/>
                </a:lnTo>
                <a:lnTo>
                  <a:pt x="11898" y="14982"/>
                </a:lnTo>
                <a:lnTo>
                  <a:pt x="11919" y="14970"/>
                </a:lnTo>
                <a:lnTo>
                  <a:pt x="11947" y="14954"/>
                </a:lnTo>
                <a:lnTo>
                  <a:pt x="12012" y="14913"/>
                </a:lnTo>
                <a:lnTo>
                  <a:pt x="12090" y="14864"/>
                </a:lnTo>
                <a:lnTo>
                  <a:pt x="12179" y="14806"/>
                </a:lnTo>
                <a:lnTo>
                  <a:pt x="12276" y="14741"/>
                </a:lnTo>
                <a:lnTo>
                  <a:pt x="12379" y="14672"/>
                </a:lnTo>
                <a:lnTo>
                  <a:pt x="12485" y="14600"/>
                </a:lnTo>
                <a:lnTo>
                  <a:pt x="12590" y="14528"/>
                </a:lnTo>
                <a:lnTo>
                  <a:pt x="12694" y="14457"/>
                </a:lnTo>
                <a:lnTo>
                  <a:pt x="12791" y="14388"/>
                </a:lnTo>
                <a:lnTo>
                  <a:pt x="12883" y="14324"/>
                </a:lnTo>
                <a:lnTo>
                  <a:pt x="12963" y="14267"/>
                </a:lnTo>
                <a:lnTo>
                  <a:pt x="13031" y="14218"/>
                </a:lnTo>
                <a:lnTo>
                  <a:pt x="13083" y="14179"/>
                </a:lnTo>
                <a:lnTo>
                  <a:pt x="13116" y="14152"/>
                </a:lnTo>
                <a:lnTo>
                  <a:pt x="13131" y="14143"/>
                </a:lnTo>
                <a:lnTo>
                  <a:pt x="13152" y="14131"/>
                </a:lnTo>
                <a:lnTo>
                  <a:pt x="13179" y="14112"/>
                </a:lnTo>
                <a:lnTo>
                  <a:pt x="13212" y="14088"/>
                </a:lnTo>
                <a:lnTo>
                  <a:pt x="13294" y="14030"/>
                </a:lnTo>
                <a:lnTo>
                  <a:pt x="13392" y="13958"/>
                </a:lnTo>
                <a:lnTo>
                  <a:pt x="13505" y="13873"/>
                </a:lnTo>
                <a:lnTo>
                  <a:pt x="13628" y="13779"/>
                </a:lnTo>
                <a:lnTo>
                  <a:pt x="13758" y="13680"/>
                </a:lnTo>
                <a:lnTo>
                  <a:pt x="13891" y="13578"/>
                </a:lnTo>
                <a:lnTo>
                  <a:pt x="14024" y="13475"/>
                </a:lnTo>
                <a:lnTo>
                  <a:pt x="14153" y="13374"/>
                </a:lnTo>
                <a:lnTo>
                  <a:pt x="14274" y="13278"/>
                </a:lnTo>
                <a:lnTo>
                  <a:pt x="14385" y="13190"/>
                </a:lnTo>
                <a:lnTo>
                  <a:pt x="14481" y="13112"/>
                </a:lnTo>
                <a:lnTo>
                  <a:pt x="14559" y="13048"/>
                </a:lnTo>
                <a:lnTo>
                  <a:pt x="14590" y="13022"/>
                </a:lnTo>
                <a:lnTo>
                  <a:pt x="14615" y="13000"/>
                </a:lnTo>
                <a:lnTo>
                  <a:pt x="14634" y="12982"/>
                </a:lnTo>
                <a:lnTo>
                  <a:pt x="14645" y="12970"/>
                </a:lnTo>
                <a:lnTo>
                  <a:pt x="14658" y="12963"/>
                </a:lnTo>
                <a:lnTo>
                  <a:pt x="14673" y="12954"/>
                </a:lnTo>
                <a:lnTo>
                  <a:pt x="14690" y="12942"/>
                </a:lnTo>
                <a:lnTo>
                  <a:pt x="14708" y="12928"/>
                </a:lnTo>
                <a:lnTo>
                  <a:pt x="14751" y="12895"/>
                </a:lnTo>
                <a:lnTo>
                  <a:pt x="14802" y="12854"/>
                </a:lnTo>
                <a:lnTo>
                  <a:pt x="14857" y="12807"/>
                </a:lnTo>
                <a:lnTo>
                  <a:pt x="14917" y="12756"/>
                </a:lnTo>
                <a:lnTo>
                  <a:pt x="14979" y="12701"/>
                </a:lnTo>
                <a:lnTo>
                  <a:pt x="15044" y="12645"/>
                </a:lnTo>
                <a:lnTo>
                  <a:pt x="15110" y="12587"/>
                </a:lnTo>
                <a:lnTo>
                  <a:pt x="15175" y="12530"/>
                </a:lnTo>
                <a:lnTo>
                  <a:pt x="15238" y="12475"/>
                </a:lnTo>
                <a:lnTo>
                  <a:pt x="15298" y="12421"/>
                </a:lnTo>
                <a:lnTo>
                  <a:pt x="15354" y="12372"/>
                </a:lnTo>
                <a:lnTo>
                  <a:pt x="15405" y="12328"/>
                </a:lnTo>
                <a:lnTo>
                  <a:pt x="15451" y="12291"/>
                </a:lnTo>
                <a:lnTo>
                  <a:pt x="15487" y="12261"/>
                </a:lnTo>
                <a:lnTo>
                  <a:pt x="15508" y="12245"/>
                </a:lnTo>
                <a:lnTo>
                  <a:pt x="15520" y="12233"/>
                </a:lnTo>
                <a:lnTo>
                  <a:pt x="15534" y="12220"/>
                </a:lnTo>
                <a:lnTo>
                  <a:pt x="15555" y="12200"/>
                </a:lnTo>
                <a:lnTo>
                  <a:pt x="15765" y="12013"/>
                </a:lnTo>
                <a:lnTo>
                  <a:pt x="15798" y="11979"/>
                </a:lnTo>
                <a:lnTo>
                  <a:pt x="15830" y="11947"/>
                </a:lnTo>
                <a:lnTo>
                  <a:pt x="15863" y="11915"/>
                </a:lnTo>
                <a:lnTo>
                  <a:pt x="15895" y="11884"/>
                </a:lnTo>
                <a:lnTo>
                  <a:pt x="15927" y="11853"/>
                </a:lnTo>
                <a:lnTo>
                  <a:pt x="15959" y="11823"/>
                </a:lnTo>
                <a:lnTo>
                  <a:pt x="15992" y="11790"/>
                </a:lnTo>
                <a:lnTo>
                  <a:pt x="16025" y="11758"/>
                </a:lnTo>
                <a:lnTo>
                  <a:pt x="16052" y="11733"/>
                </a:lnTo>
                <a:lnTo>
                  <a:pt x="16089" y="11696"/>
                </a:lnTo>
                <a:lnTo>
                  <a:pt x="16136" y="11649"/>
                </a:lnTo>
                <a:lnTo>
                  <a:pt x="16190" y="11595"/>
                </a:lnTo>
                <a:lnTo>
                  <a:pt x="16248" y="11535"/>
                </a:lnTo>
                <a:lnTo>
                  <a:pt x="16311" y="11470"/>
                </a:lnTo>
                <a:lnTo>
                  <a:pt x="16377" y="11403"/>
                </a:lnTo>
                <a:lnTo>
                  <a:pt x="16443" y="11335"/>
                </a:lnTo>
                <a:lnTo>
                  <a:pt x="16508" y="11268"/>
                </a:lnTo>
                <a:lnTo>
                  <a:pt x="16571" y="11202"/>
                </a:lnTo>
                <a:lnTo>
                  <a:pt x="16629" y="11140"/>
                </a:lnTo>
                <a:lnTo>
                  <a:pt x="16681" y="11084"/>
                </a:lnTo>
                <a:lnTo>
                  <a:pt x="16726" y="11036"/>
                </a:lnTo>
                <a:lnTo>
                  <a:pt x="16761" y="10997"/>
                </a:lnTo>
                <a:lnTo>
                  <a:pt x="16786" y="10969"/>
                </a:lnTo>
                <a:lnTo>
                  <a:pt x="16797" y="10953"/>
                </a:lnTo>
                <a:lnTo>
                  <a:pt x="16818" y="10935"/>
                </a:lnTo>
                <a:lnTo>
                  <a:pt x="16837" y="10915"/>
                </a:lnTo>
                <a:lnTo>
                  <a:pt x="16856" y="10896"/>
                </a:lnTo>
                <a:lnTo>
                  <a:pt x="16874" y="10875"/>
                </a:lnTo>
                <a:lnTo>
                  <a:pt x="16908" y="10833"/>
                </a:lnTo>
                <a:lnTo>
                  <a:pt x="16943" y="10789"/>
                </a:lnTo>
                <a:lnTo>
                  <a:pt x="17006" y="10707"/>
                </a:lnTo>
                <a:lnTo>
                  <a:pt x="17067" y="10626"/>
                </a:lnTo>
                <a:lnTo>
                  <a:pt x="17128" y="10543"/>
                </a:lnTo>
                <a:lnTo>
                  <a:pt x="17185" y="10462"/>
                </a:lnTo>
                <a:lnTo>
                  <a:pt x="17214" y="10421"/>
                </a:lnTo>
                <a:lnTo>
                  <a:pt x="17241" y="10379"/>
                </a:lnTo>
                <a:lnTo>
                  <a:pt x="17269" y="10337"/>
                </a:lnTo>
                <a:lnTo>
                  <a:pt x="17295" y="10296"/>
                </a:lnTo>
                <a:lnTo>
                  <a:pt x="17321" y="10254"/>
                </a:lnTo>
                <a:lnTo>
                  <a:pt x="17347" y="10211"/>
                </a:lnTo>
                <a:lnTo>
                  <a:pt x="17372" y="10169"/>
                </a:lnTo>
                <a:lnTo>
                  <a:pt x="17396" y="10125"/>
                </a:lnTo>
                <a:lnTo>
                  <a:pt x="17419" y="10081"/>
                </a:lnTo>
                <a:lnTo>
                  <a:pt x="17442" y="10037"/>
                </a:lnTo>
                <a:lnTo>
                  <a:pt x="17463" y="9992"/>
                </a:lnTo>
                <a:lnTo>
                  <a:pt x="17485" y="9946"/>
                </a:lnTo>
                <a:lnTo>
                  <a:pt x="17505" y="9900"/>
                </a:lnTo>
                <a:lnTo>
                  <a:pt x="17524" y="9853"/>
                </a:lnTo>
                <a:lnTo>
                  <a:pt x="17543" y="9805"/>
                </a:lnTo>
                <a:lnTo>
                  <a:pt x="17561" y="9757"/>
                </a:lnTo>
                <a:lnTo>
                  <a:pt x="17578" y="9708"/>
                </a:lnTo>
                <a:lnTo>
                  <a:pt x="17594" y="9657"/>
                </a:lnTo>
                <a:lnTo>
                  <a:pt x="17609" y="9606"/>
                </a:lnTo>
                <a:lnTo>
                  <a:pt x="17622" y="9553"/>
                </a:lnTo>
                <a:lnTo>
                  <a:pt x="17636" y="9501"/>
                </a:lnTo>
                <a:lnTo>
                  <a:pt x="17648" y="9446"/>
                </a:lnTo>
                <a:lnTo>
                  <a:pt x="17659" y="9391"/>
                </a:lnTo>
                <a:lnTo>
                  <a:pt x="17669" y="9334"/>
                </a:lnTo>
                <a:lnTo>
                  <a:pt x="17673" y="9309"/>
                </a:lnTo>
                <a:lnTo>
                  <a:pt x="17675" y="9283"/>
                </a:lnTo>
                <a:lnTo>
                  <a:pt x="17675" y="9255"/>
                </a:lnTo>
                <a:lnTo>
                  <a:pt x="17674" y="9226"/>
                </a:lnTo>
                <a:lnTo>
                  <a:pt x="17672" y="9196"/>
                </a:lnTo>
                <a:lnTo>
                  <a:pt x="17669" y="9165"/>
                </a:lnTo>
                <a:lnTo>
                  <a:pt x="17665" y="9133"/>
                </a:lnTo>
                <a:lnTo>
                  <a:pt x="17659" y="9101"/>
                </a:lnTo>
                <a:lnTo>
                  <a:pt x="17653" y="9068"/>
                </a:lnTo>
                <a:lnTo>
                  <a:pt x="17645" y="9034"/>
                </a:lnTo>
                <a:lnTo>
                  <a:pt x="17637" y="8999"/>
                </a:lnTo>
                <a:lnTo>
                  <a:pt x="17629" y="8965"/>
                </a:lnTo>
                <a:lnTo>
                  <a:pt x="17609" y="8895"/>
                </a:lnTo>
                <a:lnTo>
                  <a:pt x="17587" y="8825"/>
                </a:lnTo>
                <a:lnTo>
                  <a:pt x="17563" y="8757"/>
                </a:lnTo>
                <a:lnTo>
                  <a:pt x="17539" y="8689"/>
                </a:lnTo>
                <a:lnTo>
                  <a:pt x="17513" y="8624"/>
                </a:lnTo>
                <a:lnTo>
                  <a:pt x="17487" y="8563"/>
                </a:lnTo>
                <a:lnTo>
                  <a:pt x="17462" y="8506"/>
                </a:lnTo>
                <a:lnTo>
                  <a:pt x="17437" y="8455"/>
                </a:lnTo>
                <a:lnTo>
                  <a:pt x="17415" y="8408"/>
                </a:lnTo>
                <a:lnTo>
                  <a:pt x="17394" y="8369"/>
                </a:lnTo>
                <a:lnTo>
                  <a:pt x="17360" y="8310"/>
                </a:lnTo>
                <a:lnTo>
                  <a:pt x="17328" y="8254"/>
                </a:lnTo>
                <a:lnTo>
                  <a:pt x="17297" y="8203"/>
                </a:lnTo>
                <a:lnTo>
                  <a:pt x="17268" y="8155"/>
                </a:lnTo>
                <a:lnTo>
                  <a:pt x="17239" y="8109"/>
                </a:lnTo>
                <a:lnTo>
                  <a:pt x="17210" y="8066"/>
                </a:lnTo>
                <a:lnTo>
                  <a:pt x="17182" y="8023"/>
                </a:lnTo>
                <a:lnTo>
                  <a:pt x="17153" y="7981"/>
                </a:lnTo>
                <a:lnTo>
                  <a:pt x="17123" y="7941"/>
                </a:lnTo>
                <a:lnTo>
                  <a:pt x="17093" y="7900"/>
                </a:lnTo>
                <a:lnTo>
                  <a:pt x="17062" y="7858"/>
                </a:lnTo>
                <a:lnTo>
                  <a:pt x="17029" y="7816"/>
                </a:lnTo>
                <a:lnTo>
                  <a:pt x="16958" y="7727"/>
                </a:lnTo>
                <a:lnTo>
                  <a:pt x="16877" y="7627"/>
                </a:lnTo>
                <a:lnTo>
                  <a:pt x="16843" y="7585"/>
                </a:lnTo>
                <a:lnTo>
                  <a:pt x="16805" y="7540"/>
                </a:lnTo>
                <a:lnTo>
                  <a:pt x="16766" y="7493"/>
                </a:lnTo>
                <a:lnTo>
                  <a:pt x="16725" y="7446"/>
                </a:lnTo>
                <a:lnTo>
                  <a:pt x="16641" y="7350"/>
                </a:lnTo>
                <a:lnTo>
                  <a:pt x="16551" y="7253"/>
                </a:lnTo>
                <a:lnTo>
                  <a:pt x="16462" y="7157"/>
                </a:lnTo>
                <a:lnTo>
                  <a:pt x="16373" y="7065"/>
                </a:lnTo>
                <a:lnTo>
                  <a:pt x="16287" y="6978"/>
                </a:lnTo>
                <a:lnTo>
                  <a:pt x="16207" y="6899"/>
                </a:lnTo>
                <a:lnTo>
                  <a:pt x="16179" y="6872"/>
                </a:lnTo>
                <a:lnTo>
                  <a:pt x="16153" y="6842"/>
                </a:lnTo>
                <a:lnTo>
                  <a:pt x="16127" y="6811"/>
                </a:lnTo>
                <a:lnTo>
                  <a:pt x="16099" y="6779"/>
                </a:lnTo>
                <a:lnTo>
                  <a:pt x="16071" y="6747"/>
                </a:lnTo>
                <a:lnTo>
                  <a:pt x="16042" y="6715"/>
                </a:lnTo>
                <a:lnTo>
                  <a:pt x="16011" y="6683"/>
                </a:lnTo>
                <a:lnTo>
                  <a:pt x="15979" y="6652"/>
                </a:lnTo>
                <a:lnTo>
                  <a:pt x="14313" y="5186"/>
                </a:lnTo>
                <a:lnTo>
                  <a:pt x="14230" y="5121"/>
                </a:lnTo>
                <a:lnTo>
                  <a:pt x="14144" y="5052"/>
                </a:lnTo>
                <a:lnTo>
                  <a:pt x="14058" y="4981"/>
                </a:lnTo>
                <a:lnTo>
                  <a:pt x="13972" y="4911"/>
                </a:lnTo>
                <a:lnTo>
                  <a:pt x="13885" y="4840"/>
                </a:lnTo>
                <a:lnTo>
                  <a:pt x="13797" y="4769"/>
                </a:lnTo>
                <a:lnTo>
                  <a:pt x="13709" y="4700"/>
                </a:lnTo>
                <a:lnTo>
                  <a:pt x="13622" y="4634"/>
                </a:lnTo>
                <a:lnTo>
                  <a:pt x="13528" y="4565"/>
                </a:lnTo>
                <a:lnTo>
                  <a:pt x="13437" y="4496"/>
                </a:lnTo>
                <a:lnTo>
                  <a:pt x="13348" y="4430"/>
                </a:lnTo>
                <a:lnTo>
                  <a:pt x="13259" y="4364"/>
                </a:lnTo>
                <a:lnTo>
                  <a:pt x="13172" y="4299"/>
                </a:lnTo>
                <a:lnTo>
                  <a:pt x="13085" y="4234"/>
                </a:lnTo>
                <a:lnTo>
                  <a:pt x="12999" y="4170"/>
                </a:lnTo>
                <a:lnTo>
                  <a:pt x="12913" y="4107"/>
                </a:lnTo>
                <a:lnTo>
                  <a:pt x="12826" y="4043"/>
                </a:lnTo>
                <a:lnTo>
                  <a:pt x="12738" y="3980"/>
                </a:lnTo>
                <a:lnTo>
                  <a:pt x="12650" y="3916"/>
                </a:lnTo>
                <a:lnTo>
                  <a:pt x="12559" y="3852"/>
                </a:lnTo>
                <a:lnTo>
                  <a:pt x="12468" y="3787"/>
                </a:lnTo>
                <a:lnTo>
                  <a:pt x="12373" y="3722"/>
                </a:lnTo>
                <a:lnTo>
                  <a:pt x="12276" y="3655"/>
                </a:lnTo>
                <a:lnTo>
                  <a:pt x="12177" y="3589"/>
                </a:lnTo>
                <a:lnTo>
                  <a:pt x="12083" y="3525"/>
                </a:lnTo>
                <a:lnTo>
                  <a:pt x="11988" y="3463"/>
                </a:lnTo>
                <a:lnTo>
                  <a:pt x="11893" y="3402"/>
                </a:lnTo>
                <a:lnTo>
                  <a:pt x="11798" y="3340"/>
                </a:lnTo>
                <a:lnTo>
                  <a:pt x="11702" y="3280"/>
                </a:lnTo>
                <a:lnTo>
                  <a:pt x="11606" y="3219"/>
                </a:lnTo>
                <a:lnTo>
                  <a:pt x="11509" y="3158"/>
                </a:lnTo>
                <a:lnTo>
                  <a:pt x="11411" y="3097"/>
                </a:lnTo>
                <a:lnTo>
                  <a:pt x="11318" y="3037"/>
                </a:lnTo>
                <a:lnTo>
                  <a:pt x="11222" y="2979"/>
                </a:lnTo>
                <a:lnTo>
                  <a:pt x="11125" y="2920"/>
                </a:lnTo>
                <a:lnTo>
                  <a:pt x="11028" y="2863"/>
                </a:lnTo>
                <a:lnTo>
                  <a:pt x="10930" y="2806"/>
                </a:lnTo>
                <a:lnTo>
                  <a:pt x="10831" y="2749"/>
                </a:lnTo>
                <a:lnTo>
                  <a:pt x="10732" y="2692"/>
                </a:lnTo>
                <a:lnTo>
                  <a:pt x="10631" y="2635"/>
                </a:lnTo>
                <a:lnTo>
                  <a:pt x="10529" y="2579"/>
                </a:lnTo>
                <a:lnTo>
                  <a:pt x="10427" y="2523"/>
                </a:lnTo>
                <a:lnTo>
                  <a:pt x="10326" y="2468"/>
                </a:lnTo>
                <a:lnTo>
                  <a:pt x="10223" y="2413"/>
                </a:lnTo>
                <a:lnTo>
                  <a:pt x="10120" y="2359"/>
                </a:lnTo>
                <a:lnTo>
                  <a:pt x="10015" y="2305"/>
                </a:lnTo>
                <a:lnTo>
                  <a:pt x="9911" y="2251"/>
                </a:lnTo>
                <a:lnTo>
                  <a:pt x="9807" y="2198"/>
                </a:lnTo>
                <a:lnTo>
                  <a:pt x="9735" y="2162"/>
                </a:lnTo>
                <a:lnTo>
                  <a:pt x="9660" y="2124"/>
                </a:lnTo>
                <a:lnTo>
                  <a:pt x="9583" y="2086"/>
                </a:lnTo>
                <a:lnTo>
                  <a:pt x="9504" y="2047"/>
                </a:lnTo>
                <a:lnTo>
                  <a:pt x="9423" y="2010"/>
                </a:lnTo>
                <a:lnTo>
                  <a:pt x="9340" y="1971"/>
                </a:lnTo>
                <a:lnTo>
                  <a:pt x="9258" y="1932"/>
                </a:lnTo>
                <a:lnTo>
                  <a:pt x="9174" y="1893"/>
                </a:lnTo>
                <a:lnTo>
                  <a:pt x="9091" y="1855"/>
                </a:lnTo>
                <a:lnTo>
                  <a:pt x="9006" y="1816"/>
                </a:lnTo>
                <a:lnTo>
                  <a:pt x="8923" y="1780"/>
                </a:lnTo>
                <a:lnTo>
                  <a:pt x="8840" y="1743"/>
                </a:lnTo>
                <a:lnTo>
                  <a:pt x="8759" y="1707"/>
                </a:lnTo>
                <a:lnTo>
                  <a:pt x="8679" y="1673"/>
                </a:lnTo>
                <a:lnTo>
                  <a:pt x="8600" y="1640"/>
                </a:lnTo>
                <a:lnTo>
                  <a:pt x="8523" y="1608"/>
                </a:lnTo>
                <a:lnTo>
                  <a:pt x="8472" y="1587"/>
                </a:lnTo>
                <a:lnTo>
                  <a:pt x="8417" y="1562"/>
                </a:lnTo>
                <a:lnTo>
                  <a:pt x="8360" y="1537"/>
                </a:lnTo>
                <a:lnTo>
                  <a:pt x="8300" y="1511"/>
                </a:lnTo>
                <a:lnTo>
                  <a:pt x="8242" y="1485"/>
                </a:lnTo>
                <a:lnTo>
                  <a:pt x="8184" y="1461"/>
                </a:lnTo>
                <a:lnTo>
                  <a:pt x="8156" y="1451"/>
                </a:lnTo>
                <a:lnTo>
                  <a:pt x="8129" y="1442"/>
                </a:lnTo>
                <a:lnTo>
                  <a:pt x="8102" y="1433"/>
                </a:lnTo>
                <a:lnTo>
                  <a:pt x="8078" y="1426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4786446" y="3054346"/>
            <a:ext cx="360000" cy="57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true"/>
          <p:nvPr/>
        </p:nvSpPr>
        <p:spPr>
          <a:xfrm>
            <a:off x="8359682" y="3054346"/>
            <a:ext cx="360000" cy="57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true"/>
          <p:nvPr/>
        </p:nvSpPr>
        <p:spPr>
          <a:xfrm>
            <a:off x="660399" y="1833789"/>
            <a:ext cx="3564028" cy="30654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政府定价</a:t>
            </a:r>
            <a:endParaRPr kumimoji="1" lang="en-US" altLang="zh-CN" sz="32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5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收费标准</a:t>
            </a:r>
            <a:endParaRPr kumimoji="1" lang="zh-CN" altLang="en-US"/>
          </a:p>
        </p:txBody>
      </p:sp>
      <p:sp>
        <p:nvSpPr>
          <p:cNvPr id="17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6422654" y="4290641"/>
            <a:ext cx="4024366" cy="836632"/>
          </a:xfrm>
          <a:prstGeom prst="roundRect">
            <a:avLst>
              <a:gd name="adj" fmla="val 10569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177800" dist="38100" dir="2700000" algn="tl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6422654" y="5310540"/>
            <a:ext cx="4024366" cy="836632"/>
          </a:xfrm>
          <a:prstGeom prst="roundRect">
            <a:avLst>
              <a:gd name="adj" fmla="val 10569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177800" dist="38100" dir="2700000" algn="tl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1738796" y="2250841"/>
            <a:ext cx="4024366" cy="836632"/>
          </a:xfrm>
          <a:prstGeom prst="roundRect">
            <a:avLst>
              <a:gd name="adj" fmla="val 10569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177800" dist="38100" dir="2700000" algn="tl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1738796" y="3270741"/>
            <a:ext cx="4024366" cy="836632"/>
          </a:xfrm>
          <a:prstGeom prst="roundRect">
            <a:avLst>
              <a:gd name="adj" fmla="val 10569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177800" dist="38100" dir="2700000" algn="tl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1738796" y="4290641"/>
            <a:ext cx="4024366" cy="836632"/>
          </a:xfrm>
          <a:prstGeom prst="roundRect">
            <a:avLst>
              <a:gd name="adj" fmla="val 10569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177800" dist="38100" dir="2700000" algn="tl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1755628" y="5310540"/>
            <a:ext cx="4024366" cy="836632"/>
          </a:xfrm>
          <a:prstGeom prst="roundRect">
            <a:avLst>
              <a:gd name="adj" fmla="val 10569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177800" dist="38100" dir="2700000" algn="tl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-2" y="474709"/>
            <a:ext cx="11496676" cy="1432200"/>
          </a:xfrm>
          <a:custGeom>
            <a:avLst/>
            <a:gdLst>
              <a:gd name="connsiteX0" fmla="*/ 0 w 11496676"/>
              <a:gd name="connsiteY0" fmla="*/ 0 h 1432200"/>
              <a:gd name="connsiteX1" fmla="*/ 9069285 w 11496676"/>
              <a:gd name="connsiteY1" fmla="*/ 0 h 1432200"/>
              <a:gd name="connsiteX2" fmla="*/ 9949275 w 11496676"/>
              <a:gd name="connsiteY2" fmla="*/ 0 h 1432200"/>
              <a:gd name="connsiteX3" fmla="*/ 11220261 w 11496676"/>
              <a:gd name="connsiteY3" fmla="*/ 0 h 1432200"/>
              <a:gd name="connsiteX4" fmla="*/ 11496676 w 11496676"/>
              <a:gd name="connsiteY4" fmla="*/ 276415 h 1432200"/>
              <a:gd name="connsiteX5" fmla="*/ 11496676 w 11496676"/>
              <a:gd name="connsiteY5" fmla="*/ 1155785 h 1432200"/>
              <a:gd name="connsiteX6" fmla="*/ 11220261 w 11496676"/>
              <a:gd name="connsiteY6" fmla="*/ 1432200 h 1432200"/>
              <a:gd name="connsiteX7" fmla="*/ 9949275 w 11496676"/>
              <a:gd name="connsiteY7" fmla="*/ 1432200 h 1432200"/>
              <a:gd name="connsiteX8" fmla="*/ 9069285 w 11496676"/>
              <a:gd name="connsiteY8" fmla="*/ 1432200 h 1432200"/>
              <a:gd name="connsiteX9" fmla="*/ 0 w 11496676"/>
              <a:gd name="connsiteY9" fmla="*/ 1432200 h 1432200"/>
            </a:gdLst>
            <a:ahLst/>
            <a:cxnLst/>
            <a:rect l="l" t="t" r="r" b="b"/>
            <a:pathLst>
              <a:path w="11496676" h="1432200">
                <a:moveTo>
                  <a:pt x="0" y="0"/>
                </a:moveTo>
                <a:lnTo>
                  <a:pt x="9069285" y="0"/>
                </a:lnTo>
                <a:lnTo>
                  <a:pt x="9949275" y="0"/>
                </a:lnTo>
                <a:lnTo>
                  <a:pt x="11220261" y="0"/>
                </a:lnTo>
                <a:cubicBezTo>
                  <a:pt x="11372921" y="0"/>
                  <a:pt x="11496676" y="123755"/>
                  <a:pt x="11496676" y="276415"/>
                </a:cubicBezTo>
                <a:lnTo>
                  <a:pt x="11496676" y="1155785"/>
                </a:lnTo>
                <a:cubicBezTo>
                  <a:pt x="11496676" y="1308445"/>
                  <a:pt x="11372921" y="1432200"/>
                  <a:pt x="11220261" y="1432200"/>
                </a:cubicBezTo>
                <a:lnTo>
                  <a:pt x="9949275" y="1432200"/>
                </a:lnTo>
                <a:lnTo>
                  <a:pt x="9069285" y="1432200"/>
                </a:lnTo>
                <a:lnTo>
                  <a:pt x="0" y="1432200"/>
                </a:lnTo>
                <a:close/>
              </a:path>
            </a:pathLst>
          </a:custGeom>
          <a:gradFill>
            <a:gsLst>
              <a:gs pos="40000">
                <a:schemeClr val="accent1"/>
              </a:gs>
              <a:gs pos="94000">
                <a:schemeClr val="accent1">
                  <a:alpha val="0"/>
                </a:schemeClr>
              </a:gs>
            </a:gsLst>
            <a:lin ang="3600000" scaled="false"/>
          </a:gra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1381812" y="2392458"/>
            <a:ext cx="593031" cy="593031"/>
          </a:xfrm>
          <a:prstGeom prst="ellipse">
            <a:avLst/>
          </a:prstGeom>
          <a:gradFill>
            <a:gsLst>
              <a:gs pos="18000">
                <a:schemeClr val="accent1"/>
              </a:gs>
              <a:gs pos="100000">
                <a:schemeClr val="accent2"/>
              </a:gs>
            </a:gsLst>
            <a:lin ang="3600000" scaled="false"/>
          </a:gradFill>
          <a:ln w="31750" cap="sq">
            <a:solidFill>
              <a:schemeClr val="accent3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>
            <a:off x="1388622" y="2495475"/>
            <a:ext cx="607233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01</a:t>
            </a: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1384260" y="3392542"/>
            <a:ext cx="593031" cy="593031"/>
          </a:xfrm>
          <a:prstGeom prst="ellipse">
            <a:avLst/>
          </a:prstGeom>
          <a:gradFill>
            <a:gsLst>
              <a:gs pos="18000">
                <a:schemeClr val="accent1"/>
              </a:gs>
              <a:gs pos="100000">
                <a:schemeClr val="accent2"/>
              </a:gs>
            </a:gsLst>
            <a:lin ang="3600000" scaled="false"/>
          </a:gradFill>
          <a:ln w="31750" cap="sq">
            <a:solidFill>
              <a:schemeClr val="accent3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true"/>
          <p:nvPr/>
        </p:nvSpPr>
        <p:spPr>
          <a:xfrm>
            <a:off x="1346001" y="3515375"/>
            <a:ext cx="692475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03</a:t>
            </a:r>
            <a:endParaRPr kumimoji="1" lang="zh-CN" altLang="en-US"/>
          </a:p>
        </p:txBody>
      </p:sp>
      <p:sp>
        <p:nvSpPr>
          <p:cNvPr id="14" name="标题 1"/>
          <p:cNvSpPr txBox="true"/>
          <p:nvPr/>
        </p:nvSpPr>
        <p:spPr>
          <a:xfrm>
            <a:off x="6422654" y="2250841"/>
            <a:ext cx="4024366" cy="836632"/>
          </a:xfrm>
          <a:prstGeom prst="roundRect">
            <a:avLst>
              <a:gd name="adj" fmla="val 10569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177800" dist="38100" dir="2700000" algn="tl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true"/>
          <p:nvPr/>
        </p:nvSpPr>
        <p:spPr>
          <a:xfrm>
            <a:off x="6065670" y="2372642"/>
            <a:ext cx="593031" cy="593031"/>
          </a:xfrm>
          <a:prstGeom prst="ellipse">
            <a:avLst/>
          </a:prstGeom>
          <a:gradFill>
            <a:gsLst>
              <a:gs pos="18000">
                <a:schemeClr val="accent1"/>
              </a:gs>
              <a:gs pos="100000">
                <a:schemeClr val="accent2"/>
              </a:gs>
            </a:gsLst>
            <a:lin ang="3600000" scaled="false"/>
          </a:gradFill>
          <a:ln w="31750" cap="sq">
            <a:solidFill>
              <a:schemeClr val="accent3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true"/>
          <p:nvPr/>
        </p:nvSpPr>
        <p:spPr>
          <a:xfrm>
            <a:off x="6078054" y="2495475"/>
            <a:ext cx="593030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02</a:t>
            </a:r>
            <a:endParaRPr kumimoji="1" lang="zh-CN" altLang="en-US"/>
          </a:p>
        </p:txBody>
      </p:sp>
      <p:sp>
        <p:nvSpPr>
          <p:cNvPr id="17" name="标题 1"/>
          <p:cNvSpPr txBox="true"/>
          <p:nvPr/>
        </p:nvSpPr>
        <p:spPr>
          <a:xfrm>
            <a:off x="6422654" y="3270741"/>
            <a:ext cx="4024366" cy="836632"/>
          </a:xfrm>
          <a:prstGeom prst="roundRect">
            <a:avLst>
              <a:gd name="adj" fmla="val 10569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177800" dist="38100" dir="2700000" algn="tl" rotWithShape="0">
              <a:schemeClr val="accent1">
                <a:alpha val="32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true"/>
          <p:nvPr/>
        </p:nvSpPr>
        <p:spPr>
          <a:xfrm>
            <a:off x="6065670" y="4412442"/>
            <a:ext cx="593031" cy="593031"/>
          </a:xfrm>
          <a:prstGeom prst="ellipse">
            <a:avLst/>
          </a:prstGeom>
          <a:gradFill>
            <a:gsLst>
              <a:gs pos="18000">
                <a:schemeClr val="accent1"/>
              </a:gs>
              <a:gs pos="100000">
                <a:schemeClr val="accent2"/>
              </a:gs>
            </a:gsLst>
            <a:lin ang="3600000" scaled="false"/>
          </a:gradFill>
          <a:ln w="31750" cap="sq">
            <a:solidFill>
              <a:schemeClr val="accent3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true"/>
          <p:nvPr/>
        </p:nvSpPr>
        <p:spPr>
          <a:xfrm>
            <a:off x="6078054" y="4535275"/>
            <a:ext cx="593030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06</a:t>
            </a:r>
            <a:endParaRPr kumimoji="1" lang="zh-CN" altLang="en-US"/>
          </a:p>
        </p:txBody>
      </p:sp>
      <p:sp>
        <p:nvSpPr>
          <p:cNvPr id="20" name="标题 1"/>
          <p:cNvSpPr txBox="true"/>
          <p:nvPr/>
        </p:nvSpPr>
        <p:spPr>
          <a:xfrm>
            <a:off x="2287734" y="2267426"/>
            <a:ext cx="3475427" cy="8179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一、背景与核心目标</a:t>
            </a:r>
            <a:endParaRPr kumimoji="1" lang="zh-CN" altLang="en-US" b="1"/>
          </a:p>
        </p:txBody>
      </p:sp>
      <p:sp>
        <p:nvSpPr>
          <p:cNvPr id="21" name="标题 1"/>
          <p:cNvSpPr txBox="true"/>
          <p:nvPr/>
        </p:nvSpPr>
        <p:spPr>
          <a:xfrm>
            <a:off x="6869010" y="2267426"/>
            <a:ext cx="3578010" cy="8179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二、管理架构与职责分工</a:t>
            </a:r>
            <a:endParaRPr kumimoji="1" lang="zh-CN" altLang="en-US" b="1"/>
          </a:p>
        </p:txBody>
      </p:sp>
      <p:sp>
        <p:nvSpPr>
          <p:cNvPr id="22" name="标题 1"/>
          <p:cNvSpPr txBox="true"/>
          <p:nvPr/>
        </p:nvSpPr>
        <p:spPr>
          <a:xfrm>
            <a:off x="2287734" y="3279033"/>
            <a:ext cx="3475427" cy="8179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三、灌溉管理机制</a:t>
            </a:r>
            <a:endParaRPr kumimoji="1" lang="zh-CN" altLang="en-US" b="1"/>
          </a:p>
        </p:txBody>
      </p:sp>
      <p:sp>
        <p:nvSpPr>
          <p:cNvPr id="23" name="标题 1"/>
          <p:cNvSpPr txBox="true"/>
          <p:nvPr/>
        </p:nvSpPr>
        <p:spPr>
          <a:xfrm>
            <a:off x="6869010" y="3279033"/>
            <a:ext cx="3578010" cy="8179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四、工程保护与违规处理</a:t>
            </a:r>
            <a:endParaRPr kumimoji="1" lang="zh-CN" altLang="en-US" b="1"/>
          </a:p>
        </p:txBody>
      </p:sp>
      <p:sp>
        <p:nvSpPr>
          <p:cNvPr id="25" name="标题 1"/>
          <p:cNvSpPr txBox="true"/>
          <p:nvPr/>
        </p:nvSpPr>
        <p:spPr>
          <a:xfrm>
            <a:off x="1529728" y="912379"/>
            <a:ext cx="1313180" cy="76944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目录</a:t>
            </a:r>
            <a:endParaRPr kumimoji="1" lang="zh-CN" altLang="en-US"/>
          </a:p>
        </p:txBody>
      </p:sp>
      <p:sp>
        <p:nvSpPr>
          <p:cNvPr id="26" name="标题 1"/>
          <p:cNvSpPr txBox="true"/>
          <p:nvPr/>
        </p:nvSpPr>
        <p:spPr>
          <a:xfrm rot="10800000" flipH="true">
            <a:off x="10372299" y="1232950"/>
            <a:ext cx="777923" cy="754491"/>
          </a:xfrm>
          <a:custGeom>
            <a:avLst/>
            <a:gdLst>
              <a:gd name="T0" fmla="*/ 314 w 314"/>
              <a:gd name="T1" fmla="*/ 0 h 305"/>
              <a:gd name="T2" fmla="*/ 314 w 314"/>
              <a:gd name="T3" fmla="*/ 158 h 305"/>
              <a:gd name="T4" fmla="*/ 206 w 314"/>
              <a:gd name="T5" fmla="*/ 305 h 305"/>
              <a:gd name="T6" fmla="*/ 170 w 314"/>
              <a:gd name="T7" fmla="*/ 304 h 305"/>
              <a:gd name="T8" fmla="*/ 170 w 314"/>
              <a:gd name="T9" fmla="*/ 243 h 305"/>
              <a:gd name="T10" fmla="*/ 244 w 314"/>
              <a:gd name="T11" fmla="*/ 174 h 305"/>
              <a:gd name="T12" fmla="*/ 243 w 314"/>
              <a:gd name="T13" fmla="*/ 146 h 305"/>
              <a:gd name="T14" fmla="*/ 192 w 314"/>
              <a:gd name="T15" fmla="*/ 146 h 305"/>
              <a:gd name="T16" fmla="*/ 192 w 314"/>
              <a:gd name="T17" fmla="*/ 0 h 305"/>
              <a:gd name="T18" fmla="*/ 314 w 314"/>
              <a:gd name="T19" fmla="*/ 0 h 305"/>
              <a:gd name="T20" fmla="*/ 314 w 314"/>
              <a:gd name="T21" fmla="*/ 0 h 305"/>
              <a:gd name="T22" fmla="*/ 16 w 314"/>
              <a:gd name="T23" fmla="*/ 146 h 305"/>
              <a:gd name="T24" fmla="*/ 67 w 314"/>
              <a:gd name="T25" fmla="*/ 146 h 305"/>
              <a:gd name="T26" fmla="*/ 68 w 314"/>
              <a:gd name="T27" fmla="*/ 174 h 305"/>
              <a:gd name="T28" fmla="*/ 0 w 314"/>
              <a:gd name="T29" fmla="*/ 243 h 305"/>
              <a:gd name="T30" fmla="*/ 0 w 314"/>
              <a:gd name="T31" fmla="*/ 304 h 305"/>
              <a:gd name="T32" fmla="*/ 30 w 314"/>
              <a:gd name="T33" fmla="*/ 305 h 305"/>
              <a:gd name="T34" fmla="*/ 138 w 314"/>
              <a:gd name="T35" fmla="*/ 158 h 305"/>
              <a:gd name="T36" fmla="*/ 138 w 314"/>
              <a:gd name="T37" fmla="*/ 0 h 305"/>
              <a:gd name="T38" fmla="*/ 16 w 314"/>
              <a:gd name="T39" fmla="*/ 0 h 305"/>
              <a:gd name="T40" fmla="*/ 16 w 314"/>
              <a:gd name="T41" fmla="*/ 146 h 305"/>
              <a:gd name="T42" fmla="*/ 16 w 314"/>
              <a:gd name="T43" fmla="*/ 146 h 305"/>
            </a:gdLst>
            <a:ahLst/>
            <a:cxnLst/>
            <a:rect l="0" t="0" r="r" b="b"/>
            <a:pathLst>
              <a:path w="314" h="305">
                <a:moveTo>
                  <a:pt x="314" y="0"/>
                </a:moveTo>
                <a:lnTo>
                  <a:pt x="314" y="158"/>
                </a:lnTo>
                <a:cubicBezTo>
                  <a:pt x="314" y="256"/>
                  <a:pt x="278" y="305"/>
                  <a:pt x="206" y="305"/>
                </a:cubicBezTo>
                <a:cubicBezTo>
                  <a:pt x="198" y="305"/>
                  <a:pt x="186" y="305"/>
                  <a:pt x="170" y="304"/>
                </a:cubicBezTo>
                <a:lnTo>
                  <a:pt x="170" y="243"/>
                </a:lnTo>
                <a:cubicBezTo>
                  <a:pt x="219" y="243"/>
                  <a:pt x="244" y="220"/>
                  <a:pt x="244" y="174"/>
                </a:cubicBezTo>
                <a:lnTo>
                  <a:pt x="243" y="146"/>
                </a:lnTo>
                <a:lnTo>
                  <a:pt x="192" y="146"/>
                </a:lnTo>
                <a:lnTo>
                  <a:pt x="192" y="0"/>
                </a:lnTo>
                <a:lnTo>
                  <a:pt x="314" y="0"/>
                </a:lnTo>
                <a:lnTo>
                  <a:pt x="314" y="0"/>
                </a:lnTo>
                <a:close/>
                <a:moveTo>
                  <a:pt x="16" y="146"/>
                </a:moveTo>
                <a:lnTo>
                  <a:pt x="67" y="146"/>
                </a:lnTo>
                <a:lnTo>
                  <a:pt x="68" y="174"/>
                </a:lnTo>
                <a:cubicBezTo>
                  <a:pt x="68" y="217"/>
                  <a:pt x="45" y="240"/>
                  <a:pt x="0" y="243"/>
                </a:cubicBezTo>
                <a:lnTo>
                  <a:pt x="0" y="304"/>
                </a:lnTo>
                <a:cubicBezTo>
                  <a:pt x="14" y="305"/>
                  <a:pt x="24" y="305"/>
                  <a:pt x="30" y="305"/>
                </a:cubicBezTo>
                <a:cubicBezTo>
                  <a:pt x="102" y="305"/>
                  <a:pt x="138" y="256"/>
                  <a:pt x="138" y="158"/>
                </a:cubicBezTo>
                <a:lnTo>
                  <a:pt x="138" y="0"/>
                </a:lnTo>
                <a:lnTo>
                  <a:pt x="16" y="0"/>
                </a:lnTo>
                <a:lnTo>
                  <a:pt x="16" y="146"/>
                </a:lnTo>
                <a:lnTo>
                  <a:pt x="16" y="146"/>
                </a:lnTo>
                <a:close/>
              </a:path>
            </a:pathLst>
          </a:custGeom>
          <a:noFill/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true"/>
          <p:nvPr/>
        </p:nvSpPr>
        <p:spPr>
          <a:xfrm>
            <a:off x="1381812" y="4412442"/>
            <a:ext cx="593031" cy="593031"/>
          </a:xfrm>
          <a:prstGeom prst="ellipse">
            <a:avLst/>
          </a:prstGeom>
          <a:gradFill>
            <a:gsLst>
              <a:gs pos="18000">
                <a:schemeClr val="accent1"/>
              </a:gs>
              <a:gs pos="100000">
                <a:schemeClr val="accent2"/>
              </a:gs>
            </a:gsLst>
            <a:lin ang="3600000" scaled="false"/>
          </a:gradFill>
          <a:ln w="31750" cap="sq">
            <a:solidFill>
              <a:schemeClr val="accent3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8" name="标题 1"/>
          <p:cNvSpPr txBox="true"/>
          <p:nvPr/>
        </p:nvSpPr>
        <p:spPr>
          <a:xfrm>
            <a:off x="1346001" y="4535275"/>
            <a:ext cx="692475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05</a:t>
            </a:r>
            <a:endParaRPr kumimoji="1" lang="zh-CN" altLang="en-US"/>
          </a:p>
        </p:txBody>
      </p:sp>
      <p:sp>
        <p:nvSpPr>
          <p:cNvPr id="29" name="标题 1"/>
          <p:cNvSpPr txBox="true"/>
          <p:nvPr/>
        </p:nvSpPr>
        <p:spPr>
          <a:xfrm>
            <a:off x="2287734" y="4290640"/>
            <a:ext cx="3475427" cy="8179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五、水费收缴规范</a:t>
            </a:r>
            <a:endParaRPr kumimoji="1" lang="zh-CN" altLang="en-US" b="1"/>
          </a:p>
        </p:txBody>
      </p:sp>
      <p:sp>
        <p:nvSpPr>
          <p:cNvPr id="30" name="标题 1"/>
          <p:cNvSpPr txBox="true"/>
          <p:nvPr/>
        </p:nvSpPr>
        <p:spPr>
          <a:xfrm>
            <a:off x="6078054" y="5432341"/>
            <a:ext cx="593031" cy="593031"/>
          </a:xfrm>
          <a:prstGeom prst="ellipse">
            <a:avLst/>
          </a:prstGeom>
          <a:gradFill>
            <a:gsLst>
              <a:gs pos="18000">
                <a:schemeClr val="accent1"/>
              </a:gs>
              <a:gs pos="100000">
                <a:schemeClr val="accent2"/>
              </a:gs>
            </a:gsLst>
            <a:lin ang="3600000" scaled="false"/>
          </a:gradFill>
          <a:ln w="31750" cap="sq">
            <a:solidFill>
              <a:schemeClr val="accent3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1" name="标题 1"/>
          <p:cNvSpPr txBox="true"/>
          <p:nvPr/>
        </p:nvSpPr>
        <p:spPr>
          <a:xfrm>
            <a:off x="6078054" y="5555174"/>
            <a:ext cx="593030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08</a:t>
            </a:r>
            <a:endParaRPr kumimoji="1" lang="zh-CN" altLang="en-US"/>
          </a:p>
        </p:txBody>
      </p:sp>
      <p:sp>
        <p:nvSpPr>
          <p:cNvPr id="32" name="标题 1"/>
          <p:cNvSpPr txBox="true"/>
          <p:nvPr/>
        </p:nvSpPr>
        <p:spPr>
          <a:xfrm>
            <a:off x="6869010" y="5302246"/>
            <a:ext cx="3578010" cy="8179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八、实施时间与后续计划</a:t>
            </a:r>
            <a:endParaRPr kumimoji="1" lang="zh-CN" altLang="en-US" b="1"/>
          </a:p>
        </p:txBody>
      </p:sp>
      <p:sp>
        <p:nvSpPr>
          <p:cNvPr id="33" name="标题 1"/>
          <p:cNvSpPr txBox="true"/>
          <p:nvPr/>
        </p:nvSpPr>
        <p:spPr>
          <a:xfrm>
            <a:off x="2287734" y="5302246"/>
            <a:ext cx="3475427" cy="8179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七、法律责任</a:t>
            </a:r>
            <a:endParaRPr kumimoji="1" lang="zh-CN" altLang="en-US" b="1"/>
          </a:p>
        </p:txBody>
      </p:sp>
      <p:sp>
        <p:nvSpPr>
          <p:cNvPr id="34" name="标题 1"/>
          <p:cNvSpPr txBox="true"/>
          <p:nvPr/>
        </p:nvSpPr>
        <p:spPr>
          <a:xfrm>
            <a:off x="6869010" y="4290640"/>
            <a:ext cx="3578010" cy="81791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六、人员管理与考核</a:t>
            </a:r>
            <a:endParaRPr kumimoji="1" lang="zh-CN" altLang="en-US" b="1"/>
          </a:p>
        </p:txBody>
      </p:sp>
      <p:sp>
        <p:nvSpPr>
          <p:cNvPr id="35" name="标题 1"/>
          <p:cNvSpPr txBox="true"/>
          <p:nvPr/>
        </p:nvSpPr>
        <p:spPr>
          <a:xfrm>
            <a:off x="1395723" y="5432341"/>
            <a:ext cx="593031" cy="593031"/>
          </a:xfrm>
          <a:prstGeom prst="ellipse">
            <a:avLst/>
          </a:prstGeom>
          <a:gradFill>
            <a:gsLst>
              <a:gs pos="18000">
                <a:schemeClr val="accent1"/>
              </a:gs>
              <a:gs pos="100000">
                <a:schemeClr val="accent2"/>
              </a:gs>
            </a:gsLst>
            <a:lin ang="3600000" scaled="false"/>
          </a:gradFill>
          <a:ln w="31750" cap="sq">
            <a:solidFill>
              <a:schemeClr val="accent3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6" name="标题 1"/>
          <p:cNvSpPr txBox="true"/>
          <p:nvPr/>
        </p:nvSpPr>
        <p:spPr>
          <a:xfrm>
            <a:off x="1346001" y="5555174"/>
            <a:ext cx="692475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07</a:t>
            </a:r>
            <a:endParaRPr kumimoji="1" lang="zh-CN" altLang="en-US"/>
          </a:p>
        </p:txBody>
      </p:sp>
      <p:sp>
        <p:nvSpPr>
          <p:cNvPr id="37" name="标题 1"/>
          <p:cNvSpPr txBox="true"/>
          <p:nvPr/>
        </p:nvSpPr>
        <p:spPr>
          <a:xfrm>
            <a:off x="6065670" y="3392542"/>
            <a:ext cx="593031" cy="593031"/>
          </a:xfrm>
          <a:prstGeom prst="ellipse">
            <a:avLst/>
          </a:prstGeom>
          <a:gradFill>
            <a:gsLst>
              <a:gs pos="18000">
                <a:schemeClr val="accent1"/>
              </a:gs>
              <a:gs pos="100000">
                <a:schemeClr val="accent2"/>
              </a:gs>
            </a:gsLst>
            <a:lin ang="3600000" scaled="false"/>
          </a:gradFill>
          <a:ln w="31750" cap="sq">
            <a:solidFill>
              <a:schemeClr val="accent3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8" name="标题 1"/>
          <p:cNvSpPr txBox="true"/>
          <p:nvPr/>
        </p:nvSpPr>
        <p:spPr>
          <a:xfrm>
            <a:off x="6078054" y="3515375"/>
            <a:ext cx="593030" cy="4616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/>
          <a:lstStyle/>
          <a:p>
            <a:pPr algn="ctr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04</a:t>
            </a:r>
            <a:endParaRPr kumimoji="1"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666750" y="2569726"/>
            <a:ext cx="10858500" cy="3024000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814796" y="2749726"/>
            <a:ext cx="5281204" cy="2664000"/>
          </a:xfrm>
          <a:prstGeom prst="snip1Rect">
            <a:avLst>
              <a:gd name="adj" fmla="val 15577"/>
            </a:avLst>
          </a:prstGeom>
          <a:solidFill>
            <a:schemeClr val="bg1"/>
          </a:solidFill>
          <a:ln w="1270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666750" y="1290684"/>
            <a:ext cx="8763000" cy="9997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50000"/>
              </a:lnSpc>
            </a:pPr>
            <a:r>
              <a:rPr kumimoji="1" lang="en-US" altLang="zh-CN" sz="28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流程规范</a:t>
            </a:r>
            <a:endParaRPr kumimoji="1" lang="en-US" altLang="zh-CN" sz="28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6" name="标题 1"/>
          <p:cNvSpPr txBox="true"/>
          <p:nvPr/>
        </p:nvSpPr>
        <p:spPr>
          <a:xfrm rot="16200000">
            <a:off x="11013736" y="2741707"/>
            <a:ext cx="351381" cy="356039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1205398" y="3095417"/>
            <a:ext cx="4487300" cy="18589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农户 → 村组 → 行政村 → 水管单位，购水流程需公示5日，接受用水户监督。</a:t>
            </a:r>
            <a:endParaRPr kumimoji="1" lang="en-US" altLang="zh-CN" sz="20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8" name="标题 1"/>
          <p:cNvSpPr txBox="true"/>
          <p:nvPr/>
        </p:nvSpPr>
        <p:spPr>
          <a:xfrm>
            <a:off x="6549266" y="3095417"/>
            <a:ext cx="4500000" cy="18589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通过规范的购水流程，确保水费收取的公平性和透明度。</a:t>
            </a:r>
            <a:endParaRPr kumimoji="1" lang="en-US" altLang="zh-CN" sz="20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9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购水流程</a:t>
            </a: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 flipH="true">
            <a:off x="6681468" y="888522"/>
            <a:ext cx="5453148" cy="5453148"/>
          </a:xfrm>
          <a:prstGeom prst="arc">
            <a:avLst>
              <a:gd name="adj1" fmla="val 18633812"/>
              <a:gd name="adj2" fmla="val 3033281"/>
            </a:avLst>
          </a:prstGeom>
          <a:noFill/>
          <a:ln w="6350" cap="sq">
            <a:solidFill>
              <a:schemeClr val="bg1">
                <a:lumMod val="75000"/>
              </a:schemeClr>
            </a:solidFill>
            <a:miter/>
            <a:headEnd type="oval"/>
            <a:tailEnd type="oval"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 flipH="true">
            <a:off x="915981" y="1805486"/>
            <a:ext cx="5472000" cy="17334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7150" cap="rnd">
            <a:noFill/>
            <a:rou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5464899" y="2312228"/>
            <a:ext cx="720000" cy="7200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false"/>
          </a:gradFill>
          <a:ln w="57150" cap="rnd">
            <a:noFill/>
            <a:round/>
          </a:ln>
          <a:effectLst>
            <a:outerShdw blurRad="254000" dist="127000" dir="5400000" algn="t" rotWithShape="0">
              <a:schemeClr val="tx1">
                <a:lumMod val="65000"/>
                <a:lumOff val="3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1345628" y="1713063"/>
            <a:ext cx="3848100" cy="13849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推广企业转账、个人扫码等电子支付方式，不提倡现金支付，提高缴费效率。</a:t>
            </a:r>
            <a:endParaRPr kumimoji="1" lang="en-US" altLang="zh-CN" sz="2000" b="1">
              <a:ln w="12700">
                <a:noFill/>
              </a:ln>
              <a:solidFill>
                <a:srgbClr val="595959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7" name="标题 1"/>
          <p:cNvSpPr txBox="true"/>
          <p:nvPr/>
        </p:nvSpPr>
        <p:spPr>
          <a:xfrm>
            <a:off x="5644897" y="2492229"/>
            <a:ext cx="360004" cy="360000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bg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 flipH="true">
            <a:off x="915981" y="3725428"/>
            <a:ext cx="5472000" cy="1733487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57150" cap="rnd">
            <a:noFill/>
            <a:round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5464899" y="4232170"/>
            <a:ext cx="720000" cy="720000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false"/>
          </a:gradFill>
          <a:ln w="57150" cap="rnd">
            <a:noFill/>
            <a:round/>
          </a:ln>
          <a:effectLst>
            <a:outerShdw blurRad="254000" dist="127000" dir="5400000" algn="t" rotWithShape="0">
              <a:schemeClr val="tx1">
                <a:lumMod val="65000"/>
                <a:lumOff val="35000"/>
                <a:alpha val="3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1345628" y="3863826"/>
            <a:ext cx="3848100" cy="9232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通过多样化的缴费方式，提高缴费效率，方便用水户缴费。</a:t>
            </a:r>
            <a:endParaRPr kumimoji="1" lang="en-US" altLang="zh-CN" sz="2000" b="1">
              <a:ln w="12700">
                <a:noFill/>
              </a:ln>
              <a:solidFill>
                <a:srgbClr val="595959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5644899" y="4443286"/>
            <a:ext cx="360000" cy="297770"/>
          </a:xfrm>
          <a:custGeom>
            <a:avLst/>
            <a:gdLst>
              <a:gd name="connsiteX0" fmla="*/ 153878 w 870468"/>
              <a:gd name="connsiteY0" fmla="*/ 353026 h 720000"/>
              <a:gd name="connsiteX1" fmla="*/ 449972 w 870468"/>
              <a:gd name="connsiteY1" fmla="*/ 353026 h 720000"/>
              <a:gd name="connsiteX2" fmla="*/ 489985 w 870468"/>
              <a:gd name="connsiteY2" fmla="*/ 393039 h 720000"/>
              <a:gd name="connsiteX3" fmla="*/ 449972 w 870468"/>
              <a:gd name="connsiteY3" fmla="*/ 433051 h 720000"/>
              <a:gd name="connsiteX4" fmla="*/ 153878 w 870468"/>
              <a:gd name="connsiteY4" fmla="*/ 433051 h 720000"/>
              <a:gd name="connsiteX5" fmla="*/ 113865 w 870468"/>
              <a:gd name="connsiteY5" fmla="*/ 393039 h 720000"/>
              <a:gd name="connsiteX6" fmla="*/ 153878 w 870468"/>
              <a:gd name="connsiteY6" fmla="*/ 353026 h 720000"/>
              <a:gd name="connsiteX7" fmla="*/ 68708 w 870468"/>
              <a:gd name="connsiteY7" fmla="*/ 275858 h 720000"/>
              <a:gd name="connsiteX8" fmla="*/ 68708 w 870468"/>
              <a:gd name="connsiteY8" fmla="*/ 603735 h 720000"/>
              <a:gd name="connsiteX9" fmla="*/ 116266 w 870468"/>
              <a:gd name="connsiteY9" fmla="*/ 651293 h 720000"/>
              <a:gd name="connsiteX10" fmla="*/ 598821 w 870468"/>
              <a:gd name="connsiteY10" fmla="*/ 651293 h 720000"/>
              <a:gd name="connsiteX11" fmla="*/ 754317 w 870468"/>
              <a:gd name="connsiteY11" fmla="*/ 651293 h 720000"/>
              <a:gd name="connsiteX12" fmla="*/ 801875 w 870468"/>
              <a:gd name="connsiteY12" fmla="*/ 603735 h 720000"/>
              <a:gd name="connsiteX13" fmla="*/ 801875 w 870468"/>
              <a:gd name="connsiteY13" fmla="*/ 275858 h 720000"/>
              <a:gd name="connsiteX14" fmla="*/ 598821 w 870468"/>
              <a:gd name="connsiteY14" fmla="*/ 275858 h 720000"/>
              <a:gd name="connsiteX15" fmla="*/ 116266 w 870468"/>
              <a:gd name="connsiteY15" fmla="*/ 68593 h 720000"/>
              <a:gd name="connsiteX16" fmla="*/ 68708 w 870468"/>
              <a:gd name="connsiteY16" fmla="*/ 116151 h 720000"/>
              <a:gd name="connsiteX17" fmla="*/ 68708 w 870468"/>
              <a:gd name="connsiteY17" fmla="*/ 207265 h 720000"/>
              <a:gd name="connsiteX18" fmla="*/ 598821 w 870468"/>
              <a:gd name="connsiteY18" fmla="*/ 207265 h 720000"/>
              <a:gd name="connsiteX19" fmla="*/ 801875 w 870468"/>
              <a:gd name="connsiteY19" fmla="*/ 207265 h 720000"/>
              <a:gd name="connsiteX20" fmla="*/ 801875 w 870468"/>
              <a:gd name="connsiteY20" fmla="*/ 116151 h 720000"/>
              <a:gd name="connsiteX21" fmla="*/ 754317 w 870468"/>
              <a:gd name="connsiteY21" fmla="*/ 68593 h 720000"/>
              <a:gd name="connsiteX22" fmla="*/ 598821 w 870468"/>
              <a:gd name="connsiteY22" fmla="*/ 68593 h 720000"/>
              <a:gd name="connsiteX23" fmla="*/ 116266 w 870468"/>
              <a:gd name="connsiteY23" fmla="*/ 0 h 720000"/>
              <a:gd name="connsiteX24" fmla="*/ 598821 w 870468"/>
              <a:gd name="connsiteY24" fmla="*/ 0 h 720000"/>
              <a:gd name="connsiteX25" fmla="*/ 754317 w 870468"/>
              <a:gd name="connsiteY25" fmla="*/ 0 h 720000"/>
              <a:gd name="connsiteX26" fmla="*/ 870468 w 870468"/>
              <a:gd name="connsiteY26" fmla="*/ 116151 h 720000"/>
              <a:gd name="connsiteX27" fmla="*/ 870468 w 870468"/>
              <a:gd name="connsiteY27" fmla="*/ 241562 h 720000"/>
              <a:gd name="connsiteX28" fmla="*/ 870468 w 870468"/>
              <a:gd name="connsiteY28" fmla="*/ 603735 h 720000"/>
              <a:gd name="connsiteX29" fmla="*/ 754317 w 870468"/>
              <a:gd name="connsiteY29" fmla="*/ 720000 h 720000"/>
              <a:gd name="connsiteX30" fmla="*/ 598821 w 870468"/>
              <a:gd name="connsiteY30" fmla="*/ 720000 h 720000"/>
              <a:gd name="connsiteX31" fmla="*/ 116266 w 870468"/>
              <a:gd name="connsiteY31" fmla="*/ 720000 h 720000"/>
              <a:gd name="connsiteX32" fmla="*/ 115 w 870468"/>
              <a:gd name="connsiteY32" fmla="*/ 603849 h 720000"/>
              <a:gd name="connsiteX33" fmla="*/ 115 w 870468"/>
              <a:gd name="connsiteY33" fmla="*/ 241841 h 720000"/>
              <a:gd name="connsiteX34" fmla="*/ 0 w 870468"/>
              <a:gd name="connsiteY34" fmla="*/ 241562 h 720000"/>
              <a:gd name="connsiteX35" fmla="*/ 115 w 870468"/>
              <a:gd name="connsiteY35" fmla="*/ 241284 h 720000"/>
              <a:gd name="connsiteX36" fmla="*/ 115 w 870468"/>
              <a:gd name="connsiteY36" fmla="*/ 116151 h 720000"/>
              <a:gd name="connsiteX37" fmla="*/ 116266 w 870468"/>
              <a:gd name="connsiteY37" fmla="*/ 0 h 720000"/>
            </a:gdLst>
            <a:ahLst/>
            <a:cxnLst/>
            <a:rect l="l" t="t" r="r" b="b"/>
            <a:pathLst>
              <a:path w="870468" h="720000">
                <a:moveTo>
                  <a:pt x="153878" y="353026"/>
                </a:moveTo>
                <a:lnTo>
                  <a:pt x="449972" y="353026"/>
                </a:lnTo>
                <a:cubicBezTo>
                  <a:pt x="472036" y="353026"/>
                  <a:pt x="489985" y="370975"/>
                  <a:pt x="489985" y="393039"/>
                </a:cubicBezTo>
                <a:cubicBezTo>
                  <a:pt x="489985" y="415103"/>
                  <a:pt x="472150" y="433051"/>
                  <a:pt x="449972" y="433051"/>
                </a:cubicBezTo>
                <a:lnTo>
                  <a:pt x="153878" y="433051"/>
                </a:lnTo>
                <a:cubicBezTo>
                  <a:pt x="131814" y="433051"/>
                  <a:pt x="113865" y="415103"/>
                  <a:pt x="113865" y="393039"/>
                </a:cubicBezTo>
                <a:cubicBezTo>
                  <a:pt x="113865" y="370975"/>
                  <a:pt x="131814" y="353026"/>
                  <a:pt x="153878" y="353026"/>
                </a:cubicBezTo>
                <a:close/>
                <a:moveTo>
                  <a:pt x="68708" y="275858"/>
                </a:moveTo>
                <a:lnTo>
                  <a:pt x="68708" y="603735"/>
                </a:lnTo>
                <a:cubicBezTo>
                  <a:pt x="68708" y="630029"/>
                  <a:pt x="90087" y="651293"/>
                  <a:pt x="116266" y="651293"/>
                </a:cubicBezTo>
                <a:lnTo>
                  <a:pt x="598821" y="651293"/>
                </a:lnTo>
                <a:lnTo>
                  <a:pt x="754317" y="651293"/>
                </a:lnTo>
                <a:cubicBezTo>
                  <a:pt x="780611" y="651293"/>
                  <a:pt x="801875" y="629915"/>
                  <a:pt x="801875" y="603735"/>
                </a:cubicBezTo>
                <a:lnTo>
                  <a:pt x="801875" y="275858"/>
                </a:lnTo>
                <a:lnTo>
                  <a:pt x="598821" y="275858"/>
                </a:lnTo>
                <a:close/>
                <a:moveTo>
                  <a:pt x="116266" y="68593"/>
                </a:moveTo>
                <a:cubicBezTo>
                  <a:pt x="89972" y="68593"/>
                  <a:pt x="68708" y="89972"/>
                  <a:pt x="68708" y="116151"/>
                </a:cubicBezTo>
                <a:lnTo>
                  <a:pt x="68708" y="207265"/>
                </a:lnTo>
                <a:lnTo>
                  <a:pt x="598821" y="207265"/>
                </a:lnTo>
                <a:lnTo>
                  <a:pt x="801875" y="207265"/>
                </a:lnTo>
                <a:lnTo>
                  <a:pt x="801875" y="116151"/>
                </a:lnTo>
                <a:cubicBezTo>
                  <a:pt x="801875" y="89857"/>
                  <a:pt x="780497" y="68593"/>
                  <a:pt x="754317" y="68593"/>
                </a:cubicBezTo>
                <a:lnTo>
                  <a:pt x="598821" y="68593"/>
                </a:lnTo>
                <a:close/>
                <a:moveTo>
                  <a:pt x="116266" y="0"/>
                </a:moveTo>
                <a:lnTo>
                  <a:pt x="598821" y="0"/>
                </a:lnTo>
                <a:lnTo>
                  <a:pt x="754317" y="0"/>
                </a:lnTo>
                <a:cubicBezTo>
                  <a:pt x="818338" y="0"/>
                  <a:pt x="870468" y="52131"/>
                  <a:pt x="870468" y="116151"/>
                </a:cubicBezTo>
                <a:lnTo>
                  <a:pt x="870468" y="241562"/>
                </a:lnTo>
                <a:lnTo>
                  <a:pt x="870468" y="603735"/>
                </a:lnTo>
                <a:cubicBezTo>
                  <a:pt x="870468" y="667869"/>
                  <a:pt x="818338" y="720000"/>
                  <a:pt x="754317" y="720000"/>
                </a:cubicBezTo>
                <a:lnTo>
                  <a:pt x="598821" y="720000"/>
                </a:lnTo>
                <a:lnTo>
                  <a:pt x="116266" y="720000"/>
                </a:lnTo>
                <a:cubicBezTo>
                  <a:pt x="52246" y="720000"/>
                  <a:pt x="115" y="667869"/>
                  <a:pt x="115" y="603849"/>
                </a:cubicBezTo>
                <a:lnTo>
                  <a:pt x="115" y="241841"/>
                </a:lnTo>
                <a:lnTo>
                  <a:pt x="0" y="241562"/>
                </a:lnTo>
                <a:lnTo>
                  <a:pt x="115" y="241284"/>
                </a:lnTo>
                <a:lnTo>
                  <a:pt x="115" y="116151"/>
                </a:lnTo>
                <a:cubicBezTo>
                  <a:pt x="115" y="52131"/>
                  <a:pt x="52246" y="0"/>
                  <a:pt x="116266" y="0"/>
                </a:cubicBezTo>
                <a:close/>
              </a:path>
            </a:pathLst>
          </a:custGeom>
          <a:solidFill>
            <a:schemeClr val="bg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7179900" y="2278387"/>
            <a:ext cx="4300900" cy="270762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缴费方式多样化</a:t>
            </a:r>
            <a:endParaRPr kumimoji="1" lang="en-US" altLang="zh-CN" sz="20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3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缴费方式</a:t>
            </a:r>
            <a:endParaRPr kumimoji="1" lang="zh-CN" altLang="en-US"/>
          </a:p>
        </p:txBody>
      </p:sp>
      <p:sp>
        <p:nvSpPr>
          <p:cNvPr id="15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660400" y="2484522"/>
            <a:ext cx="10858500" cy="3092116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2000">
                <a:schemeClr val="accent1">
                  <a:lumMod val="20000"/>
                  <a:lumOff val="80000"/>
                  <a:alpha val="0"/>
                </a:schemeClr>
              </a:gs>
              <a:gs pos="66058">
                <a:schemeClr val="accent1">
                  <a:lumMod val="20000"/>
                  <a:lumOff val="80000"/>
                  <a:alpha val="0"/>
                </a:schemeClr>
              </a:gs>
              <a:gs pos="97248">
                <a:schemeClr val="accent1">
                  <a:lumMod val="20000"/>
                  <a:lumOff val="8000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 rot="5400000">
            <a:off x="4328521" y="2506891"/>
            <a:ext cx="3534957" cy="3047378"/>
          </a:xfrm>
          <a:prstGeom prst="hexagon">
            <a:avLst/>
          </a:prstGeom>
          <a:gradFill>
            <a:gsLst>
              <a:gs pos="77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 rot="5400000">
            <a:off x="4812712" y="2924297"/>
            <a:ext cx="2566577" cy="2212567"/>
          </a:xfrm>
          <a:prstGeom prst="hexagon">
            <a:avLst/>
          </a:prstGeom>
          <a:solidFill>
            <a:schemeClr val="accent1"/>
          </a:solidFill>
          <a:ln w="11747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11460164" y="2484522"/>
            <a:ext cx="58736" cy="3092116"/>
          </a:xfrm>
          <a:prstGeom prst="rect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660400" y="2484522"/>
            <a:ext cx="58736" cy="3092116"/>
          </a:xfrm>
          <a:prstGeom prst="rect">
            <a:avLst/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1000864" y="3029067"/>
            <a:ext cx="3190502" cy="21765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水费纳入财政专户，实行“收支两条线”管理，统筹用于灌溉工程管护经费。</a:t>
            </a:r>
            <a:endParaRPr kumimoji="1" lang="en-US" altLang="zh-CN" sz="20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9" name="标题 1"/>
          <p:cNvSpPr txBox="true"/>
          <p:nvPr/>
        </p:nvSpPr>
        <p:spPr>
          <a:xfrm>
            <a:off x="7924434" y="3029067"/>
            <a:ext cx="3190502" cy="217651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通过财政专户管理，确保水费资金的安全和合理使用。</a:t>
            </a:r>
            <a:endParaRPr kumimoji="1" lang="en-US" altLang="zh-CN" sz="20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0" name="标题 1"/>
          <p:cNvSpPr txBox="true"/>
          <p:nvPr/>
        </p:nvSpPr>
        <p:spPr>
          <a:xfrm>
            <a:off x="3342058" y="1148348"/>
            <a:ext cx="5507885" cy="64368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E1488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财政专户管理</a:t>
            </a: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>
            <a:off x="5695950" y="3653525"/>
            <a:ext cx="800100" cy="754112"/>
          </a:xfrm>
          <a:custGeom>
            <a:avLst/>
            <a:gdLst>
              <a:gd name="connsiteX0" fmla="*/ 565749 w 763907"/>
              <a:gd name="connsiteY0" fmla="*/ 529546 h 720000"/>
              <a:gd name="connsiteX1" fmla="*/ 585849 w 763907"/>
              <a:gd name="connsiteY1" fmla="*/ 537865 h 720000"/>
              <a:gd name="connsiteX2" fmla="*/ 698960 w 763907"/>
              <a:gd name="connsiteY2" fmla="*/ 650977 h 720000"/>
              <a:gd name="connsiteX3" fmla="*/ 698960 w 763907"/>
              <a:gd name="connsiteY3" fmla="*/ 691178 h 720000"/>
              <a:gd name="connsiteX4" fmla="*/ 678860 w 763907"/>
              <a:gd name="connsiteY4" fmla="*/ 699521 h 720000"/>
              <a:gd name="connsiteX5" fmla="*/ 658760 w 763907"/>
              <a:gd name="connsiteY5" fmla="*/ 691178 h 720000"/>
              <a:gd name="connsiteX6" fmla="*/ 545648 w 763907"/>
              <a:gd name="connsiteY6" fmla="*/ 578066 h 720000"/>
              <a:gd name="connsiteX7" fmla="*/ 545648 w 763907"/>
              <a:gd name="connsiteY7" fmla="*/ 537865 h 720000"/>
              <a:gd name="connsiteX8" fmla="*/ 565749 w 763907"/>
              <a:gd name="connsiteY8" fmla="*/ 529546 h 720000"/>
              <a:gd name="connsiteX9" fmla="*/ 565749 w 763907"/>
              <a:gd name="connsiteY9" fmla="*/ 359807 h 720000"/>
              <a:gd name="connsiteX10" fmla="*/ 735464 w 763907"/>
              <a:gd name="connsiteY10" fmla="*/ 359807 h 720000"/>
              <a:gd name="connsiteX11" fmla="*/ 763907 w 763907"/>
              <a:gd name="connsiteY11" fmla="*/ 388251 h 720000"/>
              <a:gd name="connsiteX12" fmla="*/ 735464 w 763907"/>
              <a:gd name="connsiteY12" fmla="*/ 416695 h 720000"/>
              <a:gd name="connsiteX13" fmla="*/ 565749 w 763907"/>
              <a:gd name="connsiteY13" fmla="*/ 416695 h 720000"/>
              <a:gd name="connsiteX14" fmla="*/ 537305 w 763907"/>
              <a:gd name="connsiteY14" fmla="*/ 388251 h 720000"/>
              <a:gd name="connsiteX15" fmla="*/ 565749 w 763907"/>
              <a:gd name="connsiteY15" fmla="*/ 359807 h 720000"/>
              <a:gd name="connsiteX16" fmla="*/ 678860 w 763907"/>
              <a:gd name="connsiteY16" fmla="*/ 77005 h 720000"/>
              <a:gd name="connsiteX17" fmla="*/ 698960 w 763907"/>
              <a:gd name="connsiteY17" fmla="*/ 85325 h 720000"/>
              <a:gd name="connsiteX18" fmla="*/ 698960 w 763907"/>
              <a:gd name="connsiteY18" fmla="*/ 125525 h 720000"/>
              <a:gd name="connsiteX19" fmla="*/ 585849 w 763907"/>
              <a:gd name="connsiteY19" fmla="*/ 238636 h 720000"/>
              <a:gd name="connsiteX20" fmla="*/ 565749 w 763907"/>
              <a:gd name="connsiteY20" fmla="*/ 246980 h 720000"/>
              <a:gd name="connsiteX21" fmla="*/ 545648 w 763907"/>
              <a:gd name="connsiteY21" fmla="*/ 238636 h 720000"/>
              <a:gd name="connsiteX22" fmla="*/ 545648 w 763907"/>
              <a:gd name="connsiteY22" fmla="*/ 198436 h 720000"/>
              <a:gd name="connsiteX23" fmla="*/ 658760 w 763907"/>
              <a:gd name="connsiteY23" fmla="*/ 85325 h 720000"/>
              <a:gd name="connsiteX24" fmla="*/ 678860 w 763907"/>
              <a:gd name="connsiteY24" fmla="*/ 77005 h 720000"/>
              <a:gd name="connsiteX25" fmla="*/ 362802 w 763907"/>
              <a:gd name="connsiteY25" fmla="*/ 5 h 720000"/>
              <a:gd name="connsiteX26" fmla="*/ 422012 w 763907"/>
              <a:gd name="connsiteY26" fmla="*/ 16490 h 720000"/>
              <a:gd name="connsiteX27" fmla="*/ 481080 w 763907"/>
              <a:gd name="connsiteY27" fmla="*/ 119457 h 720000"/>
              <a:gd name="connsiteX28" fmla="*/ 481080 w 763907"/>
              <a:gd name="connsiteY28" fmla="*/ 600631 h 720000"/>
              <a:gd name="connsiteX29" fmla="*/ 422012 w 763907"/>
              <a:gd name="connsiteY29" fmla="*/ 703598 h 720000"/>
              <a:gd name="connsiteX30" fmla="*/ 361806 w 763907"/>
              <a:gd name="connsiteY30" fmla="*/ 720000 h 720000"/>
              <a:gd name="connsiteX31" fmla="*/ 303306 w 763907"/>
              <a:gd name="connsiteY31" fmla="*/ 704546 h 720000"/>
              <a:gd name="connsiteX32" fmla="*/ 60870 w 763907"/>
              <a:gd name="connsiteY32" fmla="*/ 568300 h 720000"/>
              <a:gd name="connsiteX33" fmla="*/ 0 w 763907"/>
              <a:gd name="connsiteY33" fmla="*/ 464291 h 720000"/>
              <a:gd name="connsiteX34" fmla="*/ 0 w 763907"/>
              <a:gd name="connsiteY34" fmla="*/ 255702 h 720000"/>
              <a:gd name="connsiteX35" fmla="*/ 60870 w 763907"/>
              <a:gd name="connsiteY35" fmla="*/ 151693 h 720000"/>
              <a:gd name="connsiteX36" fmla="*/ 303306 w 763907"/>
              <a:gd name="connsiteY36" fmla="*/ 15447 h 720000"/>
              <a:gd name="connsiteX37" fmla="*/ 362802 w 763907"/>
              <a:gd name="connsiteY37" fmla="*/ 5 h 720000"/>
            </a:gdLst>
            <a:ahLst/>
            <a:cxnLst/>
            <a:rect l="l" t="t" r="r" b="b"/>
            <a:pathLst>
              <a:path w="763907" h="720000">
                <a:moveTo>
                  <a:pt x="565749" y="529546"/>
                </a:moveTo>
                <a:cubicBezTo>
                  <a:pt x="573025" y="529546"/>
                  <a:pt x="580302" y="532319"/>
                  <a:pt x="585849" y="537865"/>
                </a:cubicBezTo>
                <a:lnTo>
                  <a:pt x="698960" y="650977"/>
                </a:lnTo>
                <a:cubicBezTo>
                  <a:pt x="710054" y="662070"/>
                  <a:pt x="710054" y="680084"/>
                  <a:pt x="698960" y="691178"/>
                </a:cubicBezTo>
                <a:cubicBezTo>
                  <a:pt x="693461" y="696677"/>
                  <a:pt x="686161" y="699521"/>
                  <a:pt x="678860" y="699521"/>
                </a:cubicBezTo>
                <a:cubicBezTo>
                  <a:pt x="671560" y="699521"/>
                  <a:pt x="664259" y="696771"/>
                  <a:pt x="658760" y="691178"/>
                </a:cubicBezTo>
                <a:lnTo>
                  <a:pt x="545648" y="578066"/>
                </a:lnTo>
                <a:cubicBezTo>
                  <a:pt x="534555" y="566973"/>
                  <a:pt x="534555" y="548959"/>
                  <a:pt x="545648" y="537865"/>
                </a:cubicBezTo>
                <a:cubicBezTo>
                  <a:pt x="551195" y="532319"/>
                  <a:pt x="558471" y="529546"/>
                  <a:pt x="565749" y="529546"/>
                </a:cubicBezTo>
                <a:close/>
                <a:moveTo>
                  <a:pt x="565749" y="359807"/>
                </a:moveTo>
                <a:lnTo>
                  <a:pt x="735464" y="359807"/>
                </a:lnTo>
                <a:cubicBezTo>
                  <a:pt x="751202" y="359807"/>
                  <a:pt x="763907" y="372512"/>
                  <a:pt x="763907" y="388251"/>
                </a:cubicBezTo>
                <a:cubicBezTo>
                  <a:pt x="763907" y="403990"/>
                  <a:pt x="751107" y="416695"/>
                  <a:pt x="735464" y="416695"/>
                </a:cubicBezTo>
                <a:lnTo>
                  <a:pt x="565749" y="416695"/>
                </a:lnTo>
                <a:cubicBezTo>
                  <a:pt x="550010" y="416695"/>
                  <a:pt x="537305" y="403990"/>
                  <a:pt x="537305" y="388251"/>
                </a:cubicBezTo>
                <a:cubicBezTo>
                  <a:pt x="537305" y="372512"/>
                  <a:pt x="550010" y="359807"/>
                  <a:pt x="565749" y="359807"/>
                </a:cubicBezTo>
                <a:close/>
                <a:moveTo>
                  <a:pt x="678860" y="77005"/>
                </a:moveTo>
                <a:cubicBezTo>
                  <a:pt x="686137" y="77005"/>
                  <a:pt x="693414" y="79778"/>
                  <a:pt x="698960" y="85325"/>
                </a:cubicBezTo>
                <a:cubicBezTo>
                  <a:pt x="710054" y="96418"/>
                  <a:pt x="710054" y="114432"/>
                  <a:pt x="698960" y="125525"/>
                </a:cubicBezTo>
                <a:lnTo>
                  <a:pt x="585849" y="238636"/>
                </a:lnTo>
                <a:cubicBezTo>
                  <a:pt x="580350" y="244231"/>
                  <a:pt x="573049" y="246980"/>
                  <a:pt x="565749" y="246980"/>
                </a:cubicBezTo>
                <a:cubicBezTo>
                  <a:pt x="558448" y="246980"/>
                  <a:pt x="551147" y="244231"/>
                  <a:pt x="545648" y="238636"/>
                </a:cubicBezTo>
                <a:cubicBezTo>
                  <a:pt x="534555" y="227543"/>
                  <a:pt x="534555" y="209529"/>
                  <a:pt x="545648" y="198436"/>
                </a:cubicBezTo>
                <a:lnTo>
                  <a:pt x="658760" y="85325"/>
                </a:lnTo>
                <a:cubicBezTo>
                  <a:pt x="664306" y="79778"/>
                  <a:pt x="671583" y="77005"/>
                  <a:pt x="678860" y="77005"/>
                </a:cubicBezTo>
                <a:close/>
                <a:moveTo>
                  <a:pt x="362802" y="5"/>
                </a:moveTo>
                <a:cubicBezTo>
                  <a:pt x="383186" y="183"/>
                  <a:pt x="403524" y="5682"/>
                  <a:pt x="422012" y="16490"/>
                </a:cubicBezTo>
                <a:cubicBezTo>
                  <a:pt x="458989" y="38108"/>
                  <a:pt x="481080" y="76601"/>
                  <a:pt x="481080" y="119457"/>
                </a:cubicBezTo>
                <a:lnTo>
                  <a:pt x="481080" y="600631"/>
                </a:lnTo>
                <a:cubicBezTo>
                  <a:pt x="481080" y="643486"/>
                  <a:pt x="458989" y="681980"/>
                  <a:pt x="422012" y="703598"/>
                </a:cubicBezTo>
                <a:cubicBezTo>
                  <a:pt x="403240" y="714501"/>
                  <a:pt x="382475" y="720000"/>
                  <a:pt x="361806" y="720000"/>
                </a:cubicBezTo>
                <a:cubicBezTo>
                  <a:pt x="341706" y="720000"/>
                  <a:pt x="321700" y="714881"/>
                  <a:pt x="303306" y="704546"/>
                </a:cubicBezTo>
                <a:lnTo>
                  <a:pt x="60870" y="568300"/>
                </a:lnTo>
                <a:cubicBezTo>
                  <a:pt x="23324" y="547157"/>
                  <a:pt x="0" y="507336"/>
                  <a:pt x="0" y="464291"/>
                </a:cubicBezTo>
                <a:lnTo>
                  <a:pt x="0" y="255702"/>
                </a:lnTo>
                <a:cubicBezTo>
                  <a:pt x="0" y="212657"/>
                  <a:pt x="23324" y="172742"/>
                  <a:pt x="60870" y="151693"/>
                </a:cubicBezTo>
                <a:lnTo>
                  <a:pt x="303306" y="15447"/>
                </a:lnTo>
                <a:cubicBezTo>
                  <a:pt x="321984" y="4970"/>
                  <a:pt x="342417" y="-173"/>
                  <a:pt x="362802" y="5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资金管理</a:t>
            </a:r>
            <a:endParaRPr kumimoji="1" lang="zh-CN" altLang="en-US"/>
          </a:p>
        </p:txBody>
      </p:sp>
      <p:sp>
        <p:nvSpPr>
          <p:cNvPr id="14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/>
        </p:nvPicPr>
        <p:blipFill>
          <a:blip r:embed="rId1">
            <a:alphaModFix amt="100000"/>
          </a:blip>
          <a:srcRect l="10234" r="50000"/>
          <a:stretch>
            <a:fillRect/>
          </a:stretch>
        </p:blipFill>
        <p:spPr>
          <a:xfrm rot="16200000" flipV="true">
            <a:off x="2667000" y="-2667000"/>
            <a:ext cx="6858000" cy="12192000"/>
          </a:xfrm>
          <a:custGeom>
            <a:avLst/>
            <a:gdLst>
              <a:gd name="connsiteX0" fmla="*/ 6858000 w 6858000"/>
              <a:gd name="connsiteY0" fmla="*/ 12192000 h 12192000"/>
              <a:gd name="connsiteX1" fmla="*/ 6858000 w 6858000"/>
              <a:gd name="connsiteY1" fmla="*/ 0 h 12192000"/>
              <a:gd name="connsiteX2" fmla="*/ 0 w 6858000"/>
              <a:gd name="connsiteY2" fmla="*/ 0 h 12192000"/>
              <a:gd name="connsiteX3" fmla="*/ 0 w 6858000"/>
              <a:gd name="connsiteY3" fmla="*/ 12192000 h 12192000"/>
            </a:gdLst>
            <a:ahLst/>
            <a:cxnLst/>
            <a:rect l="l" t="t" r="r" b="b"/>
            <a:pathLst>
              <a:path w="6858000" h="12192000">
                <a:moveTo>
                  <a:pt x="6858000" y="12192000"/>
                </a:moveTo>
                <a:lnTo>
                  <a:pt x="6858000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图片 2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1" y="5258844"/>
            <a:ext cx="3874658" cy="120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true"/>
          </p:cNvPicPr>
          <p:nvPr/>
        </p:nvPicPr>
        <p:blipFill>
          <a:blip r:embed="rId2">
            <a:alphaModFix amt="100000"/>
          </a:blip>
          <a:srcRect r="5529"/>
          <a:stretch>
            <a:fillRect/>
          </a:stretch>
        </p:blipFill>
        <p:spPr>
          <a:xfrm flipH="true">
            <a:off x="3823329" y="5255962"/>
            <a:ext cx="3660418" cy="1200518"/>
          </a:xfrm>
          <a:custGeom>
            <a:avLst/>
            <a:gdLst>
              <a:gd name="connsiteX0" fmla="*/ 3660418 w 3660418"/>
              <a:gd name="connsiteY0" fmla="*/ 0 h 1200518"/>
              <a:gd name="connsiteX1" fmla="*/ 0 w 3660418"/>
              <a:gd name="connsiteY1" fmla="*/ 0 h 1200518"/>
              <a:gd name="connsiteX2" fmla="*/ 0 w 3660418"/>
              <a:gd name="connsiteY2" fmla="*/ 1200518 h 1200518"/>
              <a:gd name="connsiteX3" fmla="*/ 3660418 w 3660418"/>
              <a:gd name="connsiteY3" fmla="*/ 1200518 h 1200518"/>
            </a:gdLst>
            <a:ahLst/>
            <a:cxnLst/>
            <a:rect l="l" t="t" r="r" b="b"/>
            <a:pathLst>
              <a:path w="3660418" h="1200518">
                <a:moveTo>
                  <a:pt x="3660418" y="0"/>
                </a:moveTo>
                <a:lnTo>
                  <a:pt x="0" y="0"/>
                </a:lnTo>
                <a:lnTo>
                  <a:pt x="0" y="1200518"/>
                </a:lnTo>
                <a:lnTo>
                  <a:pt x="3660418" y="120051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" name="图片 4"/>
          <p:cNvPicPr>
            <a:picLocks noChangeAspect="true"/>
          </p:cNvPicPr>
          <p:nvPr/>
        </p:nvPicPr>
        <p:blipFill>
          <a:blip r:embed="rId2">
            <a:alphaModFix amt="100000"/>
          </a:blip>
          <a:srcRect r="23072"/>
          <a:stretch>
            <a:fillRect/>
          </a:stretch>
        </p:blipFill>
        <p:spPr>
          <a:xfrm>
            <a:off x="7473587" y="5248781"/>
            <a:ext cx="2980701" cy="1200518"/>
          </a:xfrm>
          <a:custGeom>
            <a:avLst/>
            <a:gdLst>
              <a:gd name="connsiteX0" fmla="*/ 0 w 2980701"/>
              <a:gd name="connsiteY0" fmla="*/ 0 h 1200518"/>
              <a:gd name="connsiteX1" fmla="*/ 2980701 w 2980701"/>
              <a:gd name="connsiteY1" fmla="*/ 0 h 1200518"/>
              <a:gd name="connsiteX2" fmla="*/ 2980701 w 2980701"/>
              <a:gd name="connsiteY2" fmla="*/ 1200518 h 1200518"/>
              <a:gd name="connsiteX3" fmla="*/ 0 w 2980701"/>
              <a:gd name="connsiteY3" fmla="*/ 1200518 h 1200518"/>
            </a:gdLst>
            <a:ahLst/>
            <a:cxnLst/>
            <a:rect l="l" t="t" r="r" b="b"/>
            <a:pathLst>
              <a:path w="2980701" h="1200518">
                <a:moveTo>
                  <a:pt x="0" y="0"/>
                </a:moveTo>
                <a:lnTo>
                  <a:pt x="2980701" y="0"/>
                </a:lnTo>
                <a:lnTo>
                  <a:pt x="2980701" y="1200518"/>
                </a:lnTo>
                <a:lnTo>
                  <a:pt x="0" y="120051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" name="图片 5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331415" y="1383827"/>
            <a:ext cx="3505686" cy="496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true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21138650" flipH="true">
            <a:off x="7544539" y="3838810"/>
            <a:ext cx="3905419" cy="1938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>
            <a:picLocks noChangeAspect="true"/>
          </p:cNvPicPr>
          <p:nvPr/>
        </p:nvPicPr>
        <p:blipFill>
          <a:blip r:embed="rId5">
            <a:alphaModFix amt="100000"/>
          </a:blip>
          <a:srcRect l="24146" r="5156" b="11193"/>
          <a:stretch>
            <a:fillRect/>
          </a:stretch>
        </p:blipFill>
        <p:spPr>
          <a:xfrm rot="21436709">
            <a:off x="-43598" y="4443662"/>
            <a:ext cx="12306685" cy="2701934"/>
          </a:xfrm>
          <a:custGeom>
            <a:avLst/>
            <a:gdLst>
              <a:gd name="connsiteX0" fmla="*/ 12306685 w 12306685"/>
              <a:gd name="connsiteY0" fmla="*/ 0 h 2701934"/>
              <a:gd name="connsiteX1" fmla="*/ 12178248 w 12306685"/>
              <a:gd name="connsiteY1" fmla="*/ 2701934 h 2701934"/>
              <a:gd name="connsiteX2" fmla="*/ 0 w 12306685"/>
              <a:gd name="connsiteY2" fmla="*/ 2123039 h 2701934"/>
              <a:gd name="connsiteX3" fmla="*/ 100919 w 12306685"/>
              <a:gd name="connsiteY3" fmla="*/ 0 h 2701934"/>
            </a:gdLst>
            <a:ahLst/>
            <a:cxnLst/>
            <a:rect l="l" t="t" r="r" b="b"/>
            <a:pathLst>
              <a:path w="12306685" h="2701934">
                <a:moveTo>
                  <a:pt x="12306685" y="0"/>
                </a:moveTo>
                <a:lnTo>
                  <a:pt x="12178248" y="2701934"/>
                </a:lnTo>
                <a:lnTo>
                  <a:pt x="0" y="2123039"/>
                </a:lnTo>
                <a:lnTo>
                  <a:pt x="100919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图片 8"/>
          <p:cNvPicPr>
            <a:picLocks noChangeAspect="true"/>
          </p:cNvPicPr>
          <p:nvPr/>
        </p:nvPicPr>
        <p:blipFill>
          <a:blip r:embed="rId6">
            <a:alphaModFix amt="100000"/>
          </a:blip>
          <a:srcRect/>
          <a:stretch>
            <a:fillRect/>
          </a:stretch>
        </p:blipFill>
        <p:spPr>
          <a:xfrm flipH="true">
            <a:off x="7831441" y="1562558"/>
            <a:ext cx="1078792" cy="7871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标题 1"/>
          <p:cNvCxnSpPr/>
          <p:nvPr/>
        </p:nvCxnSpPr>
        <p:spPr>
          <a:xfrm>
            <a:off x="777876" y="3428797"/>
            <a:ext cx="6695440" cy="0"/>
          </a:xfrm>
          <a:prstGeom prst="line">
            <a:avLst/>
          </a:prstGeom>
          <a:noFill/>
          <a:ln w="12700" cap="sq">
            <a:solidFill>
              <a:schemeClr val="bg1"/>
            </a:solidFill>
            <a:miter/>
          </a:ln>
        </p:spPr>
      </p:cxnSp>
      <p:sp>
        <p:nvSpPr>
          <p:cNvPr id="12" name="标题 1"/>
          <p:cNvSpPr txBox="true"/>
          <p:nvPr/>
        </p:nvSpPr>
        <p:spPr>
          <a:xfrm>
            <a:off x="731521" y="2080299"/>
            <a:ext cx="7100217" cy="18272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700">
                <a:ln w="12700">
                  <a:noFill/>
                </a:ln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F1C47C">
                        <a:alpha val="100000"/>
                      </a:srgbClr>
                    </a:gs>
                  </a:gsLst>
                  <a:lin ang="5400000" scaled="false"/>
                </a:gradFill>
                <a:latin typeface="Dream-XinCuSongGB"/>
                <a:ea typeface="Dream-XinCuSongGB"/>
                <a:cs typeface="Dream-XinCuSongGB"/>
              </a:rPr>
              <a:t>六、人员管理与考核</a:t>
            </a:r>
            <a:endParaRPr kumimoji="1" lang="zh-CN" altLang="en-US"/>
          </a:p>
        </p:txBody>
      </p:sp>
      <p:pic>
        <p:nvPicPr>
          <p:cNvPr id="14" name="图片 13"/>
          <p:cNvPicPr>
            <a:picLocks noChangeAspect="true"/>
          </p:cNvPicPr>
          <p:nvPr/>
        </p:nvPicPr>
        <p:blipFill>
          <a:blip r:embed="rId7">
            <a:alphaModFix amt="100000"/>
          </a:blip>
          <a:srcRect/>
          <a:stretch>
            <a:fillRect/>
          </a:stretch>
        </p:blipFill>
        <p:spPr>
          <a:xfrm>
            <a:off x="3260586" y="0"/>
            <a:ext cx="8931414" cy="1835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1038141" y="1211300"/>
            <a:ext cx="10453790" cy="2370100"/>
          </a:xfrm>
          <a:prstGeom prst="horizontalScroll">
            <a:avLst/>
          </a:prstGeom>
          <a:gradFill>
            <a:gsLst>
              <a:gs pos="0">
                <a:schemeClr val="accent2">
                  <a:lumMod val="4000"/>
                  <a:lumOff val="96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false"/>
          </a:gradFill>
          <a:ln w="12700" cap="sq"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false"/>
            </a:gradFill>
            <a:miter/>
          </a:ln>
          <a:effectLst>
            <a:outerShdw blurRad="419100" dist="127000" dir="4800000" sx="98000" sy="98000" algn="t" rotWithShape="0">
              <a:schemeClr val="accent1">
                <a:lumMod val="50000"/>
                <a:alpha val="16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658813" y="3652054"/>
            <a:ext cx="10453790" cy="2370100"/>
          </a:xfrm>
          <a:prstGeom prst="horizontalScroll">
            <a:avLst/>
          </a:prstGeom>
          <a:gradFill>
            <a:gsLst>
              <a:gs pos="0">
                <a:schemeClr val="accent2">
                  <a:lumMod val="4000"/>
                  <a:lumOff val="96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2700000" scaled="false"/>
          </a:gradFill>
          <a:ln w="12700" cap="sq"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5400000" scaled="false"/>
            </a:gradFill>
            <a:miter/>
          </a:ln>
          <a:effectLst>
            <a:outerShdw blurRad="419100" dist="127000" dir="4800000" sx="98000" sy="98000" algn="t" rotWithShape="0">
              <a:schemeClr val="accent1">
                <a:lumMod val="50000"/>
                <a:alpha val="16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1544650" y="2051885"/>
            <a:ext cx="800520" cy="800520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1000">
                <a:schemeClr val="accent1">
                  <a:lumMod val="60000"/>
                  <a:lumOff val="40000"/>
                </a:schemeClr>
              </a:gs>
              <a:gs pos="73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 w="12700" cap="sq">
            <a:noFill/>
            <a:miter/>
          </a:ln>
          <a:effectLst>
            <a:outerShdw blurRad="444500" dist="317500" dir="5400000" sx="92000" sy="92000" algn="t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1731711" y="2228090"/>
            <a:ext cx="426399" cy="4481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01</a:t>
            </a: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10002850" y="4358883"/>
            <a:ext cx="800520" cy="800520"/>
          </a:xfrm>
          <a:prstGeom prst="ellips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1000">
                <a:schemeClr val="accent1">
                  <a:lumMod val="60000"/>
                  <a:lumOff val="40000"/>
                </a:schemeClr>
              </a:gs>
              <a:gs pos="73000">
                <a:schemeClr val="accent1"/>
              </a:gs>
            </a:gsLst>
            <a:path path="circle">
              <a:fillToRect r="100000" b="100000"/>
            </a:path>
            <a:tileRect l="-100000" t="-100000"/>
          </a:gradFill>
          <a:ln w="12700" cap="sq">
            <a:noFill/>
            <a:miter/>
          </a:ln>
          <a:effectLst>
            <a:outerShdw blurRad="444500" dist="317500" dir="5400000" sx="92000" sy="92000" algn="t" rotWithShape="0">
              <a:schemeClr val="accent1">
                <a:lumMod val="75000"/>
                <a:alpha val="4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10159454" y="4541438"/>
            <a:ext cx="487313" cy="43541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30000"/>
              </a:lnSpc>
            </a:pPr>
            <a:r>
              <a:rPr kumimoji="1" lang="en-US" altLang="zh-CN" sz="28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B"/>
                <a:ea typeface="OPPOSans B"/>
                <a:cs typeface="OPPOSans B"/>
              </a:rPr>
              <a:t>02</a:t>
            </a: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2761644" y="1800425"/>
            <a:ext cx="7645134" cy="355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E1488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普通人员资质</a:t>
            </a: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2761644" y="2171008"/>
            <a:ext cx="7645134" cy="95991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D0D0D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普通人员需具备初中以上学历，年龄在60岁以下，确保人员具备基本素质。
通过明确的资质要求，确保灌溉管理人员具备基本素质。</a:t>
            </a: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>
            <a:off x="1605323" y="4234536"/>
            <a:ext cx="7873734" cy="3551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>
              <a:lnSpc>
                <a:spcPct val="10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0E1488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管理层资质</a:t>
            </a: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1605322" y="4688336"/>
            <a:ext cx="7873734" cy="90502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0D0D0D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管理层需具备高中以上学历，熟练操作智能设备，水利专业优先，提高管理水平。
通过提高管理层的资质要求，提升灌溉管理的科学性和专业性。</a:t>
            </a:r>
            <a:endParaRPr kumimoji="1" lang="zh-CN" altLang="en-US"/>
          </a:p>
        </p:txBody>
      </p:sp>
      <p:pic>
        <p:nvPicPr>
          <p:cNvPr id="13" name="图片 12"/>
          <p:cNvPicPr>
            <a:picLocks noChangeAspect="true"/>
          </p:cNvPicPr>
          <p:nvPr/>
        </p:nvPicPr>
        <p:blipFill>
          <a:blip r:embed="rId1">
            <a:alphaModFix amt="100000"/>
          </a:blip>
          <a:srcRect r="32715"/>
          <a:stretch>
            <a:fillRect/>
          </a:stretch>
        </p:blipFill>
        <p:spPr>
          <a:xfrm>
            <a:off x="2761644" y="2143606"/>
            <a:ext cx="7305702" cy="12193"/>
          </a:xfrm>
          <a:custGeom>
            <a:avLst/>
            <a:gdLst/>
            <a:ahLst/>
            <a:cxnLst/>
            <a:rect l="l" t="t" r="r" b="b"/>
            <a:pathLst>
              <a:path w="7302500" h="12700">
                <a:moveTo>
                  <a:pt x="0" y="0"/>
                </a:moveTo>
                <a:lnTo>
                  <a:pt x="7305702" y="0"/>
                </a:lnTo>
                <a:lnTo>
                  <a:pt x="7305702" y="12193"/>
                </a:lnTo>
                <a:lnTo>
                  <a:pt x="0" y="1219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4" name="图片 13"/>
          <p:cNvPicPr>
            <a:picLocks noChangeAspect="true"/>
          </p:cNvPicPr>
          <p:nvPr/>
        </p:nvPicPr>
        <p:blipFill>
          <a:blip r:embed="rId1">
            <a:alphaModFix amt="100000"/>
          </a:blip>
          <a:srcRect r="32715"/>
          <a:stretch>
            <a:fillRect/>
          </a:stretch>
        </p:blipFill>
        <p:spPr>
          <a:xfrm>
            <a:off x="2173354" y="4629074"/>
            <a:ext cx="7305702" cy="12193"/>
          </a:xfrm>
          <a:custGeom>
            <a:avLst/>
            <a:gdLst/>
            <a:ahLst/>
            <a:cxnLst/>
            <a:rect l="l" t="t" r="r" b="b"/>
            <a:pathLst>
              <a:path w="7302500" h="12700">
                <a:moveTo>
                  <a:pt x="0" y="0"/>
                </a:moveTo>
                <a:lnTo>
                  <a:pt x="7305702" y="0"/>
                </a:lnTo>
                <a:lnTo>
                  <a:pt x="7305702" y="12193"/>
                </a:lnTo>
                <a:lnTo>
                  <a:pt x="0" y="12193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5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资质要求</a:t>
            </a:r>
            <a:endParaRPr kumimoji="1" lang="zh-CN" altLang="en-US"/>
          </a:p>
        </p:txBody>
      </p:sp>
      <p:sp>
        <p:nvSpPr>
          <p:cNvPr id="17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1755343" y="2656172"/>
            <a:ext cx="4013930" cy="3045808"/>
          </a:xfrm>
          <a:prstGeom prst="rect">
            <a:avLst/>
          </a:prstGeom>
          <a:solidFill>
            <a:schemeClr val="bg1"/>
          </a:solidFill>
          <a:ln w="38100" cap="sq">
            <a:noFill/>
            <a:miter/>
          </a:ln>
          <a:effectLst>
            <a:outerShdw blurRad="317500" dist="127000" dir="3000000" algn="tl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1755343" y="2656172"/>
            <a:ext cx="4013930" cy="95388"/>
          </a:xfrm>
          <a:prstGeom prst="rect">
            <a:avLst/>
          </a:prstGeom>
          <a:solidFill>
            <a:schemeClr val="accent1"/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2023092" y="3012905"/>
            <a:ext cx="3377790" cy="24226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严禁脱岗、赌博、以水谋私等行为，违反者将受到纪委介入和司法追责。</a:t>
            </a:r>
            <a:endParaRPr kumimoji="1" lang="en-US" altLang="zh-CN" sz="2000" b="1">
              <a:ln w="12700">
                <a:noFill/>
              </a:ln>
              <a:solidFill>
                <a:srgbClr val="595959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6" name="标题 1"/>
          <p:cNvSpPr txBox="true"/>
          <p:nvPr/>
        </p:nvSpPr>
        <p:spPr>
          <a:xfrm>
            <a:off x="6422727" y="2656172"/>
            <a:ext cx="4013930" cy="3045808"/>
          </a:xfrm>
          <a:prstGeom prst="rect">
            <a:avLst/>
          </a:prstGeom>
          <a:solidFill>
            <a:schemeClr val="bg1"/>
          </a:solidFill>
          <a:ln w="38100" cap="sq">
            <a:noFill/>
            <a:miter/>
          </a:ln>
          <a:effectLst>
            <a:outerShdw blurRad="317500" dist="127000" dir="3000000" algn="tl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6422727" y="2656172"/>
            <a:ext cx="4013930" cy="95388"/>
          </a:xfrm>
          <a:prstGeom prst="rect">
            <a:avLst/>
          </a:prstGeom>
          <a:solidFill>
            <a:schemeClr val="accent1"/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6690476" y="3012906"/>
            <a:ext cx="3377790" cy="24185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通过明确的行为禁令，加强对灌溉管理人员的约束，防止违规行为的发生。</a:t>
            </a:r>
            <a:endParaRPr kumimoji="1" lang="en-US" altLang="zh-CN" sz="2000" b="1">
              <a:ln w="12700">
                <a:noFill/>
              </a:ln>
              <a:solidFill>
                <a:srgbClr val="595959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9" name="标题 1"/>
          <p:cNvSpPr txBox="true"/>
          <p:nvPr/>
        </p:nvSpPr>
        <p:spPr>
          <a:xfrm>
            <a:off x="1003300" y="1151071"/>
            <a:ext cx="8794750" cy="1228000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kumimoji="1" lang="en-US" altLang="zh-CN" sz="2000" b="1">
                <a:ln w="12700">
                  <a:noFill/>
                </a:ln>
                <a:solidFill>
                  <a:srgbClr val="595959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禁止行为</a:t>
            </a:r>
            <a:endParaRPr kumimoji="1" lang="en-US" altLang="zh-CN" sz="2000" b="1">
              <a:ln w="12700">
                <a:noFill/>
              </a:ln>
              <a:solidFill>
                <a:srgbClr val="595959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0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行为禁令</a:t>
            </a: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9525" y="-5842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/>
          </a:p>
        </p:txBody>
      </p:sp>
      <p:sp>
        <p:nvSpPr>
          <p:cNvPr id="3" name="标题 1"/>
          <p:cNvSpPr txBox="true"/>
          <p:nvPr/>
        </p:nvSpPr>
        <p:spPr>
          <a:xfrm>
            <a:off x="7125412" y="2581086"/>
            <a:ext cx="1830477" cy="1830477"/>
          </a:xfrm>
          <a:prstGeom prst="ellipse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/>
          </a:p>
        </p:txBody>
      </p:sp>
      <p:sp>
        <p:nvSpPr>
          <p:cNvPr id="4" name="标题 1"/>
          <p:cNvSpPr txBox="true"/>
          <p:nvPr/>
        </p:nvSpPr>
        <p:spPr>
          <a:xfrm>
            <a:off x="7306505" y="2762179"/>
            <a:ext cx="1468290" cy="1468290"/>
          </a:xfrm>
          <a:prstGeom prst="ellipse">
            <a:avLst/>
          </a:prstGeom>
          <a:solidFill>
            <a:schemeClr val="accent2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/>
          </a:p>
        </p:txBody>
      </p:sp>
      <p:sp>
        <p:nvSpPr>
          <p:cNvPr id="5" name="标题 1"/>
          <p:cNvSpPr txBox="true"/>
          <p:nvPr/>
        </p:nvSpPr>
        <p:spPr>
          <a:xfrm>
            <a:off x="-1726721" y="2582737"/>
            <a:ext cx="5188394" cy="5188394"/>
          </a:xfrm>
          <a:prstGeom prst="ellipse">
            <a:avLst/>
          </a:prstGeom>
          <a:solidFill>
            <a:schemeClr val="accent1">
              <a:alpha val="8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/>
          </a:p>
        </p:txBody>
      </p:sp>
      <p:sp>
        <p:nvSpPr>
          <p:cNvPr id="6" name="标题 1"/>
          <p:cNvSpPr txBox="true"/>
          <p:nvPr/>
        </p:nvSpPr>
        <p:spPr>
          <a:xfrm>
            <a:off x="2040266" y="4692144"/>
            <a:ext cx="3032672" cy="148672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对提出技术创新建议的人员给予政府表彰，鼓励创新，提高工作效率。</a:t>
            </a:r>
            <a:endParaRPr kumimoji="1" lang="en-US" altLang="zh-CN" sz="20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7" name="标题 1"/>
          <p:cNvSpPr txBox="true"/>
          <p:nvPr/>
        </p:nvSpPr>
        <p:spPr>
          <a:xfrm>
            <a:off x="669925" y="1335316"/>
            <a:ext cx="10858499" cy="71179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0E1488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激励措施</a:t>
            </a:r>
            <a:endParaRPr kumimoji="1" lang="en-US" altLang="zh-CN" sz="2000">
              <a:ln w="12700">
                <a:noFill/>
              </a:ln>
              <a:solidFill>
                <a:srgbClr val="0E1488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8" name="标题 1"/>
          <p:cNvSpPr txBox="true"/>
          <p:nvPr/>
        </p:nvSpPr>
        <p:spPr>
          <a:xfrm>
            <a:off x="2040266" y="2581086"/>
            <a:ext cx="1830477" cy="1830477"/>
          </a:xfrm>
          <a:prstGeom prst="ellipse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/>
          </a:p>
        </p:txBody>
      </p:sp>
      <p:grpSp>
        <p:nvGrpSpPr>
          <p:cNvPr id="9" name="组合 8"/>
          <p:cNvGrpSpPr/>
          <p:nvPr/>
        </p:nvGrpSpPr>
        <p:grpSpPr>
          <a:xfrm>
            <a:off x="3566350" y="3759358"/>
            <a:ext cx="652176" cy="652176"/>
            <a:chOff x="3556825" y="3817778"/>
            <a:chExt cx="652176" cy="652176"/>
          </a:xfrm>
        </p:grpSpPr>
        <p:sp>
          <p:nvSpPr>
            <p:cNvPr id="10" name="标题 1"/>
            <p:cNvSpPr txBox="true"/>
            <p:nvPr/>
          </p:nvSpPr>
          <p:spPr>
            <a:xfrm>
              <a:off x="3556825" y="3817778"/>
              <a:ext cx="652176" cy="652176"/>
            </a:xfrm>
            <a:prstGeom prst="ellipse">
              <a:avLst/>
            </a:prstGeom>
            <a:solidFill>
              <a:schemeClr val="accent1"/>
            </a:solidFill>
            <a:ln w="19050" cap="sq">
              <a:solidFill>
                <a:schemeClr val="bg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 sz="2000"/>
            </a:p>
          </p:txBody>
        </p:sp>
        <p:sp>
          <p:nvSpPr>
            <p:cNvPr id="11" name="标题 1"/>
            <p:cNvSpPr txBox="true"/>
            <p:nvPr/>
          </p:nvSpPr>
          <p:spPr>
            <a:xfrm>
              <a:off x="3600084" y="3858029"/>
              <a:ext cx="565657" cy="57167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kumimoji="1" lang="en-US" altLang="zh-CN" sz="2000">
                  <a:ln w="12700">
                    <a:noFill/>
                  </a:ln>
                  <a:solidFill>
                    <a:srgbClr val="FFFFFF">
                      <a:alpha val="100000"/>
                    </a:srgbClr>
                  </a:solidFill>
                  <a:latin typeface="Source Han Sans CN Bold"/>
                  <a:ea typeface="Source Han Sans CN Bold"/>
                  <a:cs typeface="Source Han Sans CN Bold"/>
                </a:rPr>
                <a:t>01</a:t>
              </a:r>
              <a:endPara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651498" y="3759358"/>
            <a:ext cx="652176" cy="652176"/>
            <a:chOff x="8641973" y="3817778"/>
            <a:chExt cx="652176" cy="652176"/>
          </a:xfrm>
        </p:grpSpPr>
        <p:sp>
          <p:nvSpPr>
            <p:cNvPr id="13" name="标题 1"/>
            <p:cNvSpPr txBox="true"/>
            <p:nvPr/>
          </p:nvSpPr>
          <p:spPr>
            <a:xfrm>
              <a:off x="8641973" y="3817778"/>
              <a:ext cx="652176" cy="652176"/>
            </a:xfrm>
            <a:prstGeom prst="ellipse">
              <a:avLst/>
            </a:prstGeom>
            <a:solidFill>
              <a:schemeClr val="accent2"/>
            </a:solidFill>
            <a:ln w="19050" cap="sq">
              <a:solidFill>
                <a:schemeClr val="bg1"/>
              </a:solidFill>
              <a:miter/>
            </a:ln>
          </p:spPr>
          <p:txBody>
            <a:bodyPr vert="horz" wrap="square" lIns="91440" tIns="45720" rIns="91440" bIns="45720" rtlCol="0" anchor="ctr"/>
            <a:lstStyle/>
            <a:p>
              <a:pPr algn="ctr">
                <a:lnSpc>
                  <a:spcPct val="110000"/>
                </a:lnSpc>
              </a:pPr>
              <a:endParaRPr kumimoji="1" lang="zh-CN" altLang="en-US" sz="2000"/>
            </a:p>
          </p:txBody>
        </p:sp>
        <p:sp>
          <p:nvSpPr>
            <p:cNvPr id="14" name="标题 1"/>
            <p:cNvSpPr txBox="true"/>
            <p:nvPr/>
          </p:nvSpPr>
          <p:spPr>
            <a:xfrm>
              <a:off x="8685231" y="3858029"/>
              <a:ext cx="565657" cy="57167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kumimoji="1" lang="en-US" altLang="zh-CN" sz="2000">
                  <a:ln w="12700">
                    <a:noFill/>
                  </a:ln>
                  <a:solidFill>
                    <a:srgbClr val="FFFFFF">
                      <a:alpha val="100000"/>
                    </a:srgbClr>
                  </a:solidFill>
                  <a:latin typeface="Source Han Sans CN Bold"/>
                  <a:ea typeface="Source Han Sans CN Bold"/>
                  <a:cs typeface="Source Han Sans CN Bold"/>
                </a:rPr>
                <a:t>02</a:t>
              </a:r>
              <a:endPara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endParaRPr>
            </a:p>
          </p:txBody>
        </p:sp>
      </p:grpSp>
      <p:sp>
        <p:nvSpPr>
          <p:cNvPr id="15" name="标题 1"/>
          <p:cNvSpPr txBox="true"/>
          <p:nvPr/>
        </p:nvSpPr>
        <p:spPr>
          <a:xfrm>
            <a:off x="7125412" y="4692144"/>
            <a:ext cx="3032672" cy="148672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通过激励机制，鼓励灌溉管理人员提出创新建议，提高工作效率。</a:t>
            </a:r>
            <a:endParaRPr kumimoji="1" lang="en-US" altLang="zh-CN" sz="2000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6" name="标题 1"/>
          <p:cNvSpPr txBox="true"/>
          <p:nvPr/>
        </p:nvSpPr>
        <p:spPr>
          <a:xfrm>
            <a:off x="9451792" y="3915892"/>
            <a:ext cx="4086172" cy="4086172"/>
          </a:xfrm>
          <a:prstGeom prst="ellipse">
            <a:avLst/>
          </a:prstGeom>
          <a:solidFill>
            <a:schemeClr val="accent2">
              <a:alpha val="8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/>
          </a:p>
        </p:txBody>
      </p:sp>
      <p:sp>
        <p:nvSpPr>
          <p:cNvPr id="17" name="标题 1"/>
          <p:cNvSpPr txBox="true"/>
          <p:nvPr/>
        </p:nvSpPr>
        <p:spPr>
          <a:xfrm>
            <a:off x="2221360" y="2762180"/>
            <a:ext cx="1468290" cy="1468290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/>
          </a:p>
        </p:txBody>
      </p:sp>
      <p:sp>
        <p:nvSpPr>
          <p:cNvPr id="18" name="标题 1"/>
          <p:cNvSpPr txBox="true"/>
          <p:nvPr/>
        </p:nvSpPr>
        <p:spPr>
          <a:xfrm>
            <a:off x="2642220" y="3182995"/>
            <a:ext cx="626570" cy="626660"/>
          </a:xfrm>
          <a:custGeom>
            <a:avLst/>
            <a:gdLst>
              <a:gd name="connsiteX0" fmla="*/ 669168 w 1599855"/>
              <a:gd name="connsiteY0" fmla="*/ 111621 h 1600088"/>
              <a:gd name="connsiteX1" fmla="*/ 886086 w 1599855"/>
              <a:gd name="connsiteY1" fmla="*/ 155339 h 1600088"/>
              <a:gd name="connsiteX2" fmla="*/ 1063377 w 1599855"/>
              <a:gd name="connsiteY2" fmla="*/ 274960 h 1600088"/>
              <a:gd name="connsiteX3" fmla="*/ 1182998 w 1599855"/>
              <a:gd name="connsiteY3" fmla="*/ 452251 h 1600088"/>
              <a:gd name="connsiteX4" fmla="*/ 1226716 w 1599855"/>
              <a:gd name="connsiteY4" fmla="*/ 669168 h 1600088"/>
              <a:gd name="connsiteX5" fmla="*/ 1182998 w 1599855"/>
              <a:gd name="connsiteY5" fmla="*/ 886085 h 1600088"/>
              <a:gd name="connsiteX6" fmla="*/ 1063377 w 1599855"/>
              <a:gd name="connsiteY6" fmla="*/ 1063377 h 1600088"/>
              <a:gd name="connsiteX7" fmla="*/ 886086 w 1599855"/>
              <a:gd name="connsiteY7" fmla="*/ 1182998 h 1600088"/>
              <a:gd name="connsiteX8" fmla="*/ 669168 w 1599855"/>
              <a:gd name="connsiteY8" fmla="*/ 1226716 h 1600088"/>
              <a:gd name="connsiteX9" fmla="*/ 452251 w 1599855"/>
              <a:gd name="connsiteY9" fmla="*/ 1182998 h 1600088"/>
              <a:gd name="connsiteX10" fmla="*/ 274960 w 1599855"/>
              <a:gd name="connsiteY10" fmla="*/ 1063377 h 1600088"/>
              <a:gd name="connsiteX11" fmla="*/ 155339 w 1599855"/>
              <a:gd name="connsiteY11" fmla="*/ 886085 h 1600088"/>
              <a:gd name="connsiteX12" fmla="*/ 111621 w 1599855"/>
              <a:gd name="connsiteY12" fmla="*/ 669168 h 1600088"/>
              <a:gd name="connsiteX13" fmla="*/ 155339 w 1599855"/>
              <a:gd name="connsiteY13" fmla="*/ 452251 h 1600088"/>
              <a:gd name="connsiteX14" fmla="*/ 274960 w 1599855"/>
              <a:gd name="connsiteY14" fmla="*/ 274960 h 1600088"/>
              <a:gd name="connsiteX15" fmla="*/ 452251 w 1599855"/>
              <a:gd name="connsiteY15" fmla="*/ 155339 h 1600088"/>
              <a:gd name="connsiteX16" fmla="*/ 669168 w 1599855"/>
              <a:gd name="connsiteY16" fmla="*/ 111621 h 1600088"/>
              <a:gd name="connsiteX17" fmla="*/ 669168 w 1599855"/>
              <a:gd name="connsiteY17" fmla="*/ 0 h 1600088"/>
              <a:gd name="connsiteX18" fmla="*/ 0 w 1599855"/>
              <a:gd name="connsiteY18" fmla="*/ 669168 h 1600088"/>
              <a:gd name="connsiteX19" fmla="*/ 669168 w 1599855"/>
              <a:gd name="connsiteY19" fmla="*/ 1338337 h 1600088"/>
              <a:gd name="connsiteX20" fmla="*/ 1338337 w 1599855"/>
              <a:gd name="connsiteY20" fmla="*/ 669168 h 1600088"/>
              <a:gd name="connsiteX21" fmla="*/ 669168 w 1599855"/>
              <a:gd name="connsiteY21" fmla="*/ 0 h 1600088"/>
              <a:gd name="connsiteX22" fmla="*/ 1544278 w 1599855"/>
              <a:gd name="connsiteY22" fmla="*/ 1600088 h 1600088"/>
              <a:gd name="connsiteX23" fmla="*/ 1504838 w 1599855"/>
              <a:gd name="connsiteY23" fmla="*/ 1583717 h 1600088"/>
              <a:gd name="connsiteX24" fmla="*/ 1247366 w 1599855"/>
              <a:gd name="connsiteY24" fmla="*/ 1326431 h 1600088"/>
              <a:gd name="connsiteX25" fmla="*/ 1247366 w 1599855"/>
              <a:gd name="connsiteY25" fmla="*/ 1247552 h 1600088"/>
              <a:gd name="connsiteX26" fmla="*/ 1326245 w 1599855"/>
              <a:gd name="connsiteY26" fmla="*/ 1247552 h 1600088"/>
              <a:gd name="connsiteX27" fmla="*/ 1583531 w 1599855"/>
              <a:gd name="connsiteY27" fmla="*/ 1504838 h 1600088"/>
              <a:gd name="connsiteX28" fmla="*/ 1583531 w 1599855"/>
              <a:gd name="connsiteY28" fmla="*/ 1583717 h 1600088"/>
              <a:gd name="connsiteX29" fmla="*/ 1544278 w 1599855"/>
              <a:gd name="connsiteY29" fmla="*/ 1600088 h 1600088"/>
            </a:gdLst>
            <a:ahLst/>
            <a:cxnLst/>
            <a:rect l="l" t="t" r="r" b="b"/>
            <a:pathLst>
              <a:path w="1599855" h="1600088">
                <a:moveTo>
                  <a:pt x="669168" y="111621"/>
                </a:moveTo>
                <a:cubicBezTo>
                  <a:pt x="744513" y="111621"/>
                  <a:pt x="817438" y="126318"/>
                  <a:pt x="886086" y="155339"/>
                </a:cubicBezTo>
                <a:cubicBezTo>
                  <a:pt x="952500" y="183431"/>
                  <a:pt x="1012031" y="223614"/>
                  <a:pt x="1063377" y="274960"/>
                </a:cubicBezTo>
                <a:cubicBezTo>
                  <a:pt x="1114537" y="326120"/>
                  <a:pt x="1154906" y="385837"/>
                  <a:pt x="1182998" y="452251"/>
                </a:cubicBezTo>
                <a:cubicBezTo>
                  <a:pt x="1212019" y="520898"/>
                  <a:pt x="1226716" y="594010"/>
                  <a:pt x="1226716" y="669168"/>
                </a:cubicBezTo>
                <a:cubicBezTo>
                  <a:pt x="1226716" y="744327"/>
                  <a:pt x="1212019" y="817438"/>
                  <a:pt x="1182998" y="886085"/>
                </a:cubicBezTo>
                <a:cubicBezTo>
                  <a:pt x="1154906" y="952500"/>
                  <a:pt x="1114723" y="1012031"/>
                  <a:pt x="1063377" y="1063377"/>
                </a:cubicBezTo>
                <a:cubicBezTo>
                  <a:pt x="1012217" y="1114537"/>
                  <a:pt x="952500" y="1154906"/>
                  <a:pt x="886086" y="1182998"/>
                </a:cubicBezTo>
                <a:cubicBezTo>
                  <a:pt x="817438" y="1212019"/>
                  <a:pt x="744327" y="1226716"/>
                  <a:pt x="669168" y="1226716"/>
                </a:cubicBezTo>
                <a:cubicBezTo>
                  <a:pt x="594010" y="1226716"/>
                  <a:pt x="520898" y="1212019"/>
                  <a:pt x="452251" y="1182998"/>
                </a:cubicBezTo>
                <a:cubicBezTo>
                  <a:pt x="385837" y="1154906"/>
                  <a:pt x="326306" y="1114723"/>
                  <a:pt x="274960" y="1063377"/>
                </a:cubicBezTo>
                <a:cubicBezTo>
                  <a:pt x="223800" y="1012217"/>
                  <a:pt x="183431" y="952500"/>
                  <a:pt x="155339" y="886085"/>
                </a:cubicBezTo>
                <a:cubicBezTo>
                  <a:pt x="126318" y="817438"/>
                  <a:pt x="111621" y="744327"/>
                  <a:pt x="111621" y="669168"/>
                </a:cubicBezTo>
                <a:cubicBezTo>
                  <a:pt x="111621" y="594010"/>
                  <a:pt x="126318" y="520898"/>
                  <a:pt x="155339" y="452251"/>
                </a:cubicBezTo>
                <a:cubicBezTo>
                  <a:pt x="183431" y="385837"/>
                  <a:pt x="223614" y="326306"/>
                  <a:pt x="274960" y="274960"/>
                </a:cubicBezTo>
                <a:cubicBezTo>
                  <a:pt x="326306" y="223614"/>
                  <a:pt x="385837" y="183431"/>
                  <a:pt x="452251" y="155339"/>
                </a:cubicBezTo>
                <a:cubicBezTo>
                  <a:pt x="520898" y="126318"/>
                  <a:pt x="593824" y="111621"/>
                  <a:pt x="669168" y="111621"/>
                </a:cubicBezTo>
                <a:moveTo>
                  <a:pt x="669168" y="0"/>
                </a:moveTo>
                <a:cubicBezTo>
                  <a:pt x="299517" y="0"/>
                  <a:pt x="0" y="299517"/>
                  <a:pt x="0" y="669168"/>
                </a:cubicBezTo>
                <a:cubicBezTo>
                  <a:pt x="0" y="1038820"/>
                  <a:pt x="299517" y="1338337"/>
                  <a:pt x="669168" y="1338337"/>
                </a:cubicBezTo>
                <a:cubicBezTo>
                  <a:pt x="1038820" y="1338337"/>
                  <a:pt x="1338337" y="1038820"/>
                  <a:pt x="1338337" y="669168"/>
                </a:cubicBezTo>
                <a:cubicBezTo>
                  <a:pt x="1338337" y="299703"/>
                  <a:pt x="1038820" y="0"/>
                  <a:pt x="669168" y="0"/>
                </a:cubicBezTo>
                <a:close/>
                <a:moveTo>
                  <a:pt x="1544278" y="1600088"/>
                </a:moveTo>
                <a:cubicBezTo>
                  <a:pt x="1529953" y="1600088"/>
                  <a:pt x="1515628" y="1594693"/>
                  <a:pt x="1504838" y="1583717"/>
                </a:cubicBezTo>
                <a:lnTo>
                  <a:pt x="1247366" y="1326431"/>
                </a:lnTo>
                <a:cubicBezTo>
                  <a:pt x="1225600" y="1304665"/>
                  <a:pt x="1225600" y="1269318"/>
                  <a:pt x="1247366" y="1247552"/>
                </a:cubicBezTo>
                <a:cubicBezTo>
                  <a:pt x="1269132" y="1225786"/>
                  <a:pt x="1304479" y="1225786"/>
                  <a:pt x="1326245" y="1247552"/>
                </a:cubicBezTo>
                <a:lnTo>
                  <a:pt x="1583531" y="1504838"/>
                </a:lnTo>
                <a:cubicBezTo>
                  <a:pt x="1605297" y="1526605"/>
                  <a:pt x="1605297" y="1561951"/>
                  <a:pt x="1583531" y="1583717"/>
                </a:cubicBezTo>
                <a:cubicBezTo>
                  <a:pt x="1572927" y="1594693"/>
                  <a:pt x="1558603" y="1600088"/>
                  <a:pt x="1544278" y="160008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2000"/>
          </a:p>
        </p:txBody>
      </p:sp>
      <p:sp>
        <p:nvSpPr>
          <p:cNvPr id="19" name="标题 1"/>
          <p:cNvSpPr txBox="true"/>
          <p:nvPr/>
        </p:nvSpPr>
        <p:spPr>
          <a:xfrm>
            <a:off x="7695047" y="3182995"/>
            <a:ext cx="691206" cy="626658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ahLst/>
            <a:cxnLst/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 sz="2000"/>
          </a:p>
        </p:txBody>
      </p:sp>
      <p:sp>
        <p:nvSpPr>
          <p:cNvPr id="20" name="标题 1"/>
          <p:cNvSpPr txBox="true"/>
          <p:nvPr/>
        </p:nvSpPr>
        <p:spPr>
          <a:xfrm>
            <a:off x="923925" y="4692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/>
          </a:p>
        </p:txBody>
      </p:sp>
      <p:sp>
        <p:nvSpPr>
          <p:cNvPr id="21" name="标题 1"/>
          <p:cNvSpPr txBox="true"/>
          <p:nvPr/>
        </p:nvSpPr>
        <p:spPr>
          <a:xfrm>
            <a:off x="1276247" y="18054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激励机制</a:t>
            </a:r>
            <a:endParaRPr kumimoji="1" lang="en-US" altLang="zh-CN" sz="2000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22" name="标题 1"/>
          <p:cNvSpPr txBox="true"/>
          <p:nvPr/>
        </p:nvSpPr>
        <p:spPr>
          <a:xfrm rot="16200000">
            <a:off x="301613" y="-1197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/>
          </a:p>
        </p:txBody>
      </p:sp>
      <p:sp>
        <p:nvSpPr>
          <p:cNvPr id="23" name="标题 1"/>
          <p:cNvSpPr txBox="true"/>
          <p:nvPr/>
        </p:nvSpPr>
        <p:spPr>
          <a:xfrm rot="5400000">
            <a:off x="650159" y="29170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/>
        </p:nvPicPr>
        <p:blipFill>
          <a:blip r:embed="rId1">
            <a:alphaModFix amt="100000"/>
          </a:blip>
          <a:srcRect l="10234" r="50000"/>
          <a:stretch>
            <a:fillRect/>
          </a:stretch>
        </p:blipFill>
        <p:spPr>
          <a:xfrm rot="16200000" flipV="true">
            <a:off x="2667000" y="-2667000"/>
            <a:ext cx="6858000" cy="12192000"/>
          </a:xfrm>
          <a:custGeom>
            <a:avLst/>
            <a:gdLst>
              <a:gd name="connsiteX0" fmla="*/ 6858000 w 6858000"/>
              <a:gd name="connsiteY0" fmla="*/ 12192000 h 12192000"/>
              <a:gd name="connsiteX1" fmla="*/ 6858000 w 6858000"/>
              <a:gd name="connsiteY1" fmla="*/ 0 h 12192000"/>
              <a:gd name="connsiteX2" fmla="*/ 0 w 6858000"/>
              <a:gd name="connsiteY2" fmla="*/ 0 h 12192000"/>
              <a:gd name="connsiteX3" fmla="*/ 0 w 6858000"/>
              <a:gd name="connsiteY3" fmla="*/ 12192000 h 12192000"/>
            </a:gdLst>
            <a:ahLst/>
            <a:cxnLst/>
            <a:rect l="l" t="t" r="r" b="b"/>
            <a:pathLst>
              <a:path w="6858000" h="12192000">
                <a:moveTo>
                  <a:pt x="6858000" y="12192000"/>
                </a:moveTo>
                <a:lnTo>
                  <a:pt x="6858000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图片 2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1" y="5258844"/>
            <a:ext cx="3874658" cy="120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true"/>
          </p:cNvPicPr>
          <p:nvPr/>
        </p:nvPicPr>
        <p:blipFill>
          <a:blip r:embed="rId2">
            <a:alphaModFix amt="100000"/>
          </a:blip>
          <a:srcRect r="5529"/>
          <a:stretch>
            <a:fillRect/>
          </a:stretch>
        </p:blipFill>
        <p:spPr>
          <a:xfrm flipH="true">
            <a:off x="3823329" y="5255962"/>
            <a:ext cx="3660418" cy="1200518"/>
          </a:xfrm>
          <a:custGeom>
            <a:avLst/>
            <a:gdLst>
              <a:gd name="connsiteX0" fmla="*/ 3660418 w 3660418"/>
              <a:gd name="connsiteY0" fmla="*/ 0 h 1200518"/>
              <a:gd name="connsiteX1" fmla="*/ 0 w 3660418"/>
              <a:gd name="connsiteY1" fmla="*/ 0 h 1200518"/>
              <a:gd name="connsiteX2" fmla="*/ 0 w 3660418"/>
              <a:gd name="connsiteY2" fmla="*/ 1200518 h 1200518"/>
              <a:gd name="connsiteX3" fmla="*/ 3660418 w 3660418"/>
              <a:gd name="connsiteY3" fmla="*/ 1200518 h 1200518"/>
            </a:gdLst>
            <a:ahLst/>
            <a:cxnLst/>
            <a:rect l="l" t="t" r="r" b="b"/>
            <a:pathLst>
              <a:path w="3660418" h="1200518">
                <a:moveTo>
                  <a:pt x="3660418" y="0"/>
                </a:moveTo>
                <a:lnTo>
                  <a:pt x="0" y="0"/>
                </a:lnTo>
                <a:lnTo>
                  <a:pt x="0" y="1200518"/>
                </a:lnTo>
                <a:lnTo>
                  <a:pt x="3660418" y="120051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" name="图片 4"/>
          <p:cNvPicPr>
            <a:picLocks noChangeAspect="true"/>
          </p:cNvPicPr>
          <p:nvPr/>
        </p:nvPicPr>
        <p:blipFill>
          <a:blip r:embed="rId2">
            <a:alphaModFix amt="100000"/>
          </a:blip>
          <a:srcRect r="23072"/>
          <a:stretch>
            <a:fillRect/>
          </a:stretch>
        </p:blipFill>
        <p:spPr>
          <a:xfrm>
            <a:off x="7473587" y="5248781"/>
            <a:ext cx="2980701" cy="1200518"/>
          </a:xfrm>
          <a:custGeom>
            <a:avLst/>
            <a:gdLst>
              <a:gd name="connsiteX0" fmla="*/ 0 w 2980701"/>
              <a:gd name="connsiteY0" fmla="*/ 0 h 1200518"/>
              <a:gd name="connsiteX1" fmla="*/ 2980701 w 2980701"/>
              <a:gd name="connsiteY1" fmla="*/ 0 h 1200518"/>
              <a:gd name="connsiteX2" fmla="*/ 2980701 w 2980701"/>
              <a:gd name="connsiteY2" fmla="*/ 1200518 h 1200518"/>
              <a:gd name="connsiteX3" fmla="*/ 0 w 2980701"/>
              <a:gd name="connsiteY3" fmla="*/ 1200518 h 1200518"/>
            </a:gdLst>
            <a:ahLst/>
            <a:cxnLst/>
            <a:rect l="l" t="t" r="r" b="b"/>
            <a:pathLst>
              <a:path w="2980701" h="1200518">
                <a:moveTo>
                  <a:pt x="0" y="0"/>
                </a:moveTo>
                <a:lnTo>
                  <a:pt x="2980701" y="0"/>
                </a:lnTo>
                <a:lnTo>
                  <a:pt x="2980701" y="1200518"/>
                </a:lnTo>
                <a:lnTo>
                  <a:pt x="0" y="120051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" name="图片 5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331415" y="1383827"/>
            <a:ext cx="3505686" cy="496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true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21138650" flipH="true">
            <a:off x="7544539" y="3838810"/>
            <a:ext cx="3905419" cy="1938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>
            <a:picLocks noChangeAspect="true"/>
          </p:cNvPicPr>
          <p:nvPr/>
        </p:nvPicPr>
        <p:blipFill>
          <a:blip r:embed="rId5">
            <a:alphaModFix amt="100000"/>
          </a:blip>
          <a:srcRect l="24146" r="5156" b="11193"/>
          <a:stretch>
            <a:fillRect/>
          </a:stretch>
        </p:blipFill>
        <p:spPr>
          <a:xfrm rot="21436709">
            <a:off x="-43598" y="4443662"/>
            <a:ext cx="12306685" cy="2701934"/>
          </a:xfrm>
          <a:custGeom>
            <a:avLst/>
            <a:gdLst>
              <a:gd name="connsiteX0" fmla="*/ 12306685 w 12306685"/>
              <a:gd name="connsiteY0" fmla="*/ 0 h 2701934"/>
              <a:gd name="connsiteX1" fmla="*/ 12178248 w 12306685"/>
              <a:gd name="connsiteY1" fmla="*/ 2701934 h 2701934"/>
              <a:gd name="connsiteX2" fmla="*/ 0 w 12306685"/>
              <a:gd name="connsiteY2" fmla="*/ 2123039 h 2701934"/>
              <a:gd name="connsiteX3" fmla="*/ 100919 w 12306685"/>
              <a:gd name="connsiteY3" fmla="*/ 0 h 2701934"/>
            </a:gdLst>
            <a:ahLst/>
            <a:cxnLst/>
            <a:rect l="l" t="t" r="r" b="b"/>
            <a:pathLst>
              <a:path w="12306685" h="2701934">
                <a:moveTo>
                  <a:pt x="12306685" y="0"/>
                </a:moveTo>
                <a:lnTo>
                  <a:pt x="12178248" y="2701934"/>
                </a:lnTo>
                <a:lnTo>
                  <a:pt x="0" y="2123039"/>
                </a:lnTo>
                <a:lnTo>
                  <a:pt x="100919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图片 8"/>
          <p:cNvPicPr>
            <a:picLocks noChangeAspect="true"/>
          </p:cNvPicPr>
          <p:nvPr/>
        </p:nvPicPr>
        <p:blipFill>
          <a:blip r:embed="rId6">
            <a:alphaModFix amt="100000"/>
          </a:blip>
          <a:srcRect/>
          <a:stretch>
            <a:fillRect/>
          </a:stretch>
        </p:blipFill>
        <p:spPr>
          <a:xfrm flipH="true">
            <a:off x="7831441" y="1562558"/>
            <a:ext cx="1078792" cy="7871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标题 1"/>
          <p:cNvCxnSpPr/>
          <p:nvPr/>
        </p:nvCxnSpPr>
        <p:spPr>
          <a:xfrm>
            <a:off x="601981" y="3654857"/>
            <a:ext cx="6695440" cy="0"/>
          </a:xfrm>
          <a:prstGeom prst="line">
            <a:avLst/>
          </a:prstGeom>
          <a:noFill/>
          <a:ln w="12700" cap="sq">
            <a:solidFill>
              <a:schemeClr val="bg1"/>
            </a:solidFill>
            <a:miter/>
          </a:ln>
        </p:spPr>
      </p:cxnSp>
      <p:sp>
        <p:nvSpPr>
          <p:cNvPr id="12" name="标题 1"/>
          <p:cNvSpPr txBox="true"/>
          <p:nvPr/>
        </p:nvSpPr>
        <p:spPr>
          <a:xfrm>
            <a:off x="660401" y="1941869"/>
            <a:ext cx="7100217" cy="18272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700">
                <a:ln w="12700">
                  <a:noFill/>
                </a:ln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F1C47C">
                        <a:alpha val="100000"/>
                      </a:srgbClr>
                    </a:gs>
                  </a:gsLst>
                  <a:lin ang="5400000" scaled="false"/>
                </a:gradFill>
                <a:latin typeface="Dream-XinCuSongGB"/>
                <a:ea typeface="Dream-XinCuSongGB"/>
                <a:cs typeface="Dream-XinCuSongGB"/>
              </a:rPr>
              <a:t>七、法律责任</a:t>
            </a:r>
            <a:endParaRPr kumimoji="1" lang="zh-CN" altLang="en-US"/>
          </a:p>
        </p:txBody>
      </p:sp>
      <p:pic>
        <p:nvPicPr>
          <p:cNvPr id="14" name="图片 13"/>
          <p:cNvPicPr>
            <a:picLocks noChangeAspect="true"/>
          </p:cNvPicPr>
          <p:nvPr/>
        </p:nvPicPr>
        <p:blipFill>
          <a:blip r:embed="rId7">
            <a:alphaModFix amt="100000"/>
          </a:blip>
          <a:srcRect/>
          <a:stretch>
            <a:fillRect/>
          </a:stretch>
        </p:blipFill>
        <p:spPr>
          <a:xfrm>
            <a:off x="3260586" y="0"/>
            <a:ext cx="8931414" cy="1835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 rot="5400000">
            <a:off x="8947633" y="912172"/>
            <a:ext cx="1450699" cy="18869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 rot="5400000">
            <a:off x="5503458" y="-2525854"/>
            <a:ext cx="1308217" cy="87630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 rot="5400000">
            <a:off x="1910493" y="912175"/>
            <a:ext cx="1191651" cy="18869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1990779" y="1461486"/>
            <a:ext cx="925463" cy="64997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01</a:t>
            </a: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3663018" y="1741804"/>
            <a:ext cx="6501062" cy="63791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农户私开闸门、浪费水量等违规行为将受到经济处罚，确保灌溉秩序。
通过经济处罚，加强对农户违规行为的打击力度，维护灌溉秩序。</a:t>
            </a: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3663021" y="1285225"/>
            <a:ext cx="6501060" cy="45657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农户违规处理</a:t>
            </a: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 rot="5400000">
            <a:off x="8947633" y="2651059"/>
            <a:ext cx="1450699" cy="18869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 rot="5400000">
            <a:off x="5503458" y="-786966"/>
            <a:ext cx="1308217" cy="87630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 rot="5400000">
            <a:off x="1910493" y="2651062"/>
            <a:ext cx="1191651" cy="18869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1990779" y="3200373"/>
            <a:ext cx="925463" cy="64997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02</a:t>
            </a:r>
            <a:endParaRPr kumimoji="1" lang="zh-CN" altLang="en-US"/>
          </a:p>
        </p:txBody>
      </p:sp>
      <p:sp>
        <p:nvSpPr>
          <p:cNvPr id="13" name="标题 1"/>
          <p:cNvSpPr txBox="true"/>
          <p:nvPr/>
        </p:nvSpPr>
        <p:spPr>
          <a:xfrm>
            <a:off x="3663018" y="3480691"/>
            <a:ext cx="6501062" cy="63791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管理人员玩忽职守、水账不清等失职行为将受到纪委追责，确保管理责任落实。
通过纪委追责，加强对管理人员失职行为的打击力度，确保管理责任落实到位。</a:t>
            </a:r>
            <a:endParaRPr kumimoji="1" lang="zh-CN" altLang="en-US"/>
          </a:p>
        </p:txBody>
      </p:sp>
      <p:sp>
        <p:nvSpPr>
          <p:cNvPr id="14" name="标题 1"/>
          <p:cNvSpPr txBox="true"/>
          <p:nvPr/>
        </p:nvSpPr>
        <p:spPr>
          <a:xfrm>
            <a:off x="3663021" y="3024113"/>
            <a:ext cx="6501060" cy="45657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管理人员失职处理</a:t>
            </a:r>
            <a:endParaRPr kumimoji="1" lang="zh-CN" altLang="en-US"/>
          </a:p>
        </p:txBody>
      </p:sp>
      <p:sp>
        <p:nvSpPr>
          <p:cNvPr id="15" name="标题 1"/>
          <p:cNvSpPr txBox="true"/>
          <p:nvPr/>
        </p:nvSpPr>
        <p:spPr>
          <a:xfrm rot="5400000">
            <a:off x="8947633" y="4389947"/>
            <a:ext cx="1450699" cy="18869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true"/>
          <p:nvPr/>
        </p:nvSpPr>
        <p:spPr>
          <a:xfrm rot="5400000">
            <a:off x="5503458" y="951921"/>
            <a:ext cx="1308217" cy="87630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true"/>
          <p:nvPr/>
        </p:nvSpPr>
        <p:spPr>
          <a:xfrm rot="5400000">
            <a:off x="1910493" y="4389950"/>
            <a:ext cx="1191651" cy="188695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true"/>
          <p:nvPr/>
        </p:nvSpPr>
        <p:spPr>
          <a:xfrm>
            <a:off x="1990779" y="4939261"/>
            <a:ext cx="925463" cy="649975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kumimoji="1" lang="en-US" altLang="zh-CN" sz="4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03</a:t>
            </a:r>
            <a:endParaRPr kumimoji="1" lang="zh-CN" altLang="en-US"/>
          </a:p>
        </p:txBody>
      </p:sp>
      <p:sp>
        <p:nvSpPr>
          <p:cNvPr id="19" name="标题 1"/>
          <p:cNvSpPr txBox="true"/>
          <p:nvPr/>
        </p:nvSpPr>
        <p:spPr>
          <a:xfrm>
            <a:off x="3663018" y="5219579"/>
            <a:ext cx="6501062" cy="63791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殴打水管员等暴力抗法行为将受到司法介入，维护法律尊严。
通过司法介入，加强对暴力抗法行为的打击力度，维护法律尊严。</a:t>
            </a:r>
            <a:endParaRPr kumimoji="1" lang="zh-CN" altLang="en-US"/>
          </a:p>
        </p:txBody>
      </p:sp>
      <p:sp>
        <p:nvSpPr>
          <p:cNvPr id="20" name="标题 1"/>
          <p:cNvSpPr txBox="true"/>
          <p:nvPr/>
        </p:nvSpPr>
        <p:spPr>
          <a:xfrm>
            <a:off x="3663021" y="4763000"/>
            <a:ext cx="6501060" cy="456578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暴力抗法处理</a:t>
            </a:r>
            <a:endParaRPr kumimoji="1" lang="zh-CN" altLang="en-US"/>
          </a:p>
        </p:txBody>
      </p:sp>
      <p:sp>
        <p:nvSpPr>
          <p:cNvPr id="21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典型案例处理</a:t>
            </a:r>
            <a:endParaRPr kumimoji="1" lang="zh-CN" altLang="en-US"/>
          </a:p>
        </p:txBody>
      </p:sp>
      <p:sp>
        <p:nvSpPr>
          <p:cNvPr id="23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/>
        </p:nvPicPr>
        <p:blipFill>
          <a:blip r:embed="rId1">
            <a:alphaModFix amt="100000"/>
          </a:blip>
          <a:srcRect l="10234" r="50000"/>
          <a:stretch>
            <a:fillRect/>
          </a:stretch>
        </p:blipFill>
        <p:spPr>
          <a:xfrm rot="16200000" flipV="true">
            <a:off x="2667000" y="-2667000"/>
            <a:ext cx="6858000" cy="12192000"/>
          </a:xfrm>
          <a:custGeom>
            <a:avLst/>
            <a:gdLst>
              <a:gd name="connsiteX0" fmla="*/ 6858000 w 6858000"/>
              <a:gd name="connsiteY0" fmla="*/ 12192000 h 12192000"/>
              <a:gd name="connsiteX1" fmla="*/ 6858000 w 6858000"/>
              <a:gd name="connsiteY1" fmla="*/ 0 h 12192000"/>
              <a:gd name="connsiteX2" fmla="*/ 0 w 6858000"/>
              <a:gd name="connsiteY2" fmla="*/ 0 h 12192000"/>
              <a:gd name="connsiteX3" fmla="*/ 0 w 6858000"/>
              <a:gd name="connsiteY3" fmla="*/ 12192000 h 12192000"/>
            </a:gdLst>
            <a:ahLst/>
            <a:cxnLst/>
            <a:rect l="l" t="t" r="r" b="b"/>
            <a:pathLst>
              <a:path w="6858000" h="12192000">
                <a:moveTo>
                  <a:pt x="6858000" y="12192000"/>
                </a:moveTo>
                <a:lnTo>
                  <a:pt x="6858000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图片 2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1" y="5258844"/>
            <a:ext cx="3874658" cy="120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true"/>
          </p:cNvPicPr>
          <p:nvPr/>
        </p:nvPicPr>
        <p:blipFill>
          <a:blip r:embed="rId2">
            <a:alphaModFix amt="100000"/>
          </a:blip>
          <a:srcRect r="5529"/>
          <a:stretch>
            <a:fillRect/>
          </a:stretch>
        </p:blipFill>
        <p:spPr>
          <a:xfrm flipH="true">
            <a:off x="3823329" y="5255962"/>
            <a:ext cx="3660418" cy="1200518"/>
          </a:xfrm>
          <a:custGeom>
            <a:avLst/>
            <a:gdLst>
              <a:gd name="connsiteX0" fmla="*/ 3660418 w 3660418"/>
              <a:gd name="connsiteY0" fmla="*/ 0 h 1200518"/>
              <a:gd name="connsiteX1" fmla="*/ 0 w 3660418"/>
              <a:gd name="connsiteY1" fmla="*/ 0 h 1200518"/>
              <a:gd name="connsiteX2" fmla="*/ 0 w 3660418"/>
              <a:gd name="connsiteY2" fmla="*/ 1200518 h 1200518"/>
              <a:gd name="connsiteX3" fmla="*/ 3660418 w 3660418"/>
              <a:gd name="connsiteY3" fmla="*/ 1200518 h 1200518"/>
            </a:gdLst>
            <a:ahLst/>
            <a:cxnLst/>
            <a:rect l="l" t="t" r="r" b="b"/>
            <a:pathLst>
              <a:path w="3660418" h="1200518">
                <a:moveTo>
                  <a:pt x="3660418" y="0"/>
                </a:moveTo>
                <a:lnTo>
                  <a:pt x="0" y="0"/>
                </a:lnTo>
                <a:lnTo>
                  <a:pt x="0" y="1200518"/>
                </a:lnTo>
                <a:lnTo>
                  <a:pt x="3660418" y="120051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" name="图片 4"/>
          <p:cNvPicPr>
            <a:picLocks noChangeAspect="true"/>
          </p:cNvPicPr>
          <p:nvPr/>
        </p:nvPicPr>
        <p:blipFill>
          <a:blip r:embed="rId2">
            <a:alphaModFix amt="100000"/>
          </a:blip>
          <a:srcRect r="23072"/>
          <a:stretch>
            <a:fillRect/>
          </a:stretch>
        </p:blipFill>
        <p:spPr>
          <a:xfrm>
            <a:off x="7473587" y="5248781"/>
            <a:ext cx="2980701" cy="1200518"/>
          </a:xfrm>
          <a:custGeom>
            <a:avLst/>
            <a:gdLst>
              <a:gd name="connsiteX0" fmla="*/ 0 w 2980701"/>
              <a:gd name="connsiteY0" fmla="*/ 0 h 1200518"/>
              <a:gd name="connsiteX1" fmla="*/ 2980701 w 2980701"/>
              <a:gd name="connsiteY1" fmla="*/ 0 h 1200518"/>
              <a:gd name="connsiteX2" fmla="*/ 2980701 w 2980701"/>
              <a:gd name="connsiteY2" fmla="*/ 1200518 h 1200518"/>
              <a:gd name="connsiteX3" fmla="*/ 0 w 2980701"/>
              <a:gd name="connsiteY3" fmla="*/ 1200518 h 1200518"/>
            </a:gdLst>
            <a:ahLst/>
            <a:cxnLst/>
            <a:rect l="l" t="t" r="r" b="b"/>
            <a:pathLst>
              <a:path w="2980701" h="1200518">
                <a:moveTo>
                  <a:pt x="0" y="0"/>
                </a:moveTo>
                <a:lnTo>
                  <a:pt x="2980701" y="0"/>
                </a:lnTo>
                <a:lnTo>
                  <a:pt x="2980701" y="1200518"/>
                </a:lnTo>
                <a:lnTo>
                  <a:pt x="0" y="120051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" name="图片 5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331415" y="1383827"/>
            <a:ext cx="3505686" cy="496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true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21138650" flipH="true">
            <a:off x="7544539" y="3838810"/>
            <a:ext cx="3905419" cy="1938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>
            <a:picLocks noChangeAspect="true"/>
          </p:cNvPicPr>
          <p:nvPr/>
        </p:nvPicPr>
        <p:blipFill>
          <a:blip r:embed="rId5">
            <a:alphaModFix amt="100000"/>
          </a:blip>
          <a:srcRect l="24146" r="5156" b="11193"/>
          <a:stretch>
            <a:fillRect/>
          </a:stretch>
        </p:blipFill>
        <p:spPr>
          <a:xfrm rot="21436709">
            <a:off x="-43598" y="4443662"/>
            <a:ext cx="12306685" cy="2701934"/>
          </a:xfrm>
          <a:custGeom>
            <a:avLst/>
            <a:gdLst>
              <a:gd name="connsiteX0" fmla="*/ 12306685 w 12306685"/>
              <a:gd name="connsiteY0" fmla="*/ 0 h 2701934"/>
              <a:gd name="connsiteX1" fmla="*/ 12178248 w 12306685"/>
              <a:gd name="connsiteY1" fmla="*/ 2701934 h 2701934"/>
              <a:gd name="connsiteX2" fmla="*/ 0 w 12306685"/>
              <a:gd name="connsiteY2" fmla="*/ 2123039 h 2701934"/>
              <a:gd name="connsiteX3" fmla="*/ 100919 w 12306685"/>
              <a:gd name="connsiteY3" fmla="*/ 0 h 2701934"/>
            </a:gdLst>
            <a:ahLst/>
            <a:cxnLst/>
            <a:rect l="l" t="t" r="r" b="b"/>
            <a:pathLst>
              <a:path w="12306685" h="2701934">
                <a:moveTo>
                  <a:pt x="12306685" y="0"/>
                </a:moveTo>
                <a:lnTo>
                  <a:pt x="12178248" y="2701934"/>
                </a:lnTo>
                <a:lnTo>
                  <a:pt x="0" y="2123039"/>
                </a:lnTo>
                <a:lnTo>
                  <a:pt x="100919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图片 8"/>
          <p:cNvPicPr>
            <a:picLocks noChangeAspect="true"/>
          </p:cNvPicPr>
          <p:nvPr/>
        </p:nvPicPr>
        <p:blipFill>
          <a:blip r:embed="rId6">
            <a:alphaModFix amt="100000"/>
          </a:blip>
          <a:srcRect/>
          <a:stretch>
            <a:fillRect/>
          </a:stretch>
        </p:blipFill>
        <p:spPr>
          <a:xfrm flipH="true">
            <a:off x="7831441" y="1562558"/>
            <a:ext cx="1078792" cy="7871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标题 1"/>
          <p:cNvCxnSpPr/>
          <p:nvPr/>
        </p:nvCxnSpPr>
        <p:spPr>
          <a:xfrm>
            <a:off x="788036" y="3284017"/>
            <a:ext cx="6695440" cy="0"/>
          </a:xfrm>
          <a:prstGeom prst="line">
            <a:avLst/>
          </a:prstGeom>
          <a:noFill/>
          <a:ln w="12700" cap="sq">
            <a:solidFill>
              <a:schemeClr val="bg1"/>
            </a:solidFill>
            <a:miter/>
          </a:ln>
        </p:spPr>
      </p:cxnSp>
      <p:sp>
        <p:nvSpPr>
          <p:cNvPr id="12" name="标题 1"/>
          <p:cNvSpPr txBox="true"/>
          <p:nvPr/>
        </p:nvSpPr>
        <p:spPr>
          <a:xfrm>
            <a:off x="731521" y="1677709"/>
            <a:ext cx="7100217" cy="18272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700">
                <a:ln w="12700">
                  <a:noFill/>
                </a:ln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F1C47C">
                        <a:alpha val="100000"/>
                      </a:srgbClr>
                    </a:gs>
                  </a:gsLst>
                  <a:lin ang="5400000" scaled="false"/>
                </a:gradFill>
                <a:latin typeface="Dream-XinCuSongGB"/>
                <a:ea typeface="Dream-XinCuSongGB"/>
                <a:cs typeface="Dream-XinCuSongGB"/>
              </a:rPr>
              <a:t>八、实施时间与后续计划</a:t>
            </a:r>
            <a:endParaRPr kumimoji="1" lang="zh-CN" altLang="en-US"/>
          </a:p>
        </p:txBody>
      </p:sp>
      <p:pic>
        <p:nvPicPr>
          <p:cNvPr id="14" name="图片 13"/>
          <p:cNvPicPr>
            <a:picLocks noChangeAspect="true"/>
          </p:cNvPicPr>
          <p:nvPr/>
        </p:nvPicPr>
        <p:blipFill>
          <a:blip r:embed="rId7">
            <a:alphaModFix amt="100000"/>
          </a:blip>
          <a:srcRect/>
          <a:stretch>
            <a:fillRect/>
          </a:stretch>
        </p:blipFill>
        <p:spPr>
          <a:xfrm>
            <a:off x="3260586" y="0"/>
            <a:ext cx="8931414" cy="1835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/>
        </p:nvPicPr>
        <p:blipFill>
          <a:blip r:embed="rId1">
            <a:alphaModFix amt="100000"/>
          </a:blip>
          <a:srcRect l="10234" r="50000"/>
          <a:stretch>
            <a:fillRect/>
          </a:stretch>
        </p:blipFill>
        <p:spPr>
          <a:xfrm rot="16200000" flipV="true">
            <a:off x="2667000" y="-2667000"/>
            <a:ext cx="6858000" cy="12192000"/>
          </a:xfrm>
          <a:custGeom>
            <a:avLst/>
            <a:gdLst>
              <a:gd name="connsiteX0" fmla="*/ 6858000 w 6858000"/>
              <a:gd name="connsiteY0" fmla="*/ 12192000 h 12192000"/>
              <a:gd name="connsiteX1" fmla="*/ 6858000 w 6858000"/>
              <a:gd name="connsiteY1" fmla="*/ 0 h 12192000"/>
              <a:gd name="connsiteX2" fmla="*/ 0 w 6858000"/>
              <a:gd name="connsiteY2" fmla="*/ 0 h 12192000"/>
              <a:gd name="connsiteX3" fmla="*/ 0 w 6858000"/>
              <a:gd name="connsiteY3" fmla="*/ 12192000 h 12192000"/>
            </a:gdLst>
            <a:ahLst/>
            <a:cxnLst/>
            <a:rect l="l" t="t" r="r" b="b"/>
            <a:pathLst>
              <a:path w="6858000" h="12192000">
                <a:moveTo>
                  <a:pt x="6858000" y="12192000"/>
                </a:moveTo>
                <a:lnTo>
                  <a:pt x="6858000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图片 2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1" y="5258844"/>
            <a:ext cx="3874658" cy="120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true"/>
          </p:cNvPicPr>
          <p:nvPr/>
        </p:nvPicPr>
        <p:blipFill>
          <a:blip r:embed="rId2">
            <a:alphaModFix amt="100000"/>
          </a:blip>
          <a:srcRect r="5529"/>
          <a:stretch>
            <a:fillRect/>
          </a:stretch>
        </p:blipFill>
        <p:spPr>
          <a:xfrm flipH="true">
            <a:off x="3823329" y="5255962"/>
            <a:ext cx="3660418" cy="1200518"/>
          </a:xfrm>
          <a:custGeom>
            <a:avLst/>
            <a:gdLst>
              <a:gd name="connsiteX0" fmla="*/ 3660418 w 3660418"/>
              <a:gd name="connsiteY0" fmla="*/ 0 h 1200518"/>
              <a:gd name="connsiteX1" fmla="*/ 0 w 3660418"/>
              <a:gd name="connsiteY1" fmla="*/ 0 h 1200518"/>
              <a:gd name="connsiteX2" fmla="*/ 0 w 3660418"/>
              <a:gd name="connsiteY2" fmla="*/ 1200518 h 1200518"/>
              <a:gd name="connsiteX3" fmla="*/ 3660418 w 3660418"/>
              <a:gd name="connsiteY3" fmla="*/ 1200518 h 1200518"/>
            </a:gdLst>
            <a:ahLst/>
            <a:cxnLst/>
            <a:rect l="l" t="t" r="r" b="b"/>
            <a:pathLst>
              <a:path w="3660418" h="1200518">
                <a:moveTo>
                  <a:pt x="3660418" y="0"/>
                </a:moveTo>
                <a:lnTo>
                  <a:pt x="0" y="0"/>
                </a:lnTo>
                <a:lnTo>
                  <a:pt x="0" y="1200518"/>
                </a:lnTo>
                <a:lnTo>
                  <a:pt x="3660418" y="120051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" name="图片 4"/>
          <p:cNvPicPr>
            <a:picLocks noChangeAspect="true"/>
          </p:cNvPicPr>
          <p:nvPr/>
        </p:nvPicPr>
        <p:blipFill>
          <a:blip r:embed="rId2">
            <a:alphaModFix amt="100000"/>
          </a:blip>
          <a:srcRect r="23072"/>
          <a:stretch>
            <a:fillRect/>
          </a:stretch>
        </p:blipFill>
        <p:spPr>
          <a:xfrm>
            <a:off x="7473587" y="5248781"/>
            <a:ext cx="2980701" cy="1200518"/>
          </a:xfrm>
          <a:custGeom>
            <a:avLst/>
            <a:gdLst>
              <a:gd name="connsiteX0" fmla="*/ 0 w 2980701"/>
              <a:gd name="connsiteY0" fmla="*/ 0 h 1200518"/>
              <a:gd name="connsiteX1" fmla="*/ 2980701 w 2980701"/>
              <a:gd name="connsiteY1" fmla="*/ 0 h 1200518"/>
              <a:gd name="connsiteX2" fmla="*/ 2980701 w 2980701"/>
              <a:gd name="connsiteY2" fmla="*/ 1200518 h 1200518"/>
              <a:gd name="connsiteX3" fmla="*/ 0 w 2980701"/>
              <a:gd name="connsiteY3" fmla="*/ 1200518 h 1200518"/>
            </a:gdLst>
            <a:ahLst/>
            <a:cxnLst/>
            <a:rect l="l" t="t" r="r" b="b"/>
            <a:pathLst>
              <a:path w="2980701" h="1200518">
                <a:moveTo>
                  <a:pt x="0" y="0"/>
                </a:moveTo>
                <a:lnTo>
                  <a:pt x="2980701" y="0"/>
                </a:lnTo>
                <a:lnTo>
                  <a:pt x="2980701" y="1200518"/>
                </a:lnTo>
                <a:lnTo>
                  <a:pt x="0" y="120051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" name="图片 5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331415" y="1383827"/>
            <a:ext cx="3505686" cy="496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true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21138650" flipH="true">
            <a:off x="7544539" y="3838810"/>
            <a:ext cx="3905419" cy="1938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>
            <a:picLocks noChangeAspect="true"/>
          </p:cNvPicPr>
          <p:nvPr/>
        </p:nvPicPr>
        <p:blipFill>
          <a:blip r:embed="rId5">
            <a:alphaModFix amt="100000"/>
          </a:blip>
          <a:srcRect l="24146" r="5156" b="11193"/>
          <a:stretch>
            <a:fillRect/>
          </a:stretch>
        </p:blipFill>
        <p:spPr>
          <a:xfrm rot="21436709">
            <a:off x="-43598" y="4443662"/>
            <a:ext cx="12306685" cy="2701934"/>
          </a:xfrm>
          <a:custGeom>
            <a:avLst/>
            <a:gdLst>
              <a:gd name="connsiteX0" fmla="*/ 12306685 w 12306685"/>
              <a:gd name="connsiteY0" fmla="*/ 0 h 2701934"/>
              <a:gd name="connsiteX1" fmla="*/ 12178248 w 12306685"/>
              <a:gd name="connsiteY1" fmla="*/ 2701934 h 2701934"/>
              <a:gd name="connsiteX2" fmla="*/ 0 w 12306685"/>
              <a:gd name="connsiteY2" fmla="*/ 2123039 h 2701934"/>
              <a:gd name="connsiteX3" fmla="*/ 100919 w 12306685"/>
              <a:gd name="connsiteY3" fmla="*/ 0 h 2701934"/>
            </a:gdLst>
            <a:ahLst/>
            <a:cxnLst/>
            <a:rect l="l" t="t" r="r" b="b"/>
            <a:pathLst>
              <a:path w="12306685" h="2701934">
                <a:moveTo>
                  <a:pt x="12306685" y="0"/>
                </a:moveTo>
                <a:lnTo>
                  <a:pt x="12178248" y="2701934"/>
                </a:lnTo>
                <a:lnTo>
                  <a:pt x="0" y="2123039"/>
                </a:lnTo>
                <a:lnTo>
                  <a:pt x="100919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图片 8"/>
          <p:cNvPicPr>
            <a:picLocks noChangeAspect="true"/>
          </p:cNvPicPr>
          <p:nvPr/>
        </p:nvPicPr>
        <p:blipFill>
          <a:blip r:embed="rId6">
            <a:alphaModFix amt="100000"/>
          </a:blip>
          <a:srcRect/>
          <a:stretch>
            <a:fillRect/>
          </a:stretch>
        </p:blipFill>
        <p:spPr>
          <a:xfrm flipH="true">
            <a:off x="7831441" y="1562558"/>
            <a:ext cx="1078792" cy="7871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标题 1"/>
          <p:cNvCxnSpPr/>
          <p:nvPr/>
        </p:nvCxnSpPr>
        <p:spPr>
          <a:xfrm>
            <a:off x="788036" y="3662477"/>
            <a:ext cx="6695440" cy="0"/>
          </a:xfrm>
          <a:prstGeom prst="line">
            <a:avLst/>
          </a:prstGeom>
          <a:noFill/>
          <a:ln w="12700" cap="sq">
            <a:solidFill>
              <a:schemeClr val="bg1"/>
            </a:solidFill>
            <a:miter/>
          </a:ln>
        </p:spPr>
      </p:cxnSp>
      <p:sp>
        <p:nvSpPr>
          <p:cNvPr id="12" name="标题 1"/>
          <p:cNvSpPr txBox="true"/>
          <p:nvPr/>
        </p:nvSpPr>
        <p:spPr>
          <a:xfrm>
            <a:off x="586106" y="1835189"/>
            <a:ext cx="7100217" cy="18272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700" b="1">
                <a:ln w="12700">
                  <a:noFill/>
                </a:ln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F1C47C">
                        <a:alpha val="100000"/>
                      </a:srgbClr>
                    </a:gs>
                  </a:gsLst>
                  <a:lin ang="5400000" scaled="false"/>
                </a:gradFill>
                <a:latin typeface="Dream-XinCuSongGB"/>
                <a:ea typeface="Dream-XinCuSongGB"/>
                <a:cs typeface="Dream-XinCuSongGB"/>
              </a:rPr>
              <a:t>一、背景与核心目标</a:t>
            </a:r>
            <a:endParaRPr kumimoji="1" lang="zh-CN" altLang="en-US" b="1"/>
          </a:p>
        </p:txBody>
      </p:sp>
      <p:pic>
        <p:nvPicPr>
          <p:cNvPr id="14" name="图片 13"/>
          <p:cNvPicPr>
            <a:picLocks noChangeAspect="true"/>
          </p:cNvPicPr>
          <p:nvPr/>
        </p:nvPicPr>
        <p:blipFill>
          <a:blip r:embed="rId7">
            <a:alphaModFix amt="100000"/>
          </a:blip>
          <a:srcRect/>
          <a:stretch>
            <a:fillRect/>
          </a:stretch>
        </p:blipFill>
        <p:spPr>
          <a:xfrm>
            <a:off x="3260586" y="0"/>
            <a:ext cx="8931414" cy="1835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1500776" y="1568359"/>
            <a:ext cx="3917577" cy="2304000"/>
          </a:xfrm>
          <a:custGeom>
            <a:avLst/>
            <a:gdLst>
              <a:gd name="T0" fmla="*/ 7349 w 9135"/>
              <a:gd name="T1" fmla="*/ 4439 h 4440"/>
              <a:gd name="T2" fmla="*/ 0 w 9135"/>
              <a:gd name="T3" fmla="*/ 4439 h 4440"/>
              <a:gd name="T4" fmla="*/ 1786 w 9135"/>
              <a:gd name="T5" fmla="*/ 2219 h 4440"/>
              <a:gd name="T6" fmla="*/ 0 w 9135"/>
              <a:gd name="T7" fmla="*/ 0 h 4440"/>
              <a:gd name="T8" fmla="*/ 7349 w 9135"/>
              <a:gd name="T9" fmla="*/ 0 h 4440"/>
              <a:gd name="T10" fmla="*/ 9134 w 9135"/>
              <a:gd name="T11" fmla="*/ 2219 h 4440"/>
              <a:gd name="T12" fmla="*/ 7349 w 9135"/>
              <a:gd name="T13" fmla="*/ 4439 h 4440"/>
            </a:gdLst>
            <a:ahLst/>
            <a:cxnLst/>
            <a:rect l="0" t="0" r="r" b="b"/>
            <a:pathLst>
              <a:path w="9135" h="4440">
                <a:moveTo>
                  <a:pt x="7349" y="4439"/>
                </a:moveTo>
                <a:lnTo>
                  <a:pt x="0" y="4439"/>
                </a:lnTo>
                <a:lnTo>
                  <a:pt x="1786" y="2219"/>
                </a:lnTo>
                <a:lnTo>
                  <a:pt x="0" y="0"/>
                </a:lnTo>
                <a:lnTo>
                  <a:pt x="7349" y="0"/>
                </a:lnTo>
                <a:lnTo>
                  <a:pt x="9134" y="2219"/>
                </a:lnTo>
                <a:lnTo>
                  <a:pt x="7349" y="4439"/>
                </a:lnTo>
              </a:path>
            </a:pathLst>
          </a:custGeom>
          <a:solidFill>
            <a:schemeClr val="accent1"/>
          </a:solidFill>
          <a:ln cap="sq">
            <a:noFill/>
          </a:ln>
          <a:effectLst/>
        </p:spPr>
        <p:txBody>
          <a:bodyPr vert="horz" wrap="non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2386263" y="1825480"/>
            <a:ext cx="2419600" cy="17739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《原州区农业灌溉管理办法》自2025年4月15日起生效，有效期至2030年3月30日。</a:t>
            </a: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6750136" y="1568359"/>
            <a:ext cx="3915688" cy="2304000"/>
          </a:xfrm>
          <a:custGeom>
            <a:avLst/>
            <a:gdLst>
              <a:gd name="T0" fmla="*/ 7348 w 9133"/>
              <a:gd name="T1" fmla="*/ 4439 h 4440"/>
              <a:gd name="T2" fmla="*/ 0 w 9133"/>
              <a:gd name="T3" fmla="*/ 4439 h 4440"/>
              <a:gd name="T4" fmla="*/ 1785 w 9133"/>
              <a:gd name="T5" fmla="*/ 2219 h 4440"/>
              <a:gd name="T6" fmla="*/ 0 w 9133"/>
              <a:gd name="T7" fmla="*/ 0 h 4440"/>
              <a:gd name="T8" fmla="*/ 7348 w 9133"/>
              <a:gd name="T9" fmla="*/ 0 h 4440"/>
              <a:gd name="T10" fmla="*/ 9132 w 9133"/>
              <a:gd name="T11" fmla="*/ 2219 h 4440"/>
              <a:gd name="T12" fmla="*/ 7348 w 9133"/>
              <a:gd name="T13" fmla="*/ 4439 h 4440"/>
            </a:gdLst>
            <a:ahLst/>
            <a:cxnLst/>
            <a:rect l="0" t="0" r="r" b="b"/>
            <a:pathLst>
              <a:path w="9133" h="4440">
                <a:moveTo>
                  <a:pt x="7348" y="4439"/>
                </a:moveTo>
                <a:lnTo>
                  <a:pt x="0" y="4439"/>
                </a:lnTo>
                <a:lnTo>
                  <a:pt x="1785" y="2219"/>
                </a:lnTo>
                <a:lnTo>
                  <a:pt x="0" y="0"/>
                </a:lnTo>
                <a:lnTo>
                  <a:pt x="7348" y="0"/>
                </a:lnTo>
                <a:lnTo>
                  <a:pt x="9132" y="2219"/>
                </a:lnTo>
                <a:lnTo>
                  <a:pt x="7348" y="4439"/>
                </a:lnTo>
              </a:path>
            </a:pathLst>
          </a:custGeom>
          <a:solidFill>
            <a:schemeClr val="accent2"/>
          </a:solidFill>
          <a:ln cap="sq">
            <a:noFill/>
          </a:ln>
          <a:effectLst/>
        </p:spPr>
        <p:txBody>
          <a:bodyPr vert="horz" wrap="non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7689681" y="1825480"/>
            <a:ext cx="2329248" cy="17686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50000"/>
              </a:lnSpc>
            </a:pPr>
            <a:r>
              <a:rPr kumimoji="1" lang="en-US" altLang="zh-CN" sz="14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明确了政策的生效日期和有效期，确保政策的稳定性和连续性。</a:t>
            </a:r>
            <a:endParaRPr kumimoji="1" lang="zh-CN" altLang="en-US"/>
          </a:p>
        </p:txBody>
      </p:sp>
      <p:cxnSp>
        <p:nvCxnSpPr>
          <p:cNvPr id="7" name="标题 1"/>
          <p:cNvCxnSpPr/>
          <p:nvPr/>
        </p:nvCxnSpPr>
        <p:spPr>
          <a:xfrm>
            <a:off x="4930140" y="4287385"/>
            <a:ext cx="2306320" cy="0"/>
          </a:xfrm>
          <a:prstGeom prst="line">
            <a:avLst/>
          </a:prstGeom>
          <a:noFill/>
          <a:ln w="6350" cap="sq">
            <a:solidFill>
              <a:schemeClr val="tx1">
                <a:lumMod val="50000"/>
                <a:lumOff val="50000"/>
              </a:schemeClr>
            </a:solidFill>
            <a:miter/>
          </a:ln>
        </p:spPr>
      </p:cxnSp>
      <p:sp>
        <p:nvSpPr>
          <p:cNvPr id="8" name="标题 1"/>
          <p:cNvSpPr txBox="true"/>
          <p:nvPr/>
        </p:nvSpPr>
        <p:spPr>
          <a:xfrm>
            <a:off x="1498600" y="4504477"/>
            <a:ext cx="9169400" cy="1333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>
              <a:lnSpc>
                <a:spcPct val="15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生效日期</a:t>
            </a: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关键时间节点</a:t>
            </a: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3" name="标题 1"/>
          <p:cNvSpPr txBox="true"/>
          <p:nvPr/>
        </p:nvSpPr>
        <p:spPr>
          <a:xfrm>
            <a:off x="516000" y="2012200"/>
            <a:ext cx="11160000" cy="3240000"/>
          </a:xfrm>
          <a:prstGeom prst="roundRect">
            <a:avLst>
              <a:gd name="adj" fmla="val 6002"/>
            </a:avLst>
          </a:prstGeom>
          <a:solidFill>
            <a:schemeClr val="bg1">
              <a:lumMod val="95000"/>
            </a:schemeClr>
          </a:solidFill>
          <a:ln cap="sq">
            <a:noFill/>
            <a:prstDash val="solid"/>
            <a:miter/>
          </a:ln>
          <a:effectLst/>
        </p:spPr>
        <p:txBody>
          <a:bodyPr vert="horz" wrap="square" lIns="0" tIns="0" rIns="0" bIns="0" rtlCol="0" anchor="t"/>
          <a:lstStyle/>
          <a:p>
            <a:pPr algn="just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4" name="标题 1"/>
          <p:cNvSpPr txBox="true"/>
          <p:nvPr/>
        </p:nvSpPr>
        <p:spPr>
          <a:xfrm>
            <a:off x="8349900" y="1662678"/>
            <a:ext cx="3046331" cy="3939044"/>
          </a:xfrm>
          <a:custGeom>
            <a:avLst/>
            <a:gdLst>
              <a:gd name="connsiteX0" fmla="*/ 3143250 w 4284811"/>
              <a:gd name="connsiteY0" fmla="*/ 5085017 h 6064091"/>
              <a:gd name="connsiteX1" fmla="*/ 3099435 w 4284811"/>
              <a:gd name="connsiteY1" fmla="*/ 5543550 h 6064091"/>
              <a:gd name="connsiteX2" fmla="*/ 3286125 w 4284811"/>
              <a:gd name="connsiteY2" fmla="*/ 5926836 h 6064091"/>
              <a:gd name="connsiteX3" fmla="*/ 2559749 w 4284811"/>
              <a:gd name="connsiteY3" fmla="*/ 6064092 h 6064091"/>
              <a:gd name="connsiteX4" fmla="*/ 339662 w 4284811"/>
              <a:gd name="connsiteY4" fmla="*/ 6064092 h 6064091"/>
              <a:gd name="connsiteX5" fmla="*/ 0 w 4284811"/>
              <a:gd name="connsiteY5" fmla="*/ 5724525 h 6064091"/>
              <a:gd name="connsiteX6" fmla="*/ 0 w 4284811"/>
              <a:gd name="connsiteY6" fmla="*/ 339662 h 6064091"/>
              <a:gd name="connsiteX7" fmla="*/ 339662 w 4284811"/>
              <a:gd name="connsiteY7" fmla="*/ 0 h 6064091"/>
              <a:gd name="connsiteX8" fmla="*/ 3941445 w 4284811"/>
              <a:gd name="connsiteY8" fmla="*/ 0 h 6064091"/>
              <a:gd name="connsiteX9" fmla="*/ 4281107 w 4284811"/>
              <a:gd name="connsiteY9" fmla="*/ 337852 h 6064091"/>
              <a:gd name="connsiteX10" fmla="*/ 4279011 w 4284811"/>
              <a:gd name="connsiteY10" fmla="*/ 2657951 h 6064091"/>
              <a:gd name="connsiteX11" fmla="*/ 4190714 w 4284811"/>
              <a:gd name="connsiteY11" fmla="*/ 3344609 h 6064091"/>
              <a:gd name="connsiteX12" fmla="*/ 3143250 w 4284811"/>
              <a:gd name="connsiteY12" fmla="*/ 5085017 h 6064091"/>
            </a:gdLst>
            <a:ahLst/>
            <a:cxnLst/>
            <a:rect l="l" t="t" r="r" b="b"/>
            <a:pathLst>
              <a:path w="4284811" h="6064091">
                <a:moveTo>
                  <a:pt x="3143250" y="5085017"/>
                </a:moveTo>
                <a:cubicBezTo>
                  <a:pt x="3011281" y="5203032"/>
                  <a:pt x="2992203" y="5402676"/>
                  <a:pt x="3099435" y="5543550"/>
                </a:cubicBezTo>
                <a:cubicBezTo>
                  <a:pt x="3209925" y="5688235"/>
                  <a:pt x="3315843" y="5854732"/>
                  <a:pt x="3286125" y="5926836"/>
                </a:cubicBezTo>
                <a:cubicBezTo>
                  <a:pt x="3228975" y="6064092"/>
                  <a:pt x="3133725" y="6064092"/>
                  <a:pt x="2559749" y="6064092"/>
                </a:cubicBezTo>
                <a:lnTo>
                  <a:pt x="339662" y="6064092"/>
                </a:lnTo>
                <a:cubicBezTo>
                  <a:pt x="152130" y="6064044"/>
                  <a:pt x="105" y="5912053"/>
                  <a:pt x="0" y="5724525"/>
                </a:cubicBezTo>
                <a:lnTo>
                  <a:pt x="0" y="339662"/>
                </a:lnTo>
                <a:cubicBezTo>
                  <a:pt x="53" y="152093"/>
                  <a:pt x="152093" y="53"/>
                  <a:pt x="339662" y="0"/>
                </a:cubicBezTo>
                <a:lnTo>
                  <a:pt x="3941445" y="0"/>
                </a:lnTo>
                <a:cubicBezTo>
                  <a:pt x="4128335" y="-3"/>
                  <a:pt x="4280107" y="150969"/>
                  <a:pt x="4281107" y="337852"/>
                </a:cubicBezTo>
                <a:cubicBezTo>
                  <a:pt x="4284155" y="895160"/>
                  <a:pt x="4288536" y="2010061"/>
                  <a:pt x="4279011" y="2657951"/>
                </a:cubicBezTo>
                <a:cubicBezTo>
                  <a:pt x="4275392" y="2902649"/>
                  <a:pt x="4221861" y="3200400"/>
                  <a:pt x="4190714" y="3344609"/>
                </a:cubicBezTo>
                <a:cubicBezTo>
                  <a:pt x="4005358" y="4202716"/>
                  <a:pt x="3467100" y="4795076"/>
                  <a:pt x="3143250" y="5085017"/>
                </a:cubicBezTo>
                <a:close/>
              </a:path>
            </a:pathLst>
          </a:custGeom>
          <a:gradFill>
            <a:gsLst>
              <a:gs pos="40000">
                <a:schemeClr val="accent1">
                  <a:lumMod val="60000"/>
                  <a:lumOff val="40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false"/>
          </a:gra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5" name="标题 1"/>
          <p:cNvSpPr txBox="true"/>
          <p:nvPr/>
        </p:nvSpPr>
        <p:spPr>
          <a:xfrm>
            <a:off x="949842" y="5072652"/>
            <a:ext cx="6850388" cy="124026"/>
          </a:xfrm>
          <a:custGeom>
            <a:avLst/>
            <a:gdLst>
              <a:gd name="connsiteX0" fmla="*/ 12192000 w 12192000"/>
              <a:gd name="connsiteY0" fmla="*/ 0 h 318313"/>
              <a:gd name="connsiteX1" fmla="*/ 0 w 12192000"/>
              <a:gd name="connsiteY1" fmla="*/ 0 h 318313"/>
              <a:gd name="connsiteX2" fmla="*/ 0 w 12192000"/>
              <a:gd name="connsiteY2" fmla="*/ 114112 h 318313"/>
              <a:gd name="connsiteX3" fmla="*/ 11795610 w 12192000"/>
              <a:gd name="connsiteY3" fmla="*/ 114112 h 318313"/>
              <a:gd name="connsiteX4" fmla="*/ 11795610 w 12192000"/>
              <a:gd name="connsiteY4" fmla="*/ 318313 h 318313"/>
              <a:gd name="connsiteX5" fmla="*/ 12192000 w 12192000"/>
              <a:gd name="connsiteY5" fmla="*/ 0 h 318313"/>
            </a:gdLst>
            <a:ahLst/>
            <a:cxnLst/>
            <a:rect l="l" t="t" r="r" b="b"/>
            <a:pathLst>
              <a:path w="12192000" h="318313">
                <a:moveTo>
                  <a:pt x="12192000" y="0"/>
                </a:moveTo>
                <a:lnTo>
                  <a:pt x="0" y="0"/>
                </a:lnTo>
                <a:lnTo>
                  <a:pt x="0" y="114112"/>
                </a:lnTo>
                <a:lnTo>
                  <a:pt x="11795610" y="114112"/>
                </a:lnTo>
                <a:lnTo>
                  <a:pt x="11795610" y="318313"/>
                </a:lnTo>
                <a:lnTo>
                  <a:pt x="1219200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1"/>
              </a:gs>
            </a:gsLst>
            <a:lin ang="0" scaled="false"/>
          </a:gradFill>
          <a:ln cap="flat">
            <a:noFill/>
            <a:prstDash val="solid"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6" name="标题 1"/>
          <p:cNvSpPr txBox="true"/>
          <p:nvPr/>
        </p:nvSpPr>
        <p:spPr>
          <a:xfrm>
            <a:off x="956904" y="2895877"/>
            <a:ext cx="3312000" cy="15576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2025年第一季度，各乡镇开展政策宣讲会，确保用水户了解政策内容。通过政策宣讲会，提高用水户对政策的知晓率和理解度。</a:t>
            </a:r>
            <a:endParaRPr kumimoji="1" lang="en-US" altLang="zh-CN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7" name="标题 1"/>
          <p:cNvSpPr txBox="true"/>
          <p:nvPr/>
        </p:nvSpPr>
        <p:spPr>
          <a:xfrm>
            <a:off x="956904" y="2274073"/>
            <a:ext cx="3312000" cy="551778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3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政策宣讲</a:t>
            </a:r>
            <a:endParaRPr kumimoji="1" lang="en-US" altLang="zh-CN" sz="20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8" name="标题 1"/>
          <p:cNvSpPr txBox="true"/>
          <p:nvPr/>
        </p:nvSpPr>
        <p:spPr>
          <a:xfrm>
            <a:off x="4650039" y="2895877"/>
            <a:ext cx="3312000" cy="15576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2025年第二季度，完成农业用水合作社的组建和验收工作，确保合作社正常运行。通过农业用水合作社的组建和验收，提高灌溉管理的效率和透明度。</a:t>
            </a:r>
            <a:endParaRPr kumimoji="1" lang="en-US" altLang="zh-CN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9" name="标题 1"/>
          <p:cNvSpPr txBox="true"/>
          <p:nvPr/>
        </p:nvSpPr>
        <p:spPr>
          <a:xfrm>
            <a:off x="4650039" y="2274073"/>
            <a:ext cx="3312000" cy="551778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3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合作社组建</a:t>
            </a:r>
            <a:endParaRPr kumimoji="1" lang="en-US" altLang="zh-CN" sz="20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0" name="标题 1"/>
          <p:cNvSpPr txBox="true"/>
          <p:nvPr/>
        </p:nvSpPr>
        <p:spPr>
          <a:xfrm>
            <a:off x="8703065" y="2832036"/>
            <a:ext cx="2340000" cy="15241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2026年前实现智能计量设备全覆盖，提高灌溉管理的科学性和精准性。通过智能计量设备的全覆盖，提高灌溉管理的科学性和精准性。
尾页
</a:t>
            </a:r>
            <a:endParaRPr kumimoji="1" lang="en-US" altLang="zh-CN" sz="14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8703065" y="1804973"/>
            <a:ext cx="2340000" cy="886218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b"/>
          <a:lstStyle/>
          <a:p>
            <a:pPr algn="just">
              <a:lnSpc>
                <a:spcPct val="13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智能计量设备</a:t>
            </a:r>
            <a:endParaRPr kumimoji="1" lang="en-US" altLang="zh-CN" sz="2000" b="1">
              <a:ln w="12700">
                <a:noFill/>
              </a:ln>
              <a:solidFill>
                <a:srgbClr val="FFFFFF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2" name="标题 1"/>
          <p:cNvSpPr txBox="true"/>
          <p:nvPr/>
        </p:nvSpPr>
        <p:spPr>
          <a:xfrm>
            <a:off x="10402937" y="4067187"/>
            <a:ext cx="854207" cy="1445378"/>
          </a:xfrm>
          <a:custGeom>
            <a:avLst/>
            <a:gdLst>
              <a:gd name="connsiteX0" fmla="*/ 0 w 1201483"/>
              <a:gd name="connsiteY0" fmla="*/ 1588008 h 2225135"/>
              <a:gd name="connsiteX1" fmla="*/ 398240 w 1201483"/>
              <a:gd name="connsiteY1" fmla="*/ 2225135 h 2225135"/>
              <a:gd name="connsiteX2" fmla="*/ 1201483 w 1201483"/>
              <a:gd name="connsiteY2" fmla="*/ 0 h 2225135"/>
              <a:gd name="connsiteX3" fmla="*/ 0 w 1201483"/>
              <a:gd name="connsiteY3" fmla="*/ 1588008 h 2225135"/>
            </a:gdLst>
            <a:ahLst/>
            <a:cxnLst/>
            <a:rect l="l" t="t" r="r" b="b"/>
            <a:pathLst>
              <a:path w="1201483" h="2225135">
                <a:moveTo>
                  <a:pt x="0" y="1588008"/>
                </a:moveTo>
                <a:cubicBezTo>
                  <a:pt x="0" y="1588008"/>
                  <a:pt x="456438" y="2085023"/>
                  <a:pt x="398240" y="2225135"/>
                </a:cubicBezTo>
                <a:cubicBezTo>
                  <a:pt x="653796" y="1604772"/>
                  <a:pt x="837247" y="1073087"/>
                  <a:pt x="1201483" y="0"/>
                </a:cubicBezTo>
                <a:cubicBezTo>
                  <a:pt x="836581" y="1030510"/>
                  <a:pt x="0" y="1588008"/>
                  <a:pt x="0" y="1588008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700000" scaled="false"/>
          </a:gra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13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14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just">
              <a:lnSpc>
                <a:spcPct val="110000"/>
              </a:lnSpc>
            </a:pPr>
            <a:r>
              <a:rPr kumimoji="1" lang="en-US" altLang="zh-CN" sz="3200" b="1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下一步工作</a:t>
            </a:r>
            <a:endParaRPr kumimoji="1" lang="en-US" altLang="zh-CN" sz="3200" b="1">
              <a:ln w="12700">
                <a:noFill/>
              </a:ln>
              <a:solidFill>
                <a:srgbClr val="000000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5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400" b="1"/>
          </a:p>
        </p:txBody>
      </p:sp>
      <p:sp>
        <p:nvSpPr>
          <p:cNvPr id="16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just">
              <a:lnSpc>
                <a:spcPct val="110000"/>
              </a:lnSpc>
            </a:pPr>
            <a:endParaRPr kumimoji="1" lang="zh-CN" altLang="en-US" sz="24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1574001" y="2743353"/>
            <a:ext cx="1418491" cy="141849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1574000" y="4330768"/>
            <a:ext cx="3663264" cy="16120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36000" rtlCol="0" anchor="t"/>
          <a:lstStyle/>
          <a:p>
            <a:pPr algn="just">
              <a:lnSpc>
                <a:spcPct val="130000"/>
              </a:lnSpc>
            </a:pPr>
            <a:r>
              <a:rPr kumimoji="1" lang="en-US" altLang="en-US" sz="20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     </a:t>
            </a:r>
            <a:r>
              <a:rPr kumimoji="1" lang="en-US" altLang="zh-CN" sz="20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依据《中华人民共和国水法》《宁夏引黄灌区灌溉管理办法》等5项法规文件，确保灌溉管理有法可依。</a:t>
            </a:r>
            <a:endParaRPr kumimoji="1" lang="en-US" altLang="zh-CN" sz="2000" b="1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5" name="标题 1"/>
          <p:cNvSpPr txBox="true"/>
          <p:nvPr/>
        </p:nvSpPr>
        <p:spPr>
          <a:xfrm>
            <a:off x="6954735" y="2743352"/>
            <a:ext cx="1418491" cy="1418491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  <a:effectLst/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6954520" y="4330700"/>
            <a:ext cx="3663315" cy="126111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36000" rtlCol="0" anchor="t"/>
          <a:lstStyle/>
          <a:p>
            <a:pPr algn="just">
              <a:lnSpc>
                <a:spcPct val="130000"/>
              </a:lnSpc>
              <a:buClrTx/>
              <a:buSzTx/>
              <a:buFontTx/>
            </a:pPr>
            <a:r>
              <a:rPr kumimoji="1" lang="en-US" altLang="en-US" sz="20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    </a:t>
            </a:r>
            <a:r>
              <a:rPr kumimoji="1" lang="en-US" altLang="zh-CN" sz="20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这些法规文件为原州区农业灌溉管理提供了明确的法律框架，保障了水资源的合理利用和分配。</a:t>
            </a:r>
            <a:endParaRPr kumimoji="1" lang="en-US" altLang="zh-CN" sz="2000" b="1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7" name="标题 1"/>
          <p:cNvSpPr txBox="true"/>
          <p:nvPr/>
        </p:nvSpPr>
        <p:spPr>
          <a:xfrm>
            <a:off x="4845489" y="3396321"/>
            <a:ext cx="256249" cy="256249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2700" cap="sq">
            <a:noFill/>
            <a:miter/>
          </a:ln>
          <a:effectLst>
            <a:outerShdw blurRad="38100" dist="12700" dir="5400000" algn="ctr" rotWithShape="0">
              <a:srgbClr val="000000">
                <a:alpha val="15000"/>
              </a:srgbClr>
            </a:outerShdw>
          </a:effectLst>
        </p:spPr>
        <p:txBody>
          <a:bodyPr vert="horz" wrap="square" lIns="0" tIns="0" rIns="0" bIns="0" rtlCol="0" anchor="t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669751" y="1390426"/>
            <a:ext cx="476250" cy="377952"/>
          </a:xfrm>
          <a:custGeom>
            <a:avLst/>
            <a:gdLst>
              <a:gd name="connsiteX0" fmla="*/ 476250 w 476250"/>
              <a:gd name="connsiteY0" fmla="*/ 0 h 377952"/>
              <a:gd name="connsiteX1" fmla="*/ 476250 w 476250"/>
              <a:gd name="connsiteY1" fmla="*/ 81725 h 377952"/>
              <a:gd name="connsiteX2" fmla="*/ 367570 w 476250"/>
              <a:gd name="connsiteY2" fmla="*/ 187452 h 377952"/>
              <a:gd name="connsiteX3" fmla="*/ 476250 w 476250"/>
              <a:gd name="connsiteY3" fmla="*/ 187452 h 377952"/>
              <a:gd name="connsiteX4" fmla="*/ 476250 w 476250"/>
              <a:gd name="connsiteY4" fmla="*/ 377952 h 377952"/>
              <a:gd name="connsiteX5" fmla="*/ 285750 w 476250"/>
              <a:gd name="connsiteY5" fmla="*/ 377952 h 377952"/>
              <a:gd name="connsiteX6" fmla="*/ 285750 w 476250"/>
              <a:gd name="connsiteY6" fmla="*/ 187452 h 377952"/>
              <a:gd name="connsiteX7" fmla="*/ 476250 w 476250"/>
              <a:gd name="connsiteY7" fmla="*/ 0 h 377952"/>
              <a:gd name="connsiteX8" fmla="*/ 190500 w 476250"/>
              <a:gd name="connsiteY8" fmla="*/ 0 h 377952"/>
              <a:gd name="connsiteX9" fmla="*/ 190500 w 476250"/>
              <a:gd name="connsiteY9" fmla="*/ 81725 h 377952"/>
              <a:gd name="connsiteX10" fmla="*/ 81820 w 476250"/>
              <a:gd name="connsiteY10" fmla="*/ 187452 h 377952"/>
              <a:gd name="connsiteX11" fmla="*/ 190500 w 476250"/>
              <a:gd name="connsiteY11" fmla="*/ 187452 h 377952"/>
              <a:gd name="connsiteX12" fmla="*/ 190500 w 476250"/>
              <a:gd name="connsiteY12" fmla="*/ 377952 h 377952"/>
              <a:gd name="connsiteX13" fmla="*/ 0 w 476250"/>
              <a:gd name="connsiteY13" fmla="*/ 377952 h 377952"/>
              <a:gd name="connsiteX14" fmla="*/ 0 w 476250"/>
              <a:gd name="connsiteY14" fmla="*/ 187452 h 377952"/>
              <a:gd name="connsiteX15" fmla="*/ 190500 w 476250"/>
              <a:gd name="connsiteY15" fmla="*/ 0 h 377952"/>
            </a:gdLst>
            <a:ahLst/>
            <a:cxnLst/>
            <a:rect l="l" t="t" r="r" b="b"/>
            <a:pathLst>
              <a:path w="476250" h="377952">
                <a:moveTo>
                  <a:pt x="476250" y="0"/>
                </a:moveTo>
                <a:lnTo>
                  <a:pt x="476250" y="81725"/>
                </a:lnTo>
                <a:cubicBezTo>
                  <a:pt x="417383" y="81753"/>
                  <a:pt x="369219" y="128608"/>
                  <a:pt x="367570" y="187452"/>
                </a:cubicBezTo>
                <a:lnTo>
                  <a:pt x="476250" y="187452"/>
                </a:lnTo>
                <a:lnTo>
                  <a:pt x="476250" y="377952"/>
                </a:lnTo>
                <a:lnTo>
                  <a:pt x="285750" y="377952"/>
                </a:lnTo>
                <a:lnTo>
                  <a:pt x="285750" y="187452"/>
                </a:lnTo>
                <a:cubicBezTo>
                  <a:pt x="287415" y="83434"/>
                  <a:pt x="372219" y="-13"/>
                  <a:pt x="476250" y="0"/>
                </a:cubicBezTo>
                <a:close/>
                <a:moveTo>
                  <a:pt x="190500" y="0"/>
                </a:moveTo>
                <a:lnTo>
                  <a:pt x="190500" y="81725"/>
                </a:lnTo>
                <a:cubicBezTo>
                  <a:pt x="131633" y="81753"/>
                  <a:pt x="83469" y="128608"/>
                  <a:pt x="81820" y="187452"/>
                </a:cubicBezTo>
                <a:lnTo>
                  <a:pt x="190500" y="187452"/>
                </a:lnTo>
                <a:lnTo>
                  <a:pt x="190500" y="377952"/>
                </a:lnTo>
                <a:lnTo>
                  <a:pt x="0" y="377952"/>
                </a:lnTo>
                <a:lnTo>
                  <a:pt x="0" y="187452"/>
                </a:lnTo>
                <a:cubicBezTo>
                  <a:pt x="1665" y="83434"/>
                  <a:pt x="86469" y="-13"/>
                  <a:pt x="190500" y="0"/>
                </a:cubicBezTo>
                <a:close/>
              </a:path>
            </a:pathLst>
          </a:custGeom>
          <a:solidFill>
            <a:schemeClr val="accent1"/>
          </a:solidFill>
          <a:ln w="605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1365076" y="1448514"/>
            <a:ext cx="9846853" cy="12948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相关法律法规</a:t>
            </a:r>
            <a:endParaRPr kumimoji="1" lang="en-US" altLang="zh-CN" sz="2000" b="1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0" name="标题 1"/>
          <p:cNvSpPr txBox="true"/>
          <p:nvPr/>
        </p:nvSpPr>
        <p:spPr>
          <a:xfrm>
            <a:off x="2067228" y="3218598"/>
            <a:ext cx="432036" cy="468000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ahLst/>
            <a:cxnLst/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 flipH="true" flipV="true">
            <a:off x="7422179" y="3218597"/>
            <a:ext cx="483603" cy="468000"/>
          </a:xfrm>
          <a:custGeom>
            <a:avLst/>
            <a:gdLst>
              <a:gd name="connsiteX0" fmla="*/ 311954 w 744004"/>
              <a:gd name="connsiteY0" fmla="*/ 337123 h 720001"/>
              <a:gd name="connsiteX1" fmla="*/ 168770 w 744004"/>
              <a:gd name="connsiteY1" fmla="*/ 337123 h 720001"/>
              <a:gd name="connsiteX2" fmla="*/ 49673 w 744004"/>
              <a:gd name="connsiteY2" fmla="*/ 287618 h 720001"/>
              <a:gd name="connsiteX3" fmla="*/ 167 w 744004"/>
              <a:gd name="connsiteY3" fmla="*/ 168520 h 720001"/>
              <a:gd name="connsiteX4" fmla="*/ 49590 w 744004"/>
              <a:gd name="connsiteY4" fmla="*/ 49507 h 720001"/>
              <a:gd name="connsiteX5" fmla="*/ 168687 w 744004"/>
              <a:gd name="connsiteY5" fmla="*/ 0 h 720001"/>
              <a:gd name="connsiteX6" fmla="*/ 287784 w 744004"/>
              <a:gd name="connsiteY6" fmla="*/ 49507 h 720001"/>
              <a:gd name="connsiteX7" fmla="*/ 337290 w 744004"/>
              <a:gd name="connsiteY7" fmla="*/ 168604 h 720001"/>
              <a:gd name="connsiteX8" fmla="*/ 337290 w 744004"/>
              <a:gd name="connsiteY8" fmla="*/ 311787 h 720001"/>
              <a:gd name="connsiteX9" fmla="*/ 311954 w 744004"/>
              <a:gd name="connsiteY9" fmla="*/ 337123 h 720001"/>
              <a:gd name="connsiteX10" fmla="*/ 575401 w 744004"/>
              <a:gd name="connsiteY10" fmla="*/ 337207 h 720001"/>
              <a:gd name="connsiteX11" fmla="*/ 432218 w 744004"/>
              <a:gd name="connsiteY11" fmla="*/ 337207 h 720001"/>
              <a:gd name="connsiteX12" fmla="*/ 406882 w 744004"/>
              <a:gd name="connsiteY12" fmla="*/ 311870 h 720001"/>
              <a:gd name="connsiteX13" fmla="*/ 406882 w 744004"/>
              <a:gd name="connsiteY13" fmla="*/ 168687 h 720001"/>
              <a:gd name="connsiteX14" fmla="*/ 456387 w 744004"/>
              <a:gd name="connsiteY14" fmla="*/ 49590 h 720001"/>
              <a:gd name="connsiteX15" fmla="*/ 575401 w 744004"/>
              <a:gd name="connsiteY15" fmla="*/ 0 h 720001"/>
              <a:gd name="connsiteX16" fmla="*/ 694498 w 744004"/>
              <a:gd name="connsiteY16" fmla="*/ 49507 h 720001"/>
              <a:gd name="connsiteX17" fmla="*/ 744004 w 744004"/>
              <a:gd name="connsiteY17" fmla="*/ 168604 h 720001"/>
              <a:gd name="connsiteX18" fmla="*/ 694498 w 744004"/>
              <a:gd name="connsiteY18" fmla="*/ 287701 h 720001"/>
              <a:gd name="connsiteX19" fmla="*/ 575401 w 744004"/>
              <a:gd name="connsiteY19" fmla="*/ 337207 h 720001"/>
              <a:gd name="connsiteX20" fmla="*/ 168604 w 744004"/>
              <a:gd name="connsiteY20" fmla="*/ 720001 h 720001"/>
              <a:gd name="connsiteX21" fmla="*/ 49507 w 744004"/>
              <a:gd name="connsiteY21" fmla="*/ 670495 h 720001"/>
              <a:gd name="connsiteX22" fmla="*/ 0 w 744004"/>
              <a:gd name="connsiteY22" fmla="*/ 551398 h 720001"/>
              <a:gd name="connsiteX23" fmla="*/ 49507 w 744004"/>
              <a:gd name="connsiteY23" fmla="*/ 432301 h 720001"/>
              <a:gd name="connsiteX24" fmla="*/ 168687 w 744004"/>
              <a:gd name="connsiteY24" fmla="*/ 382879 h 720001"/>
              <a:gd name="connsiteX25" fmla="*/ 311871 w 744004"/>
              <a:gd name="connsiteY25" fmla="*/ 382879 h 720001"/>
              <a:gd name="connsiteX26" fmla="*/ 337207 w 744004"/>
              <a:gd name="connsiteY26" fmla="*/ 408215 h 720001"/>
              <a:gd name="connsiteX27" fmla="*/ 337207 w 744004"/>
              <a:gd name="connsiteY27" fmla="*/ 551398 h 720001"/>
              <a:gd name="connsiteX28" fmla="*/ 287701 w 744004"/>
              <a:gd name="connsiteY28" fmla="*/ 670495 h 720001"/>
              <a:gd name="connsiteX29" fmla="*/ 168604 w 744004"/>
              <a:gd name="connsiteY29" fmla="*/ 720001 h 720001"/>
              <a:gd name="connsiteX30" fmla="*/ 575401 w 744004"/>
              <a:gd name="connsiteY30" fmla="*/ 720001 h 720001"/>
              <a:gd name="connsiteX31" fmla="*/ 456304 w 744004"/>
              <a:gd name="connsiteY31" fmla="*/ 670495 h 720001"/>
              <a:gd name="connsiteX32" fmla="*/ 406798 w 744004"/>
              <a:gd name="connsiteY32" fmla="*/ 551398 h 720001"/>
              <a:gd name="connsiteX33" fmla="*/ 406798 w 744004"/>
              <a:gd name="connsiteY33" fmla="*/ 408215 h 720001"/>
              <a:gd name="connsiteX34" fmla="*/ 432218 w 744004"/>
              <a:gd name="connsiteY34" fmla="*/ 382879 h 720001"/>
              <a:gd name="connsiteX35" fmla="*/ 575401 w 744004"/>
              <a:gd name="connsiteY35" fmla="*/ 382879 h 720001"/>
              <a:gd name="connsiteX36" fmla="*/ 694498 w 744004"/>
              <a:gd name="connsiteY36" fmla="*/ 432385 h 720001"/>
              <a:gd name="connsiteX37" fmla="*/ 744004 w 744004"/>
              <a:gd name="connsiteY37" fmla="*/ 551398 h 720001"/>
              <a:gd name="connsiteX38" fmla="*/ 694498 w 744004"/>
              <a:gd name="connsiteY38" fmla="*/ 670495 h 720001"/>
              <a:gd name="connsiteX39" fmla="*/ 575401 w 744004"/>
              <a:gd name="connsiteY39" fmla="*/ 720001 h 720001"/>
            </a:gdLst>
            <a:ahLst/>
            <a:cxnLst/>
            <a:rect l="l" t="t" r="r" b="b"/>
            <a:pathLst>
              <a:path w="744004" h="720001">
                <a:moveTo>
                  <a:pt x="311954" y="337123"/>
                </a:moveTo>
                <a:lnTo>
                  <a:pt x="168770" y="337123"/>
                </a:lnTo>
                <a:cubicBezTo>
                  <a:pt x="123932" y="337123"/>
                  <a:pt x="81594" y="319538"/>
                  <a:pt x="49673" y="287618"/>
                </a:cubicBezTo>
                <a:cubicBezTo>
                  <a:pt x="17753" y="255697"/>
                  <a:pt x="167" y="213442"/>
                  <a:pt x="167" y="168520"/>
                </a:cubicBezTo>
                <a:cubicBezTo>
                  <a:pt x="167" y="123598"/>
                  <a:pt x="17669" y="81427"/>
                  <a:pt x="49590" y="49507"/>
                </a:cubicBezTo>
                <a:cubicBezTo>
                  <a:pt x="81510" y="17586"/>
                  <a:pt x="123848" y="0"/>
                  <a:pt x="168687" y="0"/>
                </a:cubicBezTo>
                <a:cubicBezTo>
                  <a:pt x="213526" y="0"/>
                  <a:pt x="255864" y="17586"/>
                  <a:pt x="287784" y="49507"/>
                </a:cubicBezTo>
                <a:cubicBezTo>
                  <a:pt x="319705" y="81427"/>
                  <a:pt x="337290" y="123682"/>
                  <a:pt x="337290" y="168604"/>
                </a:cubicBezTo>
                <a:lnTo>
                  <a:pt x="337290" y="311787"/>
                </a:lnTo>
                <a:cubicBezTo>
                  <a:pt x="337290" y="325789"/>
                  <a:pt x="325956" y="337123"/>
                  <a:pt x="311954" y="337123"/>
                </a:cubicBezTo>
                <a:close/>
                <a:moveTo>
                  <a:pt x="575401" y="337207"/>
                </a:moveTo>
                <a:lnTo>
                  <a:pt x="432218" y="337207"/>
                </a:lnTo>
                <a:cubicBezTo>
                  <a:pt x="418216" y="337207"/>
                  <a:pt x="406882" y="325872"/>
                  <a:pt x="406882" y="311870"/>
                </a:cubicBezTo>
                <a:lnTo>
                  <a:pt x="406882" y="168687"/>
                </a:lnTo>
                <a:cubicBezTo>
                  <a:pt x="406882" y="123849"/>
                  <a:pt x="424467" y="81510"/>
                  <a:pt x="456387" y="49590"/>
                </a:cubicBezTo>
                <a:cubicBezTo>
                  <a:pt x="488308" y="17669"/>
                  <a:pt x="530563" y="0"/>
                  <a:pt x="575401" y="0"/>
                </a:cubicBezTo>
                <a:cubicBezTo>
                  <a:pt x="620240" y="0"/>
                  <a:pt x="662578" y="17586"/>
                  <a:pt x="694498" y="49507"/>
                </a:cubicBezTo>
                <a:cubicBezTo>
                  <a:pt x="726419" y="81427"/>
                  <a:pt x="744004" y="123765"/>
                  <a:pt x="744004" y="168604"/>
                </a:cubicBezTo>
                <a:cubicBezTo>
                  <a:pt x="744004" y="213442"/>
                  <a:pt x="726419" y="255780"/>
                  <a:pt x="694498" y="287701"/>
                </a:cubicBezTo>
                <a:cubicBezTo>
                  <a:pt x="662578" y="319621"/>
                  <a:pt x="620323" y="337207"/>
                  <a:pt x="575401" y="337207"/>
                </a:cubicBezTo>
                <a:close/>
                <a:moveTo>
                  <a:pt x="168604" y="720001"/>
                </a:moveTo>
                <a:cubicBezTo>
                  <a:pt x="123682" y="720001"/>
                  <a:pt x="81427" y="702416"/>
                  <a:pt x="49507" y="670495"/>
                </a:cubicBezTo>
                <a:cubicBezTo>
                  <a:pt x="17586" y="638575"/>
                  <a:pt x="0" y="596320"/>
                  <a:pt x="0" y="551398"/>
                </a:cubicBezTo>
                <a:cubicBezTo>
                  <a:pt x="0" y="506476"/>
                  <a:pt x="17586" y="464221"/>
                  <a:pt x="49507" y="432301"/>
                </a:cubicBezTo>
                <a:cubicBezTo>
                  <a:pt x="81510" y="400464"/>
                  <a:pt x="123848" y="382879"/>
                  <a:pt x="168687" y="382879"/>
                </a:cubicBezTo>
                <a:lnTo>
                  <a:pt x="311871" y="382879"/>
                </a:lnTo>
                <a:cubicBezTo>
                  <a:pt x="325872" y="382879"/>
                  <a:pt x="337207" y="394297"/>
                  <a:pt x="337207" y="408215"/>
                </a:cubicBezTo>
                <a:lnTo>
                  <a:pt x="337207" y="551398"/>
                </a:lnTo>
                <a:cubicBezTo>
                  <a:pt x="337207" y="596237"/>
                  <a:pt x="319621" y="638575"/>
                  <a:pt x="287701" y="670495"/>
                </a:cubicBezTo>
                <a:cubicBezTo>
                  <a:pt x="255781" y="702416"/>
                  <a:pt x="213526" y="720001"/>
                  <a:pt x="168604" y="720001"/>
                </a:cubicBezTo>
                <a:close/>
                <a:moveTo>
                  <a:pt x="575401" y="720001"/>
                </a:moveTo>
                <a:cubicBezTo>
                  <a:pt x="530563" y="720001"/>
                  <a:pt x="488224" y="702416"/>
                  <a:pt x="456304" y="670495"/>
                </a:cubicBezTo>
                <a:cubicBezTo>
                  <a:pt x="424383" y="638575"/>
                  <a:pt x="406798" y="596320"/>
                  <a:pt x="406798" y="551398"/>
                </a:cubicBezTo>
                <a:lnTo>
                  <a:pt x="406798" y="408215"/>
                </a:lnTo>
                <a:cubicBezTo>
                  <a:pt x="406882" y="394213"/>
                  <a:pt x="418216" y="382879"/>
                  <a:pt x="432218" y="382879"/>
                </a:cubicBezTo>
                <a:lnTo>
                  <a:pt x="575401" y="382879"/>
                </a:lnTo>
                <a:cubicBezTo>
                  <a:pt x="620240" y="382879"/>
                  <a:pt x="662578" y="400464"/>
                  <a:pt x="694498" y="432385"/>
                </a:cubicBezTo>
                <a:cubicBezTo>
                  <a:pt x="726419" y="464305"/>
                  <a:pt x="744004" y="506560"/>
                  <a:pt x="744004" y="551398"/>
                </a:cubicBezTo>
                <a:cubicBezTo>
                  <a:pt x="744004" y="596237"/>
                  <a:pt x="726419" y="638575"/>
                  <a:pt x="694498" y="670495"/>
                </a:cubicBezTo>
                <a:cubicBezTo>
                  <a:pt x="662578" y="702416"/>
                  <a:pt x="620323" y="720001"/>
                  <a:pt x="575401" y="720001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立法依据</a:t>
            </a:r>
            <a:endParaRPr kumimoji="1" lang="zh-CN" altLang="en-US"/>
          </a:p>
        </p:txBody>
      </p:sp>
      <p:sp>
        <p:nvSpPr>
          <p:cNvPr id="14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2568617" y="3404717"/>
            <a:ext cx="3240000" cy="1646374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en-US" sz="20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适用于原州区行政区域内所有农业和生态灌溉用水户及管理组织，涵盖范围广泛。</a:t>
            </a: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8164600" y="3404717"/>
            <a:ext cx="3240000" cy="1646374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en-US" sz="20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明确了政策的适用范围，确保所有相关主体都能在统一的规则下进行灌溉管理。</a:t>
            </a:r>
            <a:endParaRPr kumimoji="1" lang="en-US" altLang="en-US" sz="2000" b="1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5" name="标题 1"/>
          <p:cNvSpPr txBox="true"/>
          <p:nvPr/>
        </p:nvSpPr>
        <p:spPr>
          <a:xfrm flipV="true">
            <a:off x="761263" y="3288124"/>
            <a:ext cx="1646374" cy="1646374"/>
          </a:xfrm>
          <a:custGeom>
            <a:avLst/>
            <a:gdLst>
              <a:gd name="T0" fmla="*/ 283 w 566"/>
              <a:gd name="T1" fmla="*/ 566 h 566"/>
              <a:gd name="T2" fmla="*/ 0 w 566"/>
              <a:gd name="T3" fmla="*/ 383 h 566"/>
              <a:gd name="T4" fmla="*/ 97 w 566"/>
              <a:gd name="T5" fmla="*/ 136 h 566"/>
              <a:gd name="T6" fmla="*/ 283 w 566"/>
              <a:gd name="T7" fmla="*/ 0 h 566"/>
              <a:gd name="T8" fmla="*/ 469 w 566"/>
              <a:gd name="T9" fmla="*/ 136 h 566"/>
              <a:gd name="T10" fmla="*/ 566 w 566"/>
              <a:gd name="T11" fmla="*/ 383 h 566"/>
              <a:gd name="T12" fmla="*/ 283 w 566"/>
              <a:gd name="T13" fmla="*/ 566 h 566"/>
            </a:gdLst>
            <a:ahLst/>
            <a:cxnLst/>
            <a:rect l="0" t="0" r="r" b="b"/>
            <a:pathLst>
              <a:path w="566" h="566">
                <a:moveTo>
                  <a:pt x="283" y="566"/>
                </a:moveTo>
                <a:cubicBezTo>
                  <a:pt x="93" y="566"/>
                  <a:pt x="0" y="506"/>
                  <a:pt x="0" y="383"/>
                </a:cubicBezTo>
                <a:cubicBezTo>
                  <a:pt x="0" y="314"/>
                  <a:pt x="37" y="219"/>
                  <a:pt x="97" y="136"/>
                </a:cubicBezTo>
                <a:cubicBezTo>
                  <a:pt x="158" y="51"/>
                  <a:pt x="228" y="0"/>
                  <a:pt x="283" y="0"/>
                </a:cubicBezTo>
                <a:cubicBezTo>
                  <a:pt x="338" y="0"/>
                  <a:pt x="408" y="51"/>
                  <a:pt x="469" y="136"/>
                </a:cubicBezTo>
                <a:cubicBezTo>
                  <a:pt x="529" y="219"/>
                  <a:pt x="566" y="314"/>
                  <a:pt x="566" y="383"/>
                </a:cubicBezTo>
                <a:cubicBezTo>
                  <a:pt x="566" y="506"/>
                  <a:pt x="473" y="566"/>
                  <a:pt x="283" y="566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1293446" y="3652537"/>
            <a:ext cx="630111" cy="682563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6387087" y="3288124"/>
            <a:ext cx="1646374" cy="1646374"/>
          </a:xfrm>
          <a:custGeom>
            <a:avLst/>
            <a:gdLst>
              <a:gd name="T0" fmla="*/ 283 w 566"/>
              <a:gd name="T1" fmla="*/ 566 h 566"/>
              <a:gd name="T2" fmla="*/ 0 w 566"/>
              <a:gd name="T3" fmla="*/ 383 h 566"/>
              <a:gd name="T4" fmla="*/ 97 w 566"/>
              <a:gd name="T5" fmla="*/ 136 h 566"/>
              <a:gd name="T6" fmla="*/ 283 w 566"/>
              <a:gd name="T7" fmla="*/ 0 h 566"/>
              <a:gd name="T8" fmla="*/ 469 w 566"/>
              <a:gd name="T9" fmla="*/ 136 h 566"/>
              <a:gd name="T10" fmla="*/ 566 w 566"/>
              <a:gd name="T11" fmla="*/ 383 h 566"/>
              <a:gd name="T12" fmla="*/ 283 w 566"/>
              <a:gd name="T13" fmla="*/ 566 h 566"/>
            </a:gdLst>
            <a:ahLst/>
            <a:cxnLst/>
            <a:rect l="0" t="0" r="r" b="b"/>
            <a:pathLst>
              <a:path w="566" h="566">
                <a:moveTo>
                  <a:pt x="283" y="566"/>
                </a:moveTo>
                <a:cubicBezTo>
                  <a:pt x="93" y="566"/>
                  <a:pt x="0" y="506"/>
                  <a:pt x="0" y="383"/>
                </a:cubicBezTo>
                <a:cubicBezTo>
                  <a:pt x="0" y="314"/>
                  <a:pt x="37" y="219"/>
                  <a:pt x="97" y="136"/>
                </a:cubicBezTo>
                <a:cubicBezTo>
                  <a:pt x="158" y="51"/>
                  <a:pt x="228" y="0"/>
                  <a:pt x="283" y="0"/>
                </a:cubicBezTo>
                <a:cubicBezTo>
                  <a:pt x="338" y="0"/>
                  <a:pt x="408" y="51"/>
                  <a:pt x="469" y="136"/>
                </a:cubicBezTo>
                <a:cubicBezTo>
                  <a:pt x="529" y="219"/>
                  <a:pt x="566" y="314"/>
                  <a:pt x="566" y="383"/>
                </a:cubicBezTo>
                <a:cubicBezTo>
                  <a:pt x="566" y="506"/>
                  <a:pt x="473" y="566"/>
                  <a:pt x="283" y="566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6883058" y="3808077"/>
            <a:ext cx="682563" cy="643331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ahLst/>
            <a:cxnLst/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758651" y="1787961"/>
            <a:ext cx="476250" cy="377952"/>
          </a:xfrm>
          <a:custGeom>
            <a:avLst/>
            <a:gdLst>
              <a:gd name="connsiteX0" fmla="*/ 476250 w 476250"/>
              <a:gd name="connsiteY0" fmla="*/ 0 h 377952"/>
              <a:gd name="connsiteX1" fmla="*/ 476250 w 476250"/>
              <a:gd name="connsiteY1" fmla="*/ 81725 h 377952"/>
              <a:gd name="connsiteX2" fmla="*/ 367570 w 476250"/>
              <a:gd name="connsiteY2" fmla="*/ 187452 h 377952"/>
              <a:gd name="connsiteX3" fmla="*/ 476250 w 476250"/>
              <a:gd name="connsiteY3" fmla="*/ 187452 h 377952"/>
              <a:gd name="connsiteX4" fmla="*/ 476250 w 476250"/>
              <a:gd name="connsiteY4" fmla="*/ 377952 h 377952"/>
              <a:gd name="connsiteX5" fmla="*/ 285750 w 476250"/>
              <a:gd name="connsiteY5" fmla="*/ 377952 h 377952"/>
              <a:gd name="connsiteX6" fmla="*/ 285750 w 476250"/>
              <a:gd name="connsiteY6" fmla="*/ 187452 h 377952"/>
              <a:gd name="connsiteX7" fmla="*/ 476250 w 476250"/>
              <a:gd name="connsiteY7" fmla="*/ 0 h 377952"/>
              <a:gd name="connsiteX8" fmla="*/ 190500 w 476250"/>
              <a:gd name="connsiteY8" fmla="*/ 0 h 377952"/>
              <a:gd name="connsiteX9" fmla="*/ 190500 w 476250"/>
              <a:gd name="connsiteY9" fmla="*/ 81725 h 377952"/>
              <a:gd name="connsiteX10" fmla="*/ 81820 w 476250"/>
              <a:gd name="connsiteY10" fmla="*/ 187452 h 377952"/>
              <a:gd name="connsiteX11" fmla="*/ 190500 w 476250"/>
              <a:gd name="connsiteY11" fmla="*/ 187452 h 377952"/>
              <a:gd name="connsiteX12" fmla="*/ 190500 w 476250"/>
              <a:gd name="connsiteY12" fmla="*/ 377952 h 377952"/>
              <a:gd name="connsiteX13" fmla="*/ 0 w 476250"/>
              <a:gd name="connsiteY13" fmla="*/ 377952 h 377952"/>
              <a:gd name="connsiteX14" fmla="*/ 0 w 476250"/>
              <a:gd name="connsiteY14" fmla="*/ 187452 h 377952"/>
              <a:gd name="connsiteX15" fmla="*/ 190500 w 476250"/>
              <a:gd name="connsiteY15" fmla="*/ 0 h 377952"/>
            </a:gdLst>
            <a:ahLst/>
            <a:cxnLst/>
            <a:rect l="l" t="t" r="r" b="b"/>
            <a:pathLst>
              <a:path w="476250" h="377952">
                <a:moveTo>
                  <a:pt x="476250" y="0"/>
                </a:moveTo>
                <a:lnTo>
                  <a:pt x="476250" y="81725"/>
                </a:lnTo>
                <a:cubicBezTo>
                  <a:pt x="417383" y="81753"/>
                  <a:pt x="369219" y="128608"/>
                  <a:pt x="367570" y="187452"/>
                </a:cubicBezTo>
                <a:lnTo>
                  <a:pt x="476250" y="187452"/>
                </a:lnTo>
                <a:lnTo>
                  <a:pt x="476250" y="377952"/>
                </a:lnTo>
                <a:lnTo>
                  <a:pt x="285750" y="377952"/>
                </a:lnTo>
                <a:lnTo>
                  <a:pt x="285750" y="187452"/>
                </a:lnTo>
                <a:cubicBezTo>
                  <a:pt x="287415" y="83434"/>
                  <a:pt x="372219" y="-13"/>
                  <a:pt x="476250" y="0"/>
                </a:cubicBezTo>
                <a:close/>
                <a:moveTo>
                  <a:pt x="190500" y="0"/>
                </a:moveTo>
                <a:lnTo>
                  <a:pt x="190500" y="81725"/>
                </a:lnTo>
                <a:cubicBezTo>
                  <a:pt x="131633" y="81753"/>
                  <a:pt x="83469" y="128608"/>
                  <a:pt x="81820" y="187452"/>
                </a:cubicBezTo>
                <a:lnTo>
                  <a:pt x="190500" y="187452"/>
                </a:lnTo>
                <a:lnTo>
                  <a:pt x="190500" y="377952"/>
                </a:lnTo>
                <a:lnTo>
                  <a:pt x="0" y="377952"/>
                </a:lnTo>
                <a:lnTo>
                  <a:pt x="0" y="187452"/>
                </a:lnTo>
                <a:cubicBezTo>
                  <a:pt x="1665" y="83434"/>
                  <a:pt x="86469" y="-13"/>
                  <a:pt x="190500" y="0"/>
                </a:cubicBezTo>
                <a:close/>
              </a:path>
            </a:pathLst>
          </a:custGeom>
          <a:solidFill>
            <a:schemeClr val="accent1"/>
          </a:solidFill>
          <a:ln w="605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1403176" y="1788264"/>
            <a:ext cx="10001424" cy="12948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  <a:buClrTx/>
              <a:buSzTx/>
              <a:buFontTx/>
            </a:pPr>
            <a:r>
              <a:rPr kumimoji="1" lang="en-US" altLang="en-US" sz="20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覆盖区域与对象</a:t>
            </a:r>
            <a:endParaRPr kumimoji="1" lang="en-US" altLang="en-US" sz="2000" b="1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适用范围</a:t>
            </a:r>
            <a:endParaRPr kumimoji="1" lang="zh-CN" altLang="en-US"/>
          </a:p>
        </p:txBody>
      </p:sp>
      <p:sp>
        <p:nvSpPr>
          <p:cNvPr id="13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3527338" y="3095331"/>
            <a:ext cx="2340000" cy="68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统筹兼顾</a:t>
            </a:r>
            <a:endParaRPr kumimoji="1" lang="zh-CN" altLang="en-US" b="1"/>
          </a:p>
        </p:txBody>
      </p:sp>
      <p:sp>
        <p:nvSpPr>
          <p:cNvPr id="4" name="标题 1"/>
          <p:cNvSpPr txBox="true"/>
          <p:nvPr/>
        </p:nvSpPr>
        <p:spPr>
          <a:xfrm>
            <a:off x="3527338" y="3781295"/>
            <a:ext cx="2340000" cy="14164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统筹兼顾不同区域、不同作物的用水需求，确保水资源的合理分配和利用。平衡各方利益，保障农业灌溉用水的公平性和合理性。</a:t>
            </a:r>
            <a:endParaRPr kumimoji="1" lang="zh-CN" altLang="en-US" sz="1400" b="1"/>
          </a:p>
        </p:txBody>
      </p:sp>
      <p:sp>
        <p:nvSpPr>
          <p:cNvPr id="5" name="标题 1"/>
          <p:cNvSpPr txBox="true"/>
          <p:nvPr/>
        </p:nvSpPr>
        <p:spPr>
          <a:xfrm>
            <a:off x="6394276" y="3095331"/>
            <a:ext cx="2340000" cy="68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安全灌溉</a:t>
            </a:r>
            <a:endParaRPr kumimoji="1" lang="zh-CN" altLang="en-US" b="1"/>
          </a:p>
        </p:txBody>
      </p:sp>
      <p:sp>
        <p:nvSpPr>
          <p:cNvPr id="6" name="标题 1"/>
          <p:cNvSpPr txBox="true"/>
          <p:nvPr/>
        </p:nvSpPr>
        <p:spPr>
          <a:xfrm>
            <a:off x="6394276" y="3781295"/>
            <a:ext cx="2340000" cy="14164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确保灌溉设施的安全运行，防止灌溉过程中的安全隐患，保障农民利益。加强对灌溉设施的维护和管理，确保灌溉过程的安全可靠。</a:t>
            </a:r>
            <a:endParaRPr kumimoji="1" lang="zh-CN" altLang="en-US" sz="1400" b="1"/>
          </a:p>
        </p:txBody>
      </p:sp>
      <p:sp>
        <p:nvSpPr>
          <p:cNvPr id="7" name="标题 1"/>
          <p:cNvSpPr txBox="true"/>
          <p:nvPr/>
        </p:nvSpPr>
        <p:spPr>
          <a:xfrm>
            <a:off x="660400" y="3095331"/>
            <a:ext cx="2340000" cy="68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节水优先</a:t>
            </a:r>
            <a:endParaRPr kumimoji="1" lang="zh-CN" altLang="en-US" b="1"/>
          </a:p>
        </p:txBody>
      </p:sp>
      <p:sp>
        <p:nvSpPr>
          <p:cNvPr id="8" name="标题 1"/>
          <p:cNvSpPr txBox="true"/>
          <p:nvPr/>
        </p:nvSpPr>
        <p:spPr>
          <a:xfrm>
            <a:off x="660400" y="3781295"/>
            <a:ext cx="2340000" cy="14164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坚持节水优先原则，推广节水技术，提升水资源利用率，减少水资源浪费。通过节水技术的应用，提高灌溉效率，确保水资源的可持续利用。</a:t>
            </a:r>
            <a:endParaRPr kumimoji="1" lang="zh-CN" altLang="en-US" sz="1400" b="1"/>
          </a:p>
        </p:txBody>
      </p:sp>
      <p:sp>
        <p:nvSpPr>
          <p:cNvPr id="9" name="标题 1"/>
          <p:cNvSpPr txBox="true"/>
          <p:nvPr/>
        </p:nvSpPr>
        <p:spPr>
          <a:xfrm>
            <a:off x="9261214" y="3085806"/>
            <a:ext cx="2340000" cy="6859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16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均衡受益</a:t>
            </a:r>
            <a:endParaRPr kumimoji="1" lang="zh-CN" altLang="en-US" b="1"/>
          </a:p>
        </p:txBody>
      </p:sp>
      <p:sp>
        <p:nvSpPr>
          <p:cNvPr id="10" name="标题 1"/>
          <p:cNvSpPr txBox="true"/>
          <p:nvPr/>
        </p:nvSpPr>
        <p:spPr>
          <a:xfrm>
            <a:off x="9261214" y="3781295"/>
            <a:ext cx="2340000" cy="141647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kumimoji="1" lang="en-US" altLang="zh-CN" sz="1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保障灌溉用水的均衡分配，确保所有用水户都能受益，促进农业可持续发展。通过合理的灌溉管理，实现水资源的公平分配，推动农业的均衡发展。</a:t>
            </a:r>
            <a:endParaRPr kumimoji="1" lang="zh-CN" altLang="en-US" sz="1400" b="1"/>
          </a:p>
        </p:txBody>
      </p:sp>
      <p:sp>
        <p:nvSpPr>
          <p:cNvPr id="11" name="标题 1"/>
          <p:cNvSpPr txBox="true"/>
          <p:nvPr/>
        </p:nvSpPr>
        <p:spPr>
          <a:xfrm>
            <a:off x="4197887" y="2066631"/>
            <a:ext cx="951182" cy="951182"/>
          </a:xfrm>
          <a:prstGeom prst="ellipse">
            <a:avLst/>
          </a:prstGeom>
          <a:gradFill>
            <a:gsLst>
              <a:gs pos="67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 rot="20700000">
            <a:off x="4036372" y="2534946"/>
            <a:ext cx="1321933" cy="301389"/>
          </a:xfrm>
          <a:prstGeom prst="arc">
            <a:avLst>
              <a:gd name="adj1" fmla="val 20876651"/>
              <a:gd name="adj2" fmla="val 11634648"/>
            </a:avLst>
          </a:prstGeom>
          <a:noFill/>
          <a:ln w="19050" cap="sq">
            <a:gradFill>
              <a:gsLst>
                <a:gs pos="0">
                  <a:schemeClr val="bg1">
                    <a:alpha val="0"/>
                  </a:schemeClr>
                </a:gs>
                <a:gs pos="27000">
                  <a:schemeClr val="accent1"/>
                </a:gs>
              </a:gsLst>
              <a:lin ang="5400000" scaled="false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true"/>
          <p:nvPr/>
        </p:nvSpPr>
        <p:spPr>
          <a:xfrm>
            <a:off x="4506996" y="2385308"/>
            <a:ext cx="332963" cy="313827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ahLst/>
            <a:cxnLst/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true"/>
          <p:nvPr/>
        </p:nvSpPr>
        <p:spPr>
          <a:xfrm>
            <a:off x="9931763" y="2066631"/>
            <a:ext cx="951182" cy="951182"/>
          </a:xfrm>
          <a:prstGeom prst="ellipse">
            <a:avLst/>
          </a:prstGeom>
          <a:gradFill>
            <a:gsLst>
              <a:gs pos="67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5" name="标题 1"/>
          <p:cNvSpPr txBox="true"/>
          <p:nvPr/>
        </p:nvSpPr>
        <p:spPr>
          <a:xfrm rot="20700000">
            <a:off x="9770248" y="2534946"/>
            <a:ext cx="1321933" cy="301389"/>
          </a:xfrm>
          <a:prstGeom prst="arc">
            <a:avLst>
              <a:gd name="adj1" fmla="val 20876651"/>
              <a:gd name="adj2" fmla="val 11634648"/>
            </a:avLst>
          </a:prstGeom>
          <a:noFill/>
          <a:ln w="19050" cap="sq">
            <a:gradFill>
              <a:gsLst>
                <a:gs pos="0">
                  <a:schemeClr val="bg1">
                    <a:alpha val="0"/>
                  </a:schemeClr>
                </a:gs>
                <a:gs pos="27000">
                  <a:schemeClr val="accent1"/>
                </a:gs>
              </a:gsLst>
              <a:lin ang="5400000" scaled="false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true"/>
          <p:nvPr/>
        </p:nvSpPr>
        <p:spPr>
          <a:xfrm>
            <a:off x="10264733" y="2375741"/>
            <a:ext cx="332963" cy="332963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</a:ln>
          <a:effectLst/>
        </p:spPr>
        <p:txBody>
          <a:bodyPr vert="horz" wrap="square" lIns="91440" tIns="45720" rIns="91440" bIns="45720" rtlCol="0" anchor="t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7" name="标题 1"/>
          <p:cNvSpPr txBox="true"/>
          <p:nvPr/>
        </p:nvSpPr>
        <p:spPr>
          <a:xfrm>
            <a:off x="7064825" y="2066631"/>
            <a:ext cx="951182" cy="951182"/>
          </a:xfrm>
          <a:prstGeom prst="ellipse">
            <a:avLst/>
          </a:prstGeom>
          <a:gradFill>
            <a:gsLst>
              <a:gs pos="67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true"/>
          <p:nvPr/>
        </p:nvSpPr>
        <p:spPr>
          <a:xfrm rot="20700000">
            <a:off x="6903310" y="2534946"/>
            <a:ext cx="1321933" cy="301389"/>
          </a:xfrm>
          <a:prstGeom prst="arc">
            <a:avLst>
              <a:gd name="adj1" fmla="val 20876651"/>
              <a:gd name="adj2" fmla="val 11634648"/>
            </a:avLst>
          </a:prstGeom>
          <a:noFill/>
          <a:ln w="19050" cap="sq">
            <a:gradFill>
              <a:gsLst>
                <a:gs pos="0">
                  <a:schemeClr val="bg1">
                    <a:alpha val="0"/>
                  </a:schemeClr>
                </a:gs>
                <a:gs pos="27000">
                  <a:schemeClr val="accent1"/>
                </a:gs>
              </a:gsLst>
              <a:lin ang="5400000" scaled="false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true"/>
          <p:nvPr/>
        </p:nvSpPr>
        <p:spPr>
          <a:xfrm>
            <a:off x="7373934" y="2381111"/>
            <a:ext cx="332963" cy="322221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true"/>
          <p:nvPr/>
        </p:nvSpPr>
        <p:spPr>
          <a:xfrm>
            <a:off x="1330949" y="2066631"/>
            <a:ext cx="951182" cy="951182"/>
          </a:xfrm>
          <a:prstGeom prst="ellipse">
            <a:avLst/>
          </a:prstGeom>
          <a:gradFill>
            <a:gsLst>
              <a:gs pos="6700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lumMod val="20000"/>
                  <a:lumOff val="80000"/>
                  <a:alpha val="61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5875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true"/>
          <p:nvPr/>
        </p:nvSpPr>
        <p:spPr>
          <a:xfrm rot="20700000">
            <a:off x="1169434" y="2534946"/>
            <a:ext cx="1321933" cy="301389"/>
          </a:xfrm>
          <a:prstGeom prst="arc">
            <a:avLst>
              <a:gd name="adj1" fmla="val 20876651"/>
              <a:gd name="adj2" fmla="val 11634648"/>
            </a:avLst>
          </a:prstGeom>
          <a:noFill/>
          <a:ln w="19050" cap="sq">
            <a:gradFill>
              <a:gsLst>
                <a:gs pos="0">
                  <a:schemeClr val="bg1">
                    <a:alpha val="0"/>
                  </a:schemeClr>
                </a:gs>
                <a:gs pos="27000">
                  <a:schemeClr val="accent1"/>
                </a:gs>
              </a:gsLst>
              <a:lin ang="5400000" scaled="false"/>
            </a:gra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00000"/>
              </a:lnSpc>
            </a:pPr>
            <a:endParaRPr kumimoji="1" lang="zh-CN" altLang="en-US"/>
          </a:p>
        </p:txBody>
      </p:sp>
      <p:sp>
        <p:nvSpPr>
          <p:cNvPr id="22" name="标题 1"/>
          <p:cNvSpPr txBox="true"/>
          <p:nvPr/>
        </p:nvSpPr>
        <p:spPr>
          <a:xfrm>
            <a:off x="1652852" y="2375739"/>
            <a:ext cx="307378" cy="332964"/>
          </a:xfrm>
          <a:custGeom>
            <a:avLst/>
            <a:gdLst>
              <a:gd name="connsiteX0" fmla="*/ 712625 w 1425436"/>
              <a:gd name="connsiteY0" fmla="*/ 111621 h 1544091"/>
              <a:gd name="connsiteX1" fmla="*/ 902567 w 1425436"/>
              <a:gd name="connsiteY1" fmla="*/ 190314 h 1544091"/>
              <a:gd name="connsiteX2" fmla="*/ 981260 w 1425436"/>
              <a:gd name="connsiteY2" fmla="*/ 380256 h 1544091"/>
              <a:gd name="connsiteX3" fmla="*/ 902567 w 1425436"/>
              <a:gd name="connsiteY3" fmla="*/ 570198 h 1544091"/>
              <a:gd name="connsiteX4" fmla="*/ 712625 w 1425436"/>
              <a:gd name="connsiteY4" fmla="*/ 648891 h 1544091"/>
              <a:gd name="connsiteX5" fmla="*/ 522684 w 1425436"/>
              <a:gd name="connsiteY5" fmla="*/ 570198 h 1544091"/>
              <a:gd name="connsiteX6" fmla="*/ 444177 w 1425436"/>
              <a:gd name="connsiteY6" fmla="*/ 380070 h 1544091"/>
              <a:gd name="connsiteX7" fmla="*/ 522870 w 1425436"/>
              <a:gd name="connsiteY7" fmla="*/ 190128 h 1544091"/>
              <a:gd name="connsiteX8" fmla="*/ 712625 w 1425436"/>
              <a:gd name="connsiteY8" fmla="*/ 111621 h 1544091"/>
              <a:gd name="connsiteX9" fmla="*/ 712625 w 1425436"/>
              <a:gd name="connsiteY9" fmla="*/ 0 h 1544091"/>
              <a:gd name="connsiteX10" fmla="*/ 332556 w 1425436"/>
              <a:gd name="connsiteY10" fmla="*/ 380070 h 1544091"/>
              <a:gd name="connsiteX11" fmla="*/ 712625 w 1425436"/>
              <a:gd name="connsiteY11" fmla="*/ 760140 h 1544091"/>
              <a:gd name="connsiteX12" fmla="*/ 1092695 w 1425436"/>
              <a:gd name="connsiteY12" fmla="*/ 380070 h 1544091"/>
              <a:gd name="connsiteX13" fmla="*/ 712625 w 1425436"/>
              <a:gd name="connsiteY13" fmla="*/ 0 h 1544091"/>
              <a:gd name="connsiteX14" fmla="*/ 712625 w 1425436"/>
              <a:gd name="connsiteY14" fmla="*/ 943012 h 1544091"/>
              <a:gd name="connsiteX15" fmla="*/ 978842 w 1425436"/>
              <a:gd name="connsiteY15" fmla="*/ 976685 h 1544091"/>
              <a:gd name="connsiteX16" fmla="*/ 1146087 w 1425436"/>
              <a:gd name="connsiteY16" fmla="*/ 1059470 h 1544091"/>
              <a:gd name="connsiteX17" fmla="*/ 1248593 w 1425436"/>
              <a:gd name="connsiteY17" fmla="*/ 1174440 h 1544091"/>
              <a:gd name="connsiteX18" fmla="*/ 1310356 w 1425436"/>
              <a:gd name="connsiteY18" fmla="*/ 1316385 h 1544091"/>
              <a:gd name="connsiteX19" fmla="*/ 1296590 w 1425436"/>
              <a:gd name="connsiteY19" fmla="*/ 1390241 h 1544091"/>
              <a:gd name="connsiteX20" fmla="*/ 1208595 w 1425436"/>
              <a:gd name="connsiteY20" fmla="*/ 1432285 h 1544091"/>
              <a:gd name="connsiteX21" fmla="*/ 216842 w 1425436"/>
              <a:gd name="connsiteY21" fmla="*/ 1432285 h 1544091"/>
              <a:gd name="connsiteX22" fmla="*/ 128847 w 1425436"/>
              <a:gd name="connsiteY22" fmla="*/ 1390241 h 1544091"/>
              <a:gd name="connsiteX23" fmla="*/ 115081 w 1425436"/>
              <a:gd name="connsiteY23" fmla="*/ 1316385 h 1544091"/>
              <a:gd name="connsiteX24" fmla="*/ 176844 w 1425436"/>
              <a:gd name="connsiteY24" fmla="*/ 1174440 h 1544091"/>
              <a:gd name="connsiteX25" fmla="*/ 279350 w 1425436"/>
              <a:gd name="connsiteY25" fmla="*/ 1059470 h 1544091"/>
              <a:gd name="connsiteX26" fmla="*/ 446595 w 1425436"/>
              <a:gd name="connsiteY26" fmla="*/ 976685 h 1544091"/>
              <a:gd name="connsiteX27" fmla="*/ 712625 w 1425436"/>
              <a:gd name="connsiteY27" fmla="*/ 943012 h 1544091"/>
              <a:gd name="connsiteX28" fmla="*/ 712625 w 1425436"/>
              <a:gd name="connsiteY28" fmla="*/ 831391 h 1544091"/>
              <a:gd name="connsiteX29" fmla="*/ 8296 w 1425436"/>
              <a:gd name="connsiteY29" fmla="*/ 1284387 h 1544091"/>
              <a:gd name="connsiteX30" fmla="*/ 216842 w 1425436"/>
              <a:gd name="connsiteY30" fmla="*/ 1544092 h 1544091"/>
              <a:gd name="connsiteX31" fmla="*/ 1208595 w 1425436"/>
              <a:gd name="connsiteY31" fmla="*/ 1544092 h 1544091"/>
              <a:gd name="connsiteX32" fmla="*/ 1417141 w 1425436"/>
              <a:gd name="connsiteY32" fmla="*/ 1284387 h 1544091"/>
              <a:gd name="connsiteX33" fmla="*/ 712625 w 1425436"/>
              <a:gd name="connsiteY33" fmla="*/ 831391 h 1544091"/>
            </a:gdLst>
            <a:ahLst/>
            <a:cxnLst/>
            <a:rect l="l" t="t" r="r" b="b"/>
            <a:pathLst>
              <a:path w="1425436" h="1544091">
                <a:moveTo>
                  <a:pt x="712625" y="111621"/>
                </a:moveTo>
                <a:cubicBezTo>
                  <a:pt x="784435" y="111621"/>
                  <a:pt x="851780" y="139526"/>
                  <a:pt x="902567" y="190314"/>
                </a:cubicBezTo>
                <a:cubicBezTo>
                  <a:pt x="953355" y="241102"/>
                  <a:pt x="981260" y="308446"/>
                  <a:pt x="981260" y="380256"/>
                </a:cubicBezTo>
                <a:cubicBezTo>
                  <a:pt x="981260" y="452065"/>
                  <a:pt x="953355" y="519410"/>
                  <a:pt x="902567" y="570198"/>
                </a:cubicBezTo>
                <a:cubicBezTo>
                  <a:pt x="851780" y="620985"/>
                  <a:pt x="784435" y="648891"/>
                  <a:pt x="712625" y="648891"/>
                </a:cubicBezTo>
                <a:cubicBezTo>
                  <a:pt x="640816" y="648891"/>
                  <a:pt x="573471" y="620985"/>
                  <a:pt x="522684" y="570198"/>
                </a:cubicBezTo>
                <a:cubicBezTo>
                  <a:pt x="472082" y="519224"/>
                  <a:pt x="444177" y="451693"/>
                  <a:pt x="444177" y="380070"/>
                </a:cubicBezTo>
                <a:cubicBezTo>
                  <a:pt x="444177" y="308446"/>
                  <a:pt x="472082" y="240916"/>
                  <a:pt x="522870" y="190128"/>
                </a:cubicBezTo>
                <a:cubicBezTo>
                  <a:pt x="573471" y="139526"/>
                  <a:pt x="641002" y="111621"/>
                  <a:pt x="712625" y="111621"/>
                </a:cubicBezTo>
                <a:moveTo>
                  <a:pt x="712625" y="0"/>
                </a:moveTo>
                <a:cubicBezTo>
                  <a:pt x="502778" y="0"/>
                  <a:pt x="332556" y="170036"/>
                  <a:pt x="332556" y="380070"/>
                </a:cubicBezTo>
                <a:cubicBezTo>
                  <a:pt x="332556" y="589917"/>
                  <a:pt x="502778" y="760140"/>
                  <a:pt x="712625" y="760140"/>
                </a:cubicBezTo>
                <a:cubicBezTo>
                  <a:pt x="922473" y="760140"/>
                  <a:pt x="1092695" y="589917"/>
                  <a:pt x="1092695" y="380070"/>
                </a:cubicBezTo>
                <a:cubicBezTo>
                  <a:pt x="1092881" y="170036"/>
                  <a:pt x="922659" y="0"/>
                  <a:pt x="712625" y="0"/>
                </a:cubicBezTo>
                <a:close/>
                <a:moveTo>
                  <a:pt x="712625" y="943012"/>
                </a:moveTo>
                <a:cubicBezTo>
                  <a:pt x="813643" y="943012"/>
                  <a:pt x="903126" y="954360"/>
                  <a:pt x="978842" y="976685"/>
                </a:cubicBezTo>
                <a:cubicBezTo>
                  <a:pt x="1043582" y="995846"/>
                  <a:pt x="1099951" y="1023752"/>
                  <a:pt x="1146087" y="1059470"/>
                </a:cubicBezTo>
                <a:cubicBezTo>
                  <a:pt x="1186829" y="1091096"/>
                  <a:pt x="1220315" y="1128675"/>
                  <a:pt x="1248593" y="1174440"/>
                </a:cubicBezTo>
                <a:cubicBezTo>
                  <a:pt x="1273708" y="1215368"/>
                  <a:pt x="1293985" y="1261877"/>
                  <a:pt x="1310356" y="1316385"/>
                </a:cubicBezTo>
                <a:cubicBezTo>
                  <a:pt x="1320774" y="1350801"/>
                  <a:pt x="1306264" y="1377404"/>
                  <a:pt x="1296590" y="1390241"/>
                </a:cubicBezTo>
                <a:cubicBezTo>
                  <a:pt x="1276684" y="1417030"/>
                  <a:pt x="1244686" y="1432285"/>
                  <a:pt x="1208595" y="1432285"/>
                </a:cubicBezTo>
                <a:lnTo>
                  <a:pt x="216842" y="1432285"/>
                </a:lnTo>
                <a:cubicBezTo>
                  <a:pt x="180937" y="1432285"/>
                  <a:pt x="148753" y="1417030"/>
                  <a:pt x="128847" y="1390241"/>
                </a:cubicBezTo>
                <a:cubicBezTo>
                  <a:pt x="119359" y="1377404"/>
                  <a:pt x="104849" y="1350801"/>
                  <a:pt x="115081" y="1316385"/>
                </a:cubicBezTo>
                <a:cubicBezTo>
                  <a:pt x="131452" y="1261877"/>
                  <a:pt x="151543" y="1215368"/>
                  <a:pt x="176844" y="1174440"/>
                </a:cubicBezTo>
                <a:cubicBezTo>
                  <a:pt x="204936" y="1128675"/>
                  <a:pt x="238422" y="1090910"/>
                  <a:pt x="279350" y="1059470"/>
                </a:cubicBezTo>
                <a:cubicBezTo>
                  <a:pt x="325486" y="1023752"/>
                  <a:pt x="381855" y="995846"/>
                  <a:pt x="446595" y="976685"/>
                </a:cubicBezTo>
                <a:cubicBezTo>
                  <a:pt x="522125" y="954360"/>
                  <a:pt x="611794" y="943012"/>
                  <a:pt x="712625" y="943012"/>
                </a:cubicBezTo>
                <a:moveTo>
                  <a:pt x="712625" y="831391"/>
                </a:moveTo>
                <a:cubicBezTo>
                  <a:pt x="244561" y="831391"/>
                  <a:pt x="77501" y="1053331"/>
                  <a:pt x="8296" y="1284387"/>
                </a:cubicBezTo>
                <a:cubicBezTo>
                  <a:pt x="-30771" y="1414611"/>
                  <a:pt x="73037" y="1544092"/>
                  <a:pt x="216842" y="1544092"/>
                </a:cubicBezTo>
                <a:lnTo>
                  <a:pt x="1208595" y="1544092"/>
                </a:lnTo>
                <a:cubicBezTo>
                  <a:pt x="1352400" y="1544092"/>
                  <a:pt x="1456208" y="1414611"/>
                  <a:pt x="1417141" y="1284387"/>
                </a:cubicBezTo>
                <a:cubicBezTo>
                  <a:pt x="1347750" y="1053331"/>
                  <a:pt x="1180690" y="831391"/>
                  <a:pt x="712625" y="831391"/>
                </a:cubicBezTo>
                <a:close/>
              </a:path>
            </a:pathLst>
          </a:custGeom>
          <a:solidFill>
            <a:schemeClr val="accent1"/>
          </a:solidFill>
          <a:ln cap="sq">
            <a:noFill/>
            <a:prstDash val="solid"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4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四大原则</a:t>
            </a:r>
            <a:endParaRPr kumimoji="1" lang="zh-CN" altLang="en-US"/>
          </a:p>
        </p:txBody>
      </p:sp>
      <p:sp>
        <p:nvSpPr>
          <p:cNvPr id="25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6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2891356" y="4437218"/>
            <a:ext cx="540000" cy="997091"/>
          </a:xfrm>
          <a:prstGeom prst="roundRect">
            <a:avLst>
              <a:gd name="adj" fmla="val 50000"/>
            </a:avLst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wrap="none" lIns="108000" tIns="108000" rIns="108000" bIns="10800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2891356" y="4437218"/>
            <a:ext cx="540000" cy="498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vert="horz" wrap="none" lIns="108000" tIns="108000" rIns="108000" bIns="10800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02</a:t>
            </a: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3540245" y="4432300"/>
            <a:ext cx="6099055" cy="1051994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108000" tIns="108000" rIns="108000" bIns="10800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通过节水型社会的建设，提高水资源的利用效率，促进农业的可持续发展。</a:t>
            </a:r>
            <a:endParaRPr kumimoji="1" lang="en-US" altLang="zh-CN" sz="2000" b="1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6" name="标题 1"/>
          <p:cNvSpPr txBox="true"/>
          <p:nvPr/>
        </p:nvSpPr>
        <p:spPr>
          <a:xfrm>
            <a:off x="2891356" y="3051625"/>
            <a:ext cx="540000" cy="997091"/>
          </a:xfrm>
          <a:prstGeom prst="roundRect">
            <a:avLst>
              <a:gd name="adj" fmla="val 50000"/>
            </a:avLst>
          </a:prstGeo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wrap="none" lIns="108000" tIns="108000" rIns="108000" bIns="10800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2891356" y="3051625"/>
            <a:ext cx="540000" cy="49854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vert="horz" wrap="none" lIns="108000" tIns="108000" rIns="108000" bIns="108000" rtlCol="0" anchor="ctr"/>
          <a:lstStyle/>
          <a:p>
            <a:pPr algn="ctr">
              <a:lnSpc>
                <a:spcPct val="110000"/>
              </a:lnSpc>
            </a:pPr>
            <a:r>
              <a:rPr kumimoji="1" lang="en-US" altLang="zh-CN" sz="20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OPPOSans H"/>
                <a:ea typeface="OPPOSans H"/>
                <a:cs typeface="OPPOSans H"/>
              </a:rPr>
              <a:t>01</a:t>
            </a: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3540245" y="3048000"/>
            <a:ext cx="6103300" cy="1050702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108000" tIns="108000" rIns="108000" bIns="10800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2000" b="1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建设节水型社会，推广节水技术，提升水资源利用率，推动农业可持续发展。</a:t>
            </a:r>
            <a:endParaRPr kumimoji="1" lang="en-US" altLang="zh-CN" sz="2000" b="1">
              <a:ln w="12700">
                <a:noFill/>
              </a:ln>
              <a:solidFill>
                <a:srgbClr val="404040">
                  <a:alpha val="100000"/>
                </a:srgbClr>
              </a:solidFill>
              <a:latin typeface="Source Han Sans"/>
              <a:ea typeface="Source Han Sans"/>
              <a:cs typeface="Source Han Sans"/>
            </a:endParaRPr>
          </a:p>
        </p:txBody>
      </p:sp>
      <p:sp>
        <p:nvSpPr>
          <p:cNvPr id="9" name="标题 1"/>
          <p:cNvSpPr txBox="true"/>
          <p:nvPr/>
        </p:nvSpPr>
        <p:spPr>
          <a:xfrm rot="10800000" flipV="true">
            <a:off x="1579880" y="1380657"/>
            <a:ext cx="9032240" cy="1272941"/>
          </a:xfrm>
          <a:prstGeom prst="roundRect">
            <a:avLst>
              <a:gd name="adj" fmla="val 5338"/>
            </a:avLst>
          </a:prstGeom>
          <a:solidFill>
            <a:schemeClr val="bg1"/>
          </a:solidFill>
          <a:ln w="6350" cap="sq">
            <a:solidFill>
              <a:schemeClr val="bg1">
                <a:lumMod val="85000"/>
              </a:schemeClr>
            </a:soli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1754034" y="1498671"/>
            <a:ext cx="8683931" cy="10496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40000"/>
              </a:lnSpc>
            </a:pPr>
            <a:r>
              <a:rPr kumimoji="1" lang="en-US" altLang="zh-CN" sz="2400" b="1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建设节水型社会</a:t>
            </a:r>
            <a:endParaRPr kumimoji="1" lang="en-US" altLang="zh-CN" sz="2400" b="1">
              <a:ln w="12700">
                <a:noFill/>
              </a:ln>
              <a:solidFill>
                <a:srgbClr val="262626">
                  <a:alpha val="100000"/>
                </a:srgbClr>
              </a:solidFill>
              <a:latin typeface="Source Han Sans CN Bold"/>
              <a:ea typeface="Source Han Sans CN Bold"/>
              <a:cs typeface="Source Han Sans CN Bold"/>
            </a:endParaRPr>
          </a:p>
        </p:txBody>
      </p:sp>
      <p:sp>
        <p:nvSpPr>
          <p:cNvPr id="11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核心目标</a:t>
            </a:r>
            <a:endParaRPr kumimoji="1" lang="zh-CN" altLang="en-US"/>
          </a:p>
        </p:txBody>
      </p:sp>
      <p:sp>
        <p:nvSpPr>
          <p:cNvPr id="13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true"/>
          </p:cNvPicPr>
          <p:nvPr/>
        </p:nvPicPr>
        <p:blipFill>
          <a:blip r:embed="rId1">
            <a:alphaModFix amt="100000"/>
          </a:blip>
          <a:srcRect l="10234" r="50000"/>
          <a:stretch>
            <a:fillRect/>
          </a:stretch>
        </p:blipFill>
        <p:spPr>
          <a:xfrm rot="16200000" flipV="true">
            <a:off x="2667000" y="-2667000"/>
            <a:ext cx="6858000" cy="12192000"/>
          </a:xfrm>
          <a:custGeom>
            <a:avLst/>
            <a:gdLst>
              <a:gd name="connsiteX0" fmla="*/ 6858000 w 6858000"/>
              <a:gd name="connsiteY0" fmla="*/ 12192000 h 12192000"/>
              <a:gd name="connsiteX1" fmla="*/ 6858000 w 6858000"/>
              <a:gd name="connsiteY1" fmla="*/ 0 h 12192000"/>
              <a:gd name="connsiteX2" fmla="*/ 0 w 6858000"/>
              <a:gd name="connsiteY2" fmla="*/ 0 h 12192000"/>
              <a:gd name="connsiteX3" fmla="*/ 0 w 6858000"/>
              <a:gd name="connsiteY3" fmla="*/ 12192000 h 12192000"/>
            </a:gdLst>
            <a:ahLst/>
            <a:cxnLst/>
            <a:rect l="l" t="t" r="r" b="b"/>
            <a:pathLst>
              <a:path w="6858000" h="12192000">
                <a:moveTo>
                  <a:pt x="6858000" y="12192000"/>
                </a:moveTo>
                <a:lnTo>
                  <a:pt x="6858000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3" name="图片 2"/>
          <p:cNvPicPr>
            <a:picLocks noChangeAspect="true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-1" y="5258844"/>
            <a:ext cx="3874658" cy="120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true"/>
          </p:cNvPicPr>
          <p:nvPr/>
        </p:nvPicPr>
        <p:blipFill>
          <a:blip r:embed="rId2">
            <a:alphaModFix amt="100000"/>
          </a:blip>
          <a:srcRect r="5529"/>
          <a:stretch>
            <a:fillRect/>
          </a:stretch>
        </p:blipFill>
        <p:spPr>
          <a:xfrm flipH="true">
            <a:off x="3823329" y="5255962"/>
            <a:ext cx="3660418" cy="1200518"/>
          </a:xfrm>
          <a:custGeom>
            <a:avLst/>
            <a:gdLst>
              <a:gd name="connsiteX0" fmla="*/ 3660418 w 3660418"/>
              <a:gd name="connsiteY0" fmla="*/ 0 h 1200518"/>
              <a:gd name="connsiteX1" fmla="*/ 0 w 3660418"/>
              <a:gd name="connsiteY1" fmla="*/ 0 h 1200518"/>
              <a:gd name="connsiteX2" fmla="*/ 0 w 3660418"/>
              <a:gd name="connsiteY2" fmla="*/ 1200518 h 1200518"/>
              <a:gd name="connsiteX3" fmla="*/ 3660418 w 3660418"/>
              <a:gd name="connsiteY3" fmla="*/ 1200518 h 1200518"/>
            </a:gdLst>
            <a:ahLst/>
            <a:cxnLst/>
            <a:rect l="l" t="t" r="r" b="b"/>
            <a:pathLst>
              <a:path w="3660418" h="1200518">
                <a:moveTo>
                  <a:pt x="3660418" y="0"/>
                </a:moveTo>
                <a:lnTo>
                  <a:pt x="0" y="0"/>
                </a:lnTo>
                <a:lnTo>
                  <a:pt x="0" y="1200518"/>
                </a:lnTo>
                <a:lnTo>
                  <a:pt x="3660418" y="120051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5" name="图片 4"/>
          <p:cNvPicPr>
            <a:picLocks noChangeAspect="true"/>
          </p:cNvPicPr>
          <p:nvPr/>
        </p:nvPicPr>
        <p:blipFill>
          <a:blip r:embed="rId2">
            <a:alphaModFix amt="100000"/>
          </a:blip>
          <a:srcRect r="23072"/>
          <a:stretch>
            <a:fillRect/>
          </a:stretch>
        </p:blipFill>
        <p:spPr>
          <a:xfrm>
            <a:off x="7473587" y="5248781"/>
            <a:ext cx="2980701" cy="1200518"/>
          </a:xfrm>
          <a:custGeom>
            <a:avLst/>
            <a:gdLst>
              <a:gd name="connsiteX0" fmla="*/ 0 w 2980701"/>
              <a:gd name="connsiteY0" fmla="*/ 0 h 1200518"/>
              <a:gd name="connsiteX1" fmla="*/ 2980701 w 2980701"/>
              <a:gd name="connsiteY1" fmla="*/ 0 h 1200518"/>
              <a:gd name="connsiteX2" fmla="*/ 2980701 w 2980701"/>
              <a:gd name="connsiteY2" fmla="*/ 1200518 h 1200518"/>
              <a:gd name="connsiteX3" fmla="*/ 0 w 2980701"/>
              <a:gd name="connsiteY3" fmla="*/ 1200518 h 1200518"/>
            </a:gdLst>
            <a:ahLst/>
            <a:cxnLst/>
            <a:rect l="l" t="t" r="r" b="b"/>
            <a:pathLst>
              <a:path w="2980701" h="1200518">
                <a:moveTo>
                  <a:pt x="0" y="0"/>
                </a:moveTo>
                <a:lnTo>
                  <a:pt x="2980701" y="0"/>
                </a:lnTo>
                <a:lnTo>
                  <a:pt x="2980701" y="1200518"/>
                </a:lnTo>
                <a:lnTo>
                  <a:pt x="0" y="1200518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6" name="图片 5"/>
          <p:cNvPicPr>
            <a:picLocks noChangeAspect="true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8331415" y="1383827"/>
            <a:ext cx="3505686" cy="4966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true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rot="21138650" flipH="true">
            <a:off x="7544539" y="3838810"/>
            <a:ext cx="3905419" cy="1938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>
            <a:picLocks noChangeAspect="true"/>
          </p:cNvPicPr>
          <p:nvPr/>
        </p:nvPicPr>
        <p:blipFill>
          <a:blip r:embed="rId5">
            <a:alphaModFix amt="100000"/>
          </a:blip>
          <a:srcRect l="24146" r="5156" b="11193"/>
          <a:stretch>
            <a:fillRect/>
          </a:stretch>
        </p:blipFill>
        <p:spPr>
          <a:xfrm rot="21436709">
            <a:off x="-43598" y="4443662"/>
            <a:ext cx="12306685" cy="2701934"/>
          </a:xfrm>
          <a:custGeom>
            <a:avLst/>
            <a:gdLst>
              <a:gd name="connsiteX0" fmla="*/ 12306685 w 12306685"/>
              <a:gd name="connsiteY0" fmla="*/ 0 h 2701934"/>
              <a:gd name="connsiteX1" fmla="*/ 12178248 w 12306685"/>
              <a:gd name="connsiteY1" fmla="*/ 2701934 h 2701934"/>
              <a:gd name="connsiteX2" fmla="*/ 0 w 12306685"/>
              <a:gd name="connsiteY2" fmla="*/ 2123039 h 2701934"/>
              <a:gd name="connsiteX3" fmla="*/ 100919 w 12306685"/>
              <a:gd name="connsiteY3" fmla="*/ 0 h 2701934"/>
            </a:gdLst>
            <a:ahLst/>
            <a:cxnLst/>
            <a:rect l="l" t="t" r="r" b="b"/>
            <a:pathLst>
              <a:path w="12306685" h="2701934">
                <a:moveTo>
                  <a:pt x="12306685" y="0"/>
                </a:moveTo>
                <a:lnTo>
                  <a:pt x="12178248" y="2701934"/>
                </a:lnTo>
                <a:lnTo>
                  <a:pt x="0" y="2123039"/>
                </a:lnTo>
                <a:lnTo>
                  <a:pt x="100919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9" name="图片 8"/>
          <p:cNvPicPr>
            <a:picLocks noChangeAspect="true"/>
          </p:cNvPicPr>
          <p:nvPr/>
        </p:nvPicPr>
        <p:blipFill>
          <a:blip r:embed="rId6">
            <a:alphaModFix amt="100000"/>
          </a:blip>
          <a:srcRect/>
          <a:stretch>
            <a:fillRect/>
          </a:stretch>
        </p:blipFill>
        <p:spPr>
          <a:xfrm flipH="true">
            <a:off x="7831441" y="1562558"/>
            <a:ext cx="1078792" cy="7871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标题 1"/>
          <p:cNvCxnSpPr/>
          <p:nvPr/>
        </p:nvCxnSpPr>
        <p:spPr>
          <a:xfrm>
            <a:off x="737236" y="3713912"/>
            <a:ext cx="6695440" cy="0"/>
          </a:xfrm>
          <a:prstGeom prst="line">
            <a:avLst/>
          </a:prstGeom>
          <a:noFill/>
          <a:ln w="12700" cap="sq">
            <a:solidFill>
              <a:schemeClr val="bg1"/>
            </a:solidFill>
            <a:miter/>
          </a:ln>
        </p:spPr>
      </p:cxnSp>
      <p:sp>
        <p:nvSpPr>
          <p:cNvPr id="12" name="标题 1"/>
          <p:cNvSpPr txBox="true"/>
          <p:nvPr/>
        </p:nvSpPr>
        <p:spPr>
          <a:xfrm>
            <a:off x="731521" y="2009814"/>
            <a:ext cx="7100217" cy="18272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30000"/>
              </a:lnSpc>
            </a:pPr>
            <a:r>
              <a:rPr kumimoji="1" lang="en-US" altLang="zh-CN" sz="4700">
                <a:ln w="12700">
                  <a:noFill/>
                </a:ln>
                <a:gradFill>
                  <a:gsLst>
                    <a:gs pos="0">
                      <a:srgbClr val="FFFFFF">
                        <a:alpha val="100000"/>
                      </a:srgbClr>
                    </a:gs>
                    <a:gs pos="100000">
                      <a:srgbClr val="F1C47C">
                        <a:alpha val="100000"/>
                      </a:srgbClr>
                    </a:gs>
                  </a:gsLst>
                  <a:lin ang="5400000" scaled="false"/>
                </a:gradFill>
                <a:latin typeface="Dream-XinCuSongGB"/>
                <a:ea typeface="Dream-XinCuSongGB"/>
                <a:cs typeface="Dream-XinCuSongGB"/>
              </a:rPr>
              <a:t>二、管理架构与职责分工</a:t>
            </a:r>
            <a:endParaRPr kumimoji="1" lang="zh-CN" altLang="en-US"/>
          </a:p>
        </p:txBody>
      </p:sp>
      <p:pic>
        <p:nvPicPr>
          <p:cNvPr id="14" name="图片 13"/>
          <p:cNvPicPr>
            <a:picLocks noChangeAspect="true"/>
          </p:cNvPicPr>
          <p:nvPr/>
        </p:nvPicPr>
        <p:blipFill>
          <a:blip r:embed="rId7">
            <a:alphaModFix amt="100000"/>
          </a:blip>
          <a:srcRect/>
          <a:stretch>
            <a:fillRect/>
          </a:stretch>
        </p:blipFill>
        <p:spPr>
          <a:xfrm>
            <a:off x="3260586" y="0"/>
            <a:ext cx="8931414" cy="1835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true"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10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2700000" scaled="false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3" name="标题 1"/>
          <p:cNvSpPr txBox="true"/>
          <p:nvPr/>
        </p:nvSpPr>
        <p:spPr>
          <a:xfrm>
            <a:off x="922855" y="1962395"/>
            <a:ext cx="3051232" cy="3051394"/>
          </a:xfrm>
          <a:prstGeom prst="ellipse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4" name="标题 1"/>
          <p:cNvSpPr txBox="true"/>
          <p:nvPr/>
        </p:nvSpPr>
        <p:spPr>
          <a:xfrm>
            <a:off x="1005392" y="1962395"/>
            <a:ext cx="3051232" cy="3051394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5" name="标题 1"/>
          <p:cNvSpPr txBox="true"/>
          <p:nvPr/>
        </p:nvSpPr>
        <p:spPr>
          <a:xfrm>
            <a:off x="1336597" y="2108352"/>
            <a:ext cx="2759334" cy="2759480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6" name="标题 1"/>
          <p:cNvSpPr txBox="true"/>
          <p:nvPr/>
        </p:nvSpPr>
        <p:spPr>
          <a:xfrm>
            <a:off x="660400" y="3004783"/>
            <a:ext cx="966568" cy="966618"/>
          </a:xfrm>
          <a:prstGeom prst="ellipse">
            <a:avLst/>
          </a:prstGeom>
          <a:solidFill>
            <a:schemeClr val="accent1"/>
          </a:solidFill>
          <a:ln w="28575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7" name="标题 1"/>
          <p:cNvSpPr txBox="true"/>
          <p:nvPr/>
        </p:nvSpPr>
        <p:spPr>
          <a:xfrm>
            <a:off x="1765357" y="3278311"/>
            <a:ext cx="2264784" cy="11084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125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原州区人民政府总负责，财政部门统筹水费，水务部门管理灌溉，农业农村局建设高标准农田。明确了各部门的职责，确保灌溉管理工作的顺利开展。</a:t>
            </a:r>
            <a:endParaRPr kumimoji="1" lang="zh-CN" altLang="en-US"/>
          </a:p>
        </p:txBody>
      </p:sp>
      <p:sp>
        <p:nvSpPr>
          <p:cNvPr id="8" name="标题 1"/>
          <p:cNvSpPr txBox="true"/>
          <p:nvPr/>
        </p:nvSpPr>
        <p:spPr>
          <a:xfrm>
            <a:off x="938840" y="3301403"/>
            <a:ext cx="409688" cy="396470"/>
          </a:xfrm>
          <a:custGeom>
            <a:avLst/>
            <a:gdLst>
              <a:gd name="connsiteX0" fmla="*/ 695958 w 1660735"/>
              <a:gd name="connsiteY0" fmla="*/ 752512 h 1607157"/>
              <a:gd name="connsiteX1" fmla="*/ 376349 w 1660735"/>
              <a:gd name="connsiteY1" fmla="*/ 752512 h 1607157"/>
              <a:gd name="connsiteX2" fmla="*/ 110505 w 1660735"/>
              <a:gd name="connsiteY2" fmla="*/ 642007 h 1607157"/>
              <a:gd name="connsiteX3" fmla="*/ 0 w 1660735"/>
              <a:gd name="connsiteY3" fmla="*/ 376349 h 1607157"/>
              <a:gd name="connsiteX4" fmla="*/ 110505 w 1660735"/>
              <a:gd name="connsiteY4" fmla="*/ 110505 h 1607157"/>
              <a:gd name="connsiteX5" fmla="*/ 376349 w 1660735"/>
              <a:gd name="connsiteY5" fmla="*/ 0 h 1607157"/>
              <a:gd name="connsiteX6" fmla="*/ 642193 w 1660735"/>
              <a:gd name="connsiteY6" fmla="*/ 110505 h 1607157"/>
              <a:gd name="connsiteX7" fmla="*/ 752698 w 1660735"/>
              <a:gd name="connsiteY7" fmla="*/ 376349 h 1607157"/>
              <a:gd name="connsiteX8" fmla="*/ 752698 w 1660735"/>
              <a:gd name="connsiteY8" fmla="*/ 695958 h 1607157"/>
              <a:gd name="connsiteX9" fmla="*/ 695958 w 1660735"/>
              <a:gd name="connsiteY9" fmla="*/ 752512 h 1607157"/>
              <a:gd name="connsiteX10" fmla="*/ 376349 w 1660735"/>
              <a:gd name="connsiteY10" fmla="*/ 111621 h 1607157"/>
              <a:gd name="connsiteX11" fmla="*/ 111621 w 1660735"/>
              <a:gd name="connsiteY11" fmla="*/ 376349 h 1607157"/>
              <a:gd name="connsiteX12" fmla="*/ 376349 w 1660735"/>
              <a:gd name="connsiteY12" fmla="*/ 641077 h 1607157"/>
              <a:gd name="connsiteX13" fmla="*/ 641077 w 1660735"/>
              <a:gd name="connsiteY13" fmla="*/ 641077 h 1607157"/>
              <a:gd name="connsiteX14" fmla="*/ 641077 w 1660735"/>
              <a:gd name="connsiteY14" fmla="*/ 376349 h 1607157"/>
              <a:gd name="connsiteX15" fmla="*/ 376349 w 1660735"/>
              <a:gd name="connsiteY15" fmla="*/ 111621 h 1607157"/>
              <a:gd name="connsiteX16" fmla="*/ 1284201 w 1660735"/>
              <a:gd name="connsiteY16" fmla="*/ 752512 h 1607157"/>
              <a:gd name="connsiteX17" fmla="*/ 964592 w 1660735"/>
              <a:gd name="connsiteY17" fmla="*/ 752512 h 1607157"/>
              <a:gd name="connsiteX18" fmla="*/ 908038 w 1660735"/>
              <a:gd name="connsiteY18" fmla="*/ 695958 h 1607157"/>
              <a:gd name="connsiteX19" fmla="*/ 908038 w 1660735"/>
              <a:gd name="connsiteY19" fmla="*/ 376349 h 1607157"/>
              <a:gd name="connsiteX20" fmla="*/ 1018543 w 1660735"/>
              <a:gd name="connsiteY20" fmla="*/ 110505 h 1607157"/>
              <a:gd name="connsiteX21" fmla="*/ 1284387 w 1660735"/>
              <a:gd name="connsiteY21" fmla="*/ 0 h 1607157"/>
              <a:gd name="connsiteX22" fmla="*/ 1550231 w 1660735"/>
              <a:gd name="connsiteY22" fmla="*/ 110505 h 1607157"/>
              <a:gd name="connsiteX23" fmla="*/ 1660736 w 1660735"/>
              <a:gd name="connsiteY23" fmla="*/ 376349 h 1607157"/>
              <a:gd name="connsiteX24" fmla="*/ 1550231 w 1660735"/>
              <a:gd name="connsiteY24" fmla="*/ 642193 h 1607157"/>
              <a:gd name="connsiteX25" fmla="*/ 1284201 w 1660735"/>
              <a:gd name="connsiteY25" fmla="*/ 752512 h 1607157"/>
              <a:gd name="connsiteX26" fmla="*/ 1019659 w 1660735"/>
              <a:gd name="connsiteY26" fmla="*/ 640891 h 1607157"/>
              <a:gd name="connsiteX27" fmla="*/ 1284387 w 1660735"/>
              <a:gd name="connsiteY27" fmla="*/ 640891 h 1607157"/>
              <a:gd name="connsiteX28" fmla="*/ 1549115 w 1660735"/>
              <a:gd name="connsiteY28" fmla="*/ 376163 h 1607157"/>
              <a:gd name="connsiteX29" fmla="*/ 1284387 w 1660735"/>
              <a:gd name="connsiteY29" fmla="*/ 111435 h 1607157"/>
              <a:gd name="connsiteX30" fmla="*/ 1019659 w 1660735"/>
              <a:gd name="connsiteY30" fmla="*/ 376163 h 1607157"/>
              <a:gd name="connsiteX31" fmla="*/ 1019659 w 1660735"/>
              <a:gd name="connsiteY31" fmla="*/ 640891 h 1607157"/>
              <a:gd name="connsiteX32" fmla="*/ 376349 w 1660735"/>
              <a:gd name="connsiteY32" fmla="*/ 1607158 h 1607157"/>
              <a:gd name="connsiteX33" fmla="*/ 110505 w 1660735"/>
              <a:gd name="connsiteY33" fmla="*/ 1496653 h 1607157"/>
              <a:gd name="connsiteX34" fmla="*/ 0 w 1660735"/>
              <a:gd name="connsiteY34" fmla="*/ 1230809 h 1607157"/>
              <a:gd name="connsiteX35" fmla="*/ 110505 w 1660735"/>
              <a:gd name="connsiteY35" fmla="*/ 964964 h 1607157"/>
              <a:gd name="connsiteX36" fmla="*/ 376349 w 1660735"/>
              <a:gd name="connsiteY36" fmla="*/ 854459 h 1607157"/>
              <a:gd name="connsiteX37" fmla="*/ 695958 w 1660735"/>
              <a:gd name="connsiteY37" fmla="*/ 854459 h 1607157"/>
              <a:gd name="connsiteX38" fmla="*/ 752512 w 1660735"/>
              <a:gd name="connsiteY38" fmla="*/ 911014 h 1607157"/>
              <a:gd name="connsiteX39" fmla="*/ 752512 w 1660735"/>
              <a:gd name="connsiteY39" fmla="*/ 1230623 h 1607157"/>
              <a:gd name="connsiteX40" fmla="*/ 642007 w 1660735"/>
              <a:gd name="connsiteY40" fmla="*/ 1496467 h 1607157"/>
              <a:gd name="connsiteX41" fmla="*/ 376349 w 1660735"/>
              <a:gd name="connsiteY41" fmla="*/ 1607158 h 1607157"/>
              <a:gd name="connsiteX42" fmla="*/ 376349 w 1660735"/>
              <a:gd name="connsiteY42" fmla="*/ 966267 h 1607157"/>
              <a:gd name="connsiteX43" fmla="*/ 111621 w 1660735"/>
              <a:gd name="connsiteY43" fmla="*/ 1230809 h 1607157"/>
              <a:gd name="connsiteX44" fmla="*/ 376349 w 1660735"/>
              <a:gd name="connsiteY44" fmla="*/ 1495537 h 1607157"/>
              <a:gd name="connsiteX45" fmla="*/ 641077 w 1660735"/>
              <a:gd name="connsiteY45" fmla="*/ 1230809 h 1607157"/>
              <a:gd name="connsiteX46" fmla="*/ 641077 w 1660735"/>
              <a:gd name="connsiteY46" fmla="*/ 966267 h 1607157"/>
              <a:gd name="connsiteX47" fmla="*/ 376349 w 1660735"/>
              <a:gd name="connsiteY47" fmla="*/ 966267 h 1607157"/>
              <a:gd name="connsiteX48" fmla="*/ 1284201 w 1660735"/>
              <a:gd name="connsiteY48" fmla="*/ 1607158 h 1607157"/>
              <a:gd name="connsiteX49" fmla="*/ 1018357 w 1660735"/>
              <a:gd name="connsiteY49" fmla="*/ 1496653 h 1607157"/>
              <a:gd name="connsiteX50" fmla="*/ 907852 w 1660735"/>
              <a:gd name="connsiteY50" fmla="*/ 1230809 h 1607157"/>
              <a:gd name="connsiteX51" fmla="*/ 907852 w 1660735"/>
              <a:gd name="connsiteY51" fmla="*/ 911200 h 1607157"/>
              <a:gd name="connsiteX52" fmla="*/ 964406 w 1660735"/>
              <a:gd name="connsiteY52" fmla="*/ 854646 h 1607157"/>
              <a:gd name="connsiteX53" fmla="*/ 1284015 w 1660735"/>
              <a:gd name="connsiteY53" fmla="*/ 854646 h 1607157"/>
              <a:gd name="connsiteX54" fmla="*/ 1549859 w 1660735"/>
              <a:gd name="connsiteY54" fmla="*/ 965150 h 1607157"/>
              <a:gd name="connsiteX55" fmla="*/ 1660364 w 1660735"/>
              <a:gd name="connsiteY55" fmla="*/ 1230995 h 1607157"/>
              <a:gd name="connsiteX56" fmla="*/ 1550045 w 1660735"/>
              <a:gd name="connsiteY56" fmla="*/ 1496653 h 1607157"/>
              <a:gd name="connsiteX57" fmla="*/ 1284201 w 1660735"/>
              <a:gd name="connsiteY57" fmla="*/ 1607158 h 1607157"/>
              <a:gd name="connsiteX58" fmla="*/ 1019659 w 1660735"/>
              <a:gd name="connsiteY58" fmla="*/ 966267 h 1607157"/>
              <a:gd name="connsiteX59" fmla="*/ 1019659 w 1660735"/>
              <a:gd name="connsiteY59" fmla="*/ 1230995 h 1607157"/>
              <a:gd name="connsiteX60" fmla="*/ 1284387 w 1660735"/>
              <a:gd name="connsiteY60" fmla="*/ 1495723 h 1607157"/>
              <a:gd name="connsiteX61" fmla="*/ 1549115 w 1660735"/>
              <a:gd name="connsiteY61" fmla="*/ 1230995 h 1607157"/>
              <a:gd name="connsiteX62" fmla="*/ 1284387 w 1660735"/>
              <a:gd name="connsiteY62" fmla="*/ 966267 h 1607157"/>
              <a:gd name="connsiteX63" fmla="*/ 1019659 w 1660735"/>
              <a:gd name="connsiteY63" fmla="*/ 966267 h 1607157"/>
            </a:gdLst>
            <a:ahLst/>
            <a:cxnLst/>
            <a:rect l="l" t="t" r="r" b="b"/>
            <a:pathLst>
              <a:path w="1660735" h="1607157">
                <a:moveTo>
                  <a:pt x="695958" y="752512"/>
                </a:moveTo>
                <a:lnTo>
                  <a:pt x="376349" y="752512"/>
                </a:lnTo>
                <a:cubicBezTo>
                  <a:pt x="276262" y="752512"/>
                  <a:pt x="181756" y="713259"/>
                  <a:pt x="110505" y="642007"/>
                </a:cubicBezTo>
                <a:cubicBezTo>
                  <a:pt x="39253" y="570756"/>
                  <a:pt x="0" y="476436"/>
                  <a:pt x="0" y="376349"/>
                </a:cubicBezTo>
                <a:cubicBezTo>
                  <a:pt x="0" y="276262"/>
                  <a:pt x="39253" y="181756"/>
                  <a:pt x="110505" y="110505"/>
                </a:cubicBezTo>
                <a:cubicBezTo>
                  <a:pt x="181756" y="39253"/>
                  <a:pt x="276076" y="0"/>
                  <a:pt x="376349" y="0"/>
                </a:cubicBezTo>
                <a:cubicBezTo>
                  <a:pt x="476436" y="0"/>
                  <a:pt x="570942" y="39253"/>
                  <a:pt x="642193" y="110505"/>
                </a:cubicBezTo>
                <a:cubicBezTo>
                  <a:pt x="713445" y="181756"/>
                  <a:pt x="752698" y="276076"/>
                  <a:pt x="752698" y="376349"/>
                </a:cubicBezTo>
                <a:lnTo>
                  <a:pt x="752698" y="695958"/>
                </a:lnTo>
                <a:cubicBezTo>
                  <a:pt x="752512" y="727211"/>
                  <a:pt x="727211" y="752512"/>
                  <a:pt x="695958" y="752512"/>
                </a:cubicBezTo>
                <a:close/>
                <a:moveTo>
                  <a:pt x="376349" y="111621"/>
                </a:moveTo>
                <a:cubicBezTo>
                  <a:pt x="230498" y="111621"/>
                  <a:pt x="111621" y="230312"/>
                  <a:pt x="111621" y="376349"/>
                </a:cubicBezTo>
                <a:cubicBezTo>
                  <a:pt x="111621" y="522201"/>
                  <a:pt x="230312" y="641077"/>
                  <a:pt x="376349" y="641077"/>
                </a:cubicBezTo>
                <a:lnTo>
                  <a:pt x="641077" y="641077"/>
                </a:lnTo>
                <a:lnTo>
                  <a:pt x="641077" y="376349"/>
                </a:lnTo>
                <a:cubicBezTo>
                  <a:pt x="640891" y="230312"/>
                  <a:pt x="522201" y="111621"/>
                  <a:pt x="376349" y="111621"/>
                </a:cubicBezTo>
                <a:close/>
                <a:moveTo>
                  <a:pt x="1284201" y="752512"/>
                </a:moveTo>
                <a:lnTo>
                  <a:pt x="964592" y="752512"/>
                </a:lnTo>
                <a:cubicBezTo>
                  <a:pt x="933338" y="752512"/>
                  <a:pt x="908038" y="727025"/>
                  <a:pt x="908038" y="695958"/>
                </a:cubicBezTo>
                <a:lnTo>
                  <a:pt x="908038" y="376349"/>
                </a:lnTo>
                <a:cubicBezTo>
                  <a:pt x="908038" y="276262"/>
                  <a:pt x="947291" y="181756"/>
                  <a:pt x="1018543" y="110505"/>
                </a:cubicBezTo>
                <a:cubicBezTo>
                  <a:pt x="1089794" y="39253"/>
                  <a:pt x="1184114" y="0"/>
                  <a:pt x="1284387" y="0"/>
                </a:cubicBezTo>
                <a:cubicBezTo>
                  <a:pt x="1384660" y="0"/>
                  <a:pt x="1478980" y="39253"/>
                  <a:pt x="1550231" y="110505"/>
                </a:cubicBezTo>
                <a:cubicBezTo>
                  <a:pt x="1621482" y="181756"/>
                  <a:pt x="1660736" y="276076"/>
                  <a:pt x="1660736" y="376349"/>
                </a:cubicBezTo>
                <a:cubicBezTo>
                  <a:pt x="1660736" y="476622"/>
                  <a:pt x="1621482" y="570942"/>
                  <a:pt x="1550231" y="642193"/>
                </a:cubicBezTo>
                <a:cubicBezTo>
                  <a:pt x="1478794" y="713259"/>
                  <a:pt x="1384288" y="752512"/>
                  <a:pt x="1284201" y="752512"/>
                </a:cubicBezTo>
                <a:close/>
                <a:moveTo>
                  <a:pt x="1019659" y="640891"/>
                </a:moveTo>
                <a:lnTo>
                  <a:pt x="1284387" y="640891"/>
                </a:lnTo>
                <a:cubicBezTo>
                  <a:pt x="1430238" y="640891"/>
                  <a:pt x="1549115" y="522201"/>
                  <a:pt x="1549115" y="376163"/>
                </a:cubicBezTo>
                <a:cubicBezTo>
                  <a:pt x="1549115" y="230312"/>
                  <a:pt x="1430424" y="111435"/>
                  <a:pt x="1284387" y="111435"/>
                </a:cubicBezTo>
                <a:cubicBezTo>
                  <a:pt x="1138349" y="111435"/>
                  <a:pt x="1019659" y="230125"/>
                  <a:pt x="1019659" y="376163"/>
                </a:cubicBezTo>
                <a:lnTo>
                  <a:pt x="1019659" y="640891"/>
                </a:lnTo>
                <a:close/>
                <a:moveTo>
                  <a:pt x="376349" y="1607158"/>
                </a:moveTo>
                <a:cubicBezTo>
                  <a:pt x="276262" y="1607158"/>
                  <a:pt x="181756" y="1567904"/>
                  <a:pt x="110505" y="1496653"/>
                </a:cubicBezTo>
                <a:cubicBezTo>
                  <a:pt x="39253" y="1425401"/>
                  <a:pt x="0" y="1330896"/>
                  <a:pt x="0" y="1230809"/>
                </a:cubicBezTo>
                <a:cubicBezTo>
                  <a:pt x="0" y="1130722"/>
                  <a:pt x="39253" y="1036216"/>
                  <a:pt x="110505" y="964964"/>
                </a:cubicBezTo>
                <a:cubicBezTo>
                  <a:pt x="181756" y="893713"/>
                  <a:pt x="276076" y="854459"/>
                  <a:pt x="376349" y="854459"/>
                </a:cubicBezTo>
                <a:lnTo>
                  <a:pt x="695958" y="854459"/>
                </a:lnTo>
                <a:cubicBezTo>
                  <a:pt x="727211" y="854459"/>
                  <a:pt x="752512" y="879760"/>
                  <a:pt x="752512" y="911014"/>
                </a:cubicBezTo>
                <a:lnTo>
                  <a:pt x="752512" y="1230623"/>
                </a:lnTo>
                <a:cubicBezTo>
                  <a:pt x="752512" y="1330709"/>
                  <a:pt x="713259" y="1425215"/>
                  <a:pt x="642007" y="1496467"/>
                </a:cubicBezTo>
                <a:cubicBezTo>
                  <a:pt x="570756" y="1567718"/>
                  <a:pt x="476436" y="1607158"/>
                  <a:pt x="376349" y="1607158"/>
                </a:cubicBezTo>
                <a:close/>
                <a:moveTo>
                  <a:pt x="376349" y="966267"/>
                </a:moveTo>
                <a:cubicBezTo>
                  <a:pt x="230312" y="966267"/>
                  <a:pt x="111621" y="1084957"/>
                  <a:pt x="111621" y="1230809"/>
                </a:cubicBezTo>
                <a:cubicBezTo>
                  <a:pt x="111621" y="1376660"/>
                  <a:pt x="230312" y="1495537"/>
                  <a:pt x="376349" y="1495537"/>
                </a:cubicBezTo>
                <a:cubicBezTo>
                  <a:pt x="522201" y="1495537"/>
                  <a:pt x="641077" y="1376846"/>
                  <a:pt x="641077" y="1230809"/>
                </a:cubicBezTo>
                <a:lnTo>
                  <a:pt x="641077" y="966267"/>
                </a:lnTo>
                <a:lnTo>
                  <a:pt x="376349" y="966267"/>
                </a:lnTo>
                <a:close/>
                <a:moveTo>
                  <a:pt x="1284201" y="1607158"/>
                </a:moveTo>
                <a:cubicBezTo>
                  <a:pt x="1184114" y="1607158"/>
                  <a:pt x="1089608" y="1567904"/>
                  <a:pt x="1018357" y="1496653"/>
                </a:cubicBezTo>
                <a:cubicBezTo>
                  <a:pt x="947105" y="1425401"/>
                  <a:pt x="907852" y="1331082"/>
                  <a:pt x="907852" y="1230809"/>
                </a:cubicBezTo>
                <a:lnTo>
                  <a:pt x="907852" y="911200"/>
                </a:lnTo>
                <a:cubicBezTo>
                  <a:pt x="907852" y="879946"/>
                  <a:pt x="933152" y="854646"/>
                  <a:pt x="964406" y="854646"/>
                </a:cubicBezTo>
                <a:lnTo>
                  <a:pt x="1284015" y="854646"/>
                </a:lnTo>
                <a:cubicBezTo>
                  <a:pt x="1384102" y="854646"/>
                  <a:pt x="1478607" y="893899"/>
                  <a:pt x="1549859" y="965150"/>
                </a:cubicBezTo>
                <a:cubicBezTo>
                  <a:pt x="1621110" y="1036402"/>
                  <a:pt x="1660364" y="1130722"/>
                  <a:pt x="1660364" y="1230995"/>
                </a:cubicBezTo>
                <a:cubicBezTo>
                  <a:pt x="1660364" y="1331268"/>
                  <a:pt x="1621296" y="1425401"/>
                  <a:pt x="1550045" y="1496653"/>
                </a:cubicBezTo>
                <a:cubicBezTo>
                  <a:pt x="1478794" y="1567904"/>
                  <a:pt x="1384288" y="1607158"/>
                  <a:pt x="1284201" y="1607158"/>
                </a:cubicBezTo>
                <a:close/>
                <a:moveTo>
                  <a:pt x="1019659" y="966267"/>
                </a:moveTo>
                <a:lnTo>
                  <a:pt x="1019659" y="1230995"/>
                </a:lnTo>
                <a:cubicBezTo>
                  <a:pt x="1019659" y="1376846"/>
                  <a:pt x="1138349" y="1495723"/>
                  <a:pt x="1284387" y="1495723"/>
                </a:cubicBezTo>
                <a:cubicBezTo>
                  <a:pt x="1430424" y="1495723"/>
                  <a:pt x="1549115" y="1377032"/>
                  <a:pt x="1549115" y="1230995"/>
                </a:cubicBezTo>
                <a:cubicBezTo>
                  <a:pt x="1549115" y="1084957"/>
                  <a:pt x="1430424" y="966267"/>
                  <a:pt x="1284387" y="966267"/>
                </a:cubicBezTo>
                <a:lnTo>
                  <a:pt x="1019659" y="966267"/>
                </a:ln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9" name="标题 1"/>
          <p:cNvSpPr txBox="true"/>
          <p:nvPr/>
        </p:nvSpPr>
        <p:spPr>
          <a:xfrm>
            <a:off x="1765357" y="2876040"/>
            <a:ext cx="2264784" cy="4022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政府部门职责</a:t>
            </a:r>
            <a:endParaRPr kumimoji="1" lang="zh-CN" altLang="en-US"/>
          </a:p>
        </p:txBody>
      </p:sp>
      <p:sp>
        <p:nvSpPr>
          <p:cNvPr id="10" name="标题 1"/>
          <p:cNvSpPr txBox="true"/>
          <p:nvPr/>
        </p:nvSpPr>
        <p:spPr>
          <a:xfrm>
            <a:off x="4634339" y="1962395"/>
            <a:ext cx="3051232" cy="3051394"/>
          </a:xfrm>
          <a:prstGeom prst="ellipse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1" name="标题 1"/>
          <p:cNvSpPr txBox="true"/>
          <p:nvPr/>
        </p:nvSpPr>
        <p:spPr>
          <a:xfrm>
            <a:off x="4716876" y="1962395"/>
            <a:ext cx="3051232" cy="3051394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2" name="标题 1"/>
          <p:cNvSpPr txBox="true"/>
          <p:nvPr/>
        </p:nvSpPr>
        <p:spPr>
          <a:xfrm>
            <a:off x="5048081" y="2108352"/>
            <a:ext cx="2759334" cy="2759480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3" name="标题 1"/>
          <p:cNvSpPr txBox="true"/>
          <p:nvPr/>
        </p:nvSpPr>
        <p:spPr>
          <a:xfrm>
            <a:off x="4371884" y="3004783"/>
            <a:ext cx="966568" cy="966618"/>
          </a:xfrm>
          <a:prstGeom prst="ellipse">
            <a:avLst/>
          </a:prstGeom>
          <a:solidFill>
            <a:schemeClr val="accent1"/>
          </a:solidFill>
          <a:ln w="28575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4" name="标题 1"/>
          <p:cNvSpPr txBox="true"/>
          <p:nvPr/>
        </p:nvSpPr>
        <p:spPr>
          <a:xfrm>
            <a:off x="5476841" y="3278311"/>
            <a:ext cx="2264784" cy="11084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16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纪委监委和审计部门负责监督审计，确保灌溉管理工作的透明和公正。
加强对灌溉管理工作的监督，防止违规行为的发生。</a:t>
            </a:r>
            <a:endParaRPr kumimoji="1" lang="zh-CN" altLang="en-US"/>
          </a:p>
        </p:txBody>
      </p:sp>
      <p:sp>
        <p:nvSpPr>
          <p:cNvPr id="15" name="标题 1"/>
          <p:cNvSpPr txBox="true"/>
          <p:nvPr/>
        </p:nvSpPr>
        <p:spPr>
          <a:xfrm>
            <a:off x="4650324" y="3294794"/>
            <a:ext cx="409688" cy="409688"/>
          </a:xfrm>
          <a:custGeom>
            <a:avLst/>
            <a:gdLst>
              <a:gd name="connsiteX0" fmla="*/ 457070 w 720001"/>
              <a:gd name="connsiteY0" fmla="*/ 57166 h 720001"/>
              <a:gd name="connsiteX1" fmla="*/ 457070 w 720001"/>
              <a:gd name="connsiteY1" fmla="*/ 263017 h 720001"/>
              <a:gd name="connsiteX2" fmla="*/ 662921 w 720001"/>
              <a:gd name="connsiteY2" fmla="*/ 263017 h 720001"/>
              <a:gd name="connsiteX3" fmla="*/ 647393 w 720001"/>
              <a:gd name="connsiteY3" fmla="*/ 212704 h 720001"/>
              <a:gd name="connsiteX4" fmla="*/ 591008 w 720001"/>
              <a:gd name="connsiteY4" fmla="*/ 129079 h 720001"/>
              <a:gd name="connsiteX5" fmla="*/ 507383 w 720001"/>
              <a:gd name="connsiteY5" fmla="*/ 72694 h 720001"/>
              <a:gd name="connsiteX6" fmla="*/ 457070 w 720001"/>
              <a:gd name="connsiteY6" fmla="*/ 57166 h 720001"/>
              <a:gd name="connsiteX7" fmla="*/ 307952 w 720001"/>
              <a:gd name="connsiteY7" fmla="*/ 56386 h 720001"/>
              <a:gd name="connsiteX8" fmla="*/ 240115 w 720001"/>
              <a:gd name="connsiteY8" fmla="*/ 76251 h 720001"/>
              <a:gd name="connsiteX9" fmla="*/ 142092 w 720001"/>
              <a:gd name="connsiteY9" fmla="*/ 142179 h 720001"/>
              <a:gd name="connsiteX10" fmla="*/ 76077 w 720001"/>
              <a:gd name="connsiteY10" fmla="*/ 240116 h 720001"/>
              <a:gd name="connsiteX11" fmla="*/ 51874 w 720001"/>
              <a:gd name="connsiteY11" fmla="*/ 360000 h 720001"/>
              <a:gd name="connsiteX12" fmla="*/ 76077 w 720001"/>
              <a:gd name="connsiteY12" fmla="*/ 479885 h 720001"/>
              <a:gd name="connsiteX13" fmla="*/ 142092 w 720001"/>
              <a:gd name="connsiteY13" fmla="*/ 577822 h 720001"/>
              <a:gd name="connsiteX14" fmla="*/ 240029 w 720001"/>
              <a:gd name="connsiteY14" fmla="*/ 643837 h 720001"/>
              <a:gd name="connsiteX15" fmla="*/ 359913 w 720001"/>
              <a:gd name="connsiteY15" fmla="*/ 668039 h 720001"/>
              <a:gd name="connsiteX16" fmla="*/ 479798 w 720001"/>
              <a:gd name="connsiteY16" fmla="*/ 643837 h 720001"/>
              <a:gd name="connsiteX17" fmla="*/ 577735 w 720001"/>
              <a:gd name="connsiteY17" fmla="*/ 577822 h 720001"/>
              <a:gd name="connsiteX18" fmla="*/ 643750 w 720001"/>
              <a:gd name="connsiteY18" fmla="*/ 479885 h 720001"/>
              <a:gd name="connsiteX19" fmla="*/ 663615 w 720001"/>
              <a:gd name="connsiteY19" fmla="*/ 412049 h 720001"/>
              <a:gd name="connsiteX20" fmla="*/ 360000 w 720001"/>
              <a:gd name="connsiteY20" fmla="*/ 412049 h 720001"/>
              <a:gd name="connsiteX21" fmla="*/ 307952 w 720001"/>
              <a:gd name="connsiteY21" fmla="*/ 360000 h 720001"/>
              <a:gd name="connsiteX22" fmla="*/ 405022 w 720001"/>
              <a:gd name="connsiteY22" fmla="*/ 0 h 720001"/>
              <a:gd name="connsiteX23" fmla="*/ 720001 w 720001"/>
              <a:gd name="connsiteY23" fmla="*/ 314979 h 720001"/>
              <a:gd name="connsiteX24" fmla="*/ 405022 w 720001"/>
              <a:gd name="connsiteY24" fmla="*/ 314979 h 720001"/>
              <a:gd name="connsiteX25" fmla="*/ 360000 w 720001"/>
              <a:gd name="connsiteY25" fmla="*/ 0 h 720001"/>
              <a:gd name="connsiteX26" fmla="*/ 360000 w 720001"/>
              <a:gd name="connsiteY26" fmla="*/ 360000 h 720001"/>
              <a:gd name="connsiteX27" fmla="*/ 720001 w 720001"/>
              <a:gd name="connsiteY27" fmla="*/ 360000 h 720001"/>
              <a:gd name="connsiteX28" fmla="*/ 360000 w 720001"/>
              <a:gd name="connsiteY28" fmla="*/ 720001 h 720001"/>
              <a:gd name="connsiteX29" fmla="*/ 0 w 720001"/>
              <a:gd name="connsiteY29" fmla="*/ 360000 h 720001"/>
              <a:gd name="connsiteX30" fmla="*/ 360000 w 720001"/>
              <a:gd name="connsiteY30" fmla="*/ 0 h 720001"/>
            </a:gdLst>
            <a:ahLst/>
            <a:cxnLst/>
            <a:rect l="l" t="t" r="r" b="b"/>
            <a:pathLst>
              <a:path w="720001" h="720001">
                <a:moveTo>
                  <a:pt x="457070" y="57166"/>
                </a:moveTo>
                <a:lnTo>
                  <a:pt x="457070" y="263017"/>
                </a:lnTo>
                <a:lnTo>
                  <a:pt x="662921" y="263017"/>
                </a:lnTo>
                <a:cubicBezTo>
                  <a:pt x="659451" y="245755"/>
                  <a:pt x="654246" y="229012"/>
                  <a:pt x="647393" y="212704"/>
                </a:cubicBezTo>
                <a:cubicBezTo>
                  <a:pt x="634121" y="181388"/>
                  <a:pt x="615210" y="153282"/>
                  <a:pt x="591008" y="129079"/>
                </a:cubicBezTo>
                <a:cubicBezTo>
                  <a:pt x="566806" y="104877"/>
                  <a:pt x="538699" y="85966"/>
                  <a:pt x="507383" y="72694"/>
                </a:cubicBezTo>
                <a:cubicBezTo>
                  <a:pt x="491075" y="65755"/>
                  <a:pt x="474246" y="60636"/>
                  <a:pt x="457070" y="57166"/>
                </a:cubicBezTo>
                <a:close/>
                <a:moveTo>
                  <a:pt x="307952" y="56386"/>
                </a:moveTo>
                <a:cubicBezTo>
                  <a:pt x="284703" y="60376"/>
                  <a:pt x="262062" y="66969"/>
                  <a:pt x="240115" y="76251"/>
                </a:cubicBezTo>
                <a:cubicBezTo>
                  <a:pt x="203508" y="91778"/>
                  <a:pt x="170544" y="113986"/>
                  <a:pt x="142092" y="142179"/>
                </a:cubicBezTo>
                <a:cubicBezTo>
                  <a:pt x="113812" y="170545"/>
                  <a:pt x="91605" y="203422"/>
                  <a:pt x="76077" y="240116"/>
                </a:cubicBezTo>
                <a:cubicBezTo>
                  <a:pt x="60029" y="278111"/>
                  <a:pt x="51874" y="318362"/>
                  <a:pt x="51874" y="360000"/>
                </a:cubicBezTo>
                <a:cubicBezTo>
                  <a:pt x="51874" y="401639"/>
                  <a:pt x="60029" y="441976"/>
                  <a:pt x="76077" y="479885"/>
                </a:cubicBezTo>
                <a:cubicBezTo>
                  <a:pt x="91605" y="516579"/>
                  <a:pt x="113812" y="549543"/>
                  <a:pt x="142092" y="577822"/>
                </a:cubicBezTo>
                <a:cubicBezTo>
                  <a:pt x="170458" y="606102"/>
                  <a:pt x="203335" y="628309"/>
                  <a:pt x="240029" y="643837"/>
                </a:cubicBezTo>
                <a:cubicBezTo>
                  <a:pt x="278024" y="659885"/>
                  <a:pt x="318275" y="668039"/>
                  <a:pt x="359913" y="668039"/>
                </a:cubicBezTo>
                <a:cubicBezTo>
                  <a:pt x="401552" y="668039"/>
                  <a:pt x="441890" y="659885"/>
                  <a:pt x="479798" y="643837"/>
                </a:cubicBezTo>
                <a:cubicBezTo>
                  <a:pt x="516492" y="628309"/>
                  <a:pt x="549456" y="606102"/>
                  <a:pt x="577735" y="577822"/>
                </a:cubicBezTo>
                <a:cubicBezTo>
                  <a:pt x="606015" y="549456"/>
                  <a:pt x="628222" y="516579"/>
                  <a:pt x="643750" y="479885"/>
                </a:cubicBezTo>
                <a:cubicBezTo>
                  <a:pt x="653032" y="457938"/>
                  <a:pt x="659625" y="435297"/>
                  <a:pt x="663615" y="412049"/>
                </a:cubicBezTo>
                <a:lnTo>
                  <a:pt x="360000" y="412049"/>
                </a:lnTo>
                <a:cubicBezTo>
                  <a:pt x="331287" y="412049"/>
                  <a:pt x="307952" y="388714"/>
                  <a:pt x="307952" y="360000"/>
                </a:cubicBezTo>
                <a:close/>
                <a:moveTo>
                  <a:pt x="405022" y="0"/>
                </a:moveTo>
                <a:cubicBezTo>
                  <a:pt x="578950" y="0"/>
                  <a:pt x="720001" y="141051"/>
                  <a:pt x="720001" y="314979"/>
                </a:cubicBezTo>
                <a:lnTo>
                  <a:pt x="405022" y="314979"/>
                </a:lnTo>
                <a:close/>
                <a:moveTo>
                  <a:pt x="360000" y="0"/>
                </a:moveTo>
                <a:lnTo>
                  <a:pt x="360000" y="360000"/>
                </a:lnTo>
                <a:lnTo>
                  <a:pt x="720001" y="360000"/>
                </a:lnTo>
                <a:cubicBezTo>
                  <a:pt x="720001" y="558825"/>
                  <a:pt x="558824" y="720001"/>
                  <a:pt x="360000" y="720001"/>
                </a:cubicBezTo>
                <a:cubicBezTo>
                  <a:pt x="161176" y="720001"/>
                  <a:pt x="0" y="558825"/>
                  <a:pt x="0" y="360000"/>
                </a:cubicBezTo>
                <a:cubicBezTo>
                  <a:pt x="0" y="161176"/>
                  <a:pt x="161176" y="0"/>
                  <a:pt x="360000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6" name="标题 1"/>
          <p:cNvSpPr txBox="true"/>
          <p:nvPr/>
        </p:nvSpPr>
        <p:spPr>
          <a:xfrm>
            <a:off x="5476841" y="2876040"/>
            <a:ext cx="2264784" cy="4022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监督部门职责</a:t>
            </a:r>
            <a:endParaRPr kumimoji="1" lang="zh-CN" altLang="en-US"/>
          </a:p>
        </p:txBody>
      </p:sp>
      <p:sp>
        <p:nvSpPr>
          <p:cNvPr id="17" name="标题 1"/>
          <p:cNvSpPr txBox="true"/>
          <p:nvPr/>
        </p:nvSpPr>
        <p:spPr>
          <a:xfrm>
            <a:off x="8345825" y="1962395"/>
            <a:ext cx="3051232" cy="3051394"/>
          </a:xfrm>
          <a:prstGeom prst="ellipse">
            <a:avLst/>
          </a:prstGeom>
          <a:solidFill>
            <a:schemeClr val="bg1"/>
          </a:solidFill>
          <a:ln w="1905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8" name="标题 1"/>
          <p:cNvSpPr txBox="true"/>
          <p:nvPr/>
        </p:nvSpPr>
        <p:spPr>
          <a:xfrm>
            <a:off x="8428362" y="1962395"/>
            <a:ext cx="3051232" cy="3051394"/>
          </a:xfrm>
          <a:prstGeom prst="ellips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19" name="标题 1"/>
          <p:cNvSpPr txBox="true"/>
          <p:nvPr/>
        </p:nvSpPr>
        <p:spPr>
          <a:xfrm>
            <a:off x="8759566" y="2108352"/>
            <a:ext cx="2759334" cy="2759480"/>
          </a:xfrm>
          <a:prstGeom prst="ellipse">
            <a:avLst/>
          </a:pr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0" name="标题 1"/>
          <p:cNvSpPr txBox="true"/>
          <p:nvPr/>
        </p:nvSpPr>
        <p:spPr>
          <a:xfrm>
            <a:off x="8083370" y="3004783"/>
            <a:ext cx="966568" cy="966618"/>
          </a:xfrm>
          <a:prstGeom prst="ellipse">
            <a:avLst/>
          </a:prstGeom>
          <a:solidFill>
            <a:schemeClr val="accent1"/>
          </a:solidFill>
          <a:ln w="28575" cap="sq">
            <a:solidFill>
              <a:schemeClr val="bg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1" name="标题 1"/>
          <p:cNvSpPr txBox="true"/>
          <p:nvPr/>
        </p:nvSpPr>
        <p:spPr>
          <a:xfrm>
            <a:off x="9188327" y="3278311"/>
            <a:ext cx="2264784" cy="110842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>
              <a:lnSpc>
                <a:spcPct val="150000"/>
              </a:lnSpc>
            </a:pPr>
            <a:r>
              <a:rPr kumimoji="1" lang="en-US" altLang="zh-CN" sz="101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"/>
                <a:ea typeface="Source Han Sans"/>
                <a:cs typeface="Source Han Sans"/>
              </a:rPr>
              <a:t>乡镇政府负责农业用水合作社的运行和矛盾调解，确保灌溉管理工作的顺利进行。乡镇政府在灌溉管理中发挥着重要作用，保障了灌溉管理工作的顺利开展。</a:t>
            </a:r>
            <a:endParaRPr kumimoji="1" lang="zh-CN" altLang="en-US"/>
          </a:p>
        </p:txBody>
      </p:sp>
      <p:sp>
        <p:nvSpPr>
          <p:cNvPr id="22" name="标题 1"/>
          <p:cNvSpPr txBox="true"/>
          <p:nvPr/>
        </p:nvSpPr>
        <p:spPr>
          <a:xfrm>
            <a:off x="8361810" y="3310143"/>
            <a:ext cx="409688" cy="378990"/>
          </a:xfrm>
          <a:custGeom>
            <a:avLst/>
            <a:gdLst>
              <a:gd name="connsiteX0" fmla="*/ 56258 w 778320"/>
              <a:gd name="connsiteY0" fmla="*/ 333700 h 720001"/>
              <a:gd name="connsiteX1" fmla="*/ 56258 w 778320"/>
              <a:gd name="connsiteY1" fmla="*/ 627457 h 720001"/>
              <a:gd name="connsiteX2" fmla="*/ 66946 w 778320"/>
              <a:gd name="connsiteY2" fmla="*/ 653054 h 720001"/>
              <a:gd name="connsiteX3" fmla="*/ 92544 w 778320"/>
              <a:gd name="connsiteY3" fmla="*/ 663743 h 720001"/>
              <a:gd name="connsiteX4" fmla="*/ 685683 w 778320"/>
              <a:gd name="connsiteY4" fmla="*/ 663743 h 720001"/>
              <a:gd name="connsiteX5" fmla="*/ 711281 w 778320"/>
              <a:gd name="connsiteY5" fmla="*/ 653054 h 720001"/>
              <a:gd name="connsiteX6" fmla="*/ 721969 w 778320"/>
              <a:gd name="connsiteY6" fmla="*/ 627457 h 720001"/>
              <a:gd name="connsiteX7" fmla="*/ 721969 w 778320"/>
              <a:gd name="connsiteY7" fmla="*/ 333700 h 720001"/>
              <a:gd name="connsiteX8" fmla="*/ 92544 w 778320"/>
              <a:gd name="connsiteY8" fmla="*/ 142049 h 720001"/>
              <a:gd name="connsiteX9" fmla="*/ 56258 w 778320"/>
              <a:gd name="connsiteY9" fmla="*/ 178336 h 720001"/>
              <a:gd name="connsiteX10" fmla="*/ 56258 w 778320"/>
              <a:gd name="connsiteY10" fmla="*/ 277443 h 720001"/>
              <a:gd name="connsiteX11" fmla="*/ 721969 w 778320"/>
              <a:gd name="connsiteY11" fmla="*/ 277443 h 720001"/>
              <a:gd name="connsiteX12" fmla="*/ 721969 w 778320"/>
              <a:gd name="connsiteY12" fmla="*/ 178336 h 720001"/>
              <a:gd name="connsiteX13" fmla="*/ 685683 w 778320"/>
              <a:gd name="connsiteY13" fmla="*/ 142049 h 720001"/>
              <a:gd name="connsiteX14" fmla="*/ 561355 w 778320"/>
              <a:gd name="connsiteY14" fmla="*/ 142049 h 720001"/>
              <a:gd name="connsiteX15" fmla="*/ 561355 w 778320"/>
              <a:gd name="connsiteY15" fmla="*/ 201026 h 720001"/>
              <a:gd name="connsiteX16" fmla="*/ 533226 w 778320"/>
              <a:gd name="connsiteY16" fmla="*/ 229249 h 720001"/>
              <a:gd name="connsiteX17" fmla="*/ 505097 w 778320"/>
              <a:gd name="connsiteY17" fmla="*/ 201120 h 720001"/>
              <a:gd name="connsiteX18" fmla="*/ 505097 w 778320"/>
              <a:gd name="connsiteY18" fmla="*/ 142049 h 720001"/>
              <a:gd name="connsiteX19" fmla="*/ 273129 w 778320"/>
              <a:gd name="connsiteY19" fmla="*/ 142049 h 720001"/>
              <a:gd name="connsiteX20" fmla="*/ 273129 w 778320"/>
              <a:gd name="connsiteY20" fmla="*/ 201026 h 720001"/>
              <a:gd name="connsiteX21" fmla="*/ 245001 w 778320"/>
              <a:gd name="connsiteY21" fmla="*/ 229249 h 720001"/>
              <a:gd name="connsiteX22" fmla="*/ 216872 w 778320"/>
              <a:gd name="connsiteY22" fmla="*/ 201120 h 720001"/>
              <a:gd name="connsiteX23" fmla="*/ 216872 w 778320"/>
              <a:gd name="connsiteY23" fmla="*/ 142049 h 720001"/>
              <a:gd name="connsiteX24" fmla="*/ 245001 w 778320"/>
              <a:gd name="connsiteY24" fmla="*/ 0 h 720001"/>
              <a:gd name="connsiteX25" fmla="*/ 273129 w 778320"/>
              <a:gd name="connsiteY25" fmla="*/ 28129 h 720001"/>
              <a:gd name="connsiteX26" fmla="*/ 273129 w 778320"/>
              <a:gd name="connsiteY26" fmla="*/ 85792 h 720001"/>
              <a:gd name="connsiteX27" fmla="*/ 505097 w 778320"/>
              <a:gd name="connsiteY27" fmla="*/ 85792 h 720001"/>
              <a:gd name="connsiteX28" fmla="*/ 505097 w 778320"/>
              <a:gd name="connsiteY28" fmla="*/ 28129 h 720001"/>
              <a:gd name="connsiteX29" fmla="*/ 533226 w 778320"/>
              <a:gd name="connsiteY29" fmla="*/ 0 h 720001"/>
              <a:gd name="connsiteX30" fmla="*/ 561355 w 778320"/>
              <a:gd name="connsiteY30" fmla="*/ 28129 h 720001"/>
              <a:gd name="connsiteX31" fmla="*/ 561355 w 778320"/>
              <a:gd name="connsiteY31" fmla="*/ 85792 h 720001"/>
              <a:gd name="connsiteX32" fmla="*/ 685683 w 778320"/>
              <a:gd name="connsiteY32" fmla="*/ 85792 h 720001"/>
              <a:gd name="connsiteX33" fmla="*/ 778320 w 778320"/>
              <a:gd name="connsiteY33" fmla="*/ 178336 h 720001"/>
              <a:gd name="connsiteX34" fmla="*/ 778320 w 778320"/>
              <a:gd name="connsiteY34" fmla="*/ 627457 h 720001"/>
              <a:gd name="connsiteX35" fmla="*/ 685777 w 778320"/>
              <a:gd name="connsiteY35" fmla="*/ 720001 h 720001"/>
              <a:gd name="connsiteX36" fmla="*/ 92544 w 778320"/>
              <a:gd name="connsiteY36" fmla="*/ 720001 h 720001"/>
              <a:gd name="connsiteX37" fmla="*/ 0 w 778320"/>
              <a:gd name="connsiteY37" fmla="*/ 627457 h 720001"/>
              <a:gd name="connsiteX38" fmla="*/ 0 w 778320"/>
              <a:gd name="connsiteY38" fmla="*/ 333700 h 720001"/>
              <a:gd name="connsiteX39" fmla="*/ 0 w 778320"/>
              <a:gd name="connsiteY39" fmla="*/ 277443 h 720001"/>
              <a:gd name="connsiteX40" fmla="*/ 0 w 778320"/>
              <a:gd name="connsiteY40" fmla="*/ 178336 h 720001"/>
              <a:gd name="connsiteX41" fmla="*/ 92544 w 778320"/>
              <a:gd name="connsiteY41" fmla="*/ 85792 h 720001"/>
              <a:gd name="connsiteX42" fmla="*/ 216872 w 778320"/>
              <a:gd name="connsiteY42" fmla="*/ 85792 h 720001"/>
              <a:gd name="connsiteX43" fmla="*/ 216872 w 778320"/>
              <a:gd name="connsiteY43" fmla="*/ 28129 h 720001"/>
              <a:gd name="connsiteX44" fmla="*/ 245001 w 778320"/>
              <a:gd name="connsiteY44" fmla="*/ 0 h 720001"/>
            </a:gdLst>
            <a:ahLst/>
            <a:cxnLst/>
            <a:rect l="l" t="t" r="r" b="b"/>
            <a:pathLst>
              <a:path w="778320" h="720001">
                <a:moveTo>
                  <a:pt x="56258" y="333700"/>
                </a:moveTo>
                <a:lnTo>
                  <a:pt x="56258" y="627457"/>
                </a:lnTo>
                <a:cubicBezTo>
                  <a:pt x="56258" y="637115"/>
                  <a:pt x="60008" y="646116"/>
                  <a:pt x="66946" y="653054"/>
                </a:cubicBezTo>
                <a:cubicBezTo>
                  <a:pt x="73885" y="659899"/>
                  <a:pt x="82980" y="663743"/>
                  <a:pt x="92544" y="663743"/>
                </a:cubicBezTo>
                <a:lnTo>
                  <a:pt x="685683" y="663743"/>
                </a:lnTo>
                <a:cubicBezTo>
                  <a:pt x="695341" y="663743"/>
                  <a:pt x="704342" y="659993"/>
                  <a:pt x="711281" y="653054"/>
                </a:cubicBezTo>
                <a:cubicBezTo>
                  <a:pt x="718125" y="646116"/>
                  <a:pt x="721969" y="637021"/>
                  <a:pt x="721969" y="627457"/>
                </a:cubicBezTo>
                <a:lnTo>
                  <a:pt x="721969" y="333700"/>
                </a:lnTo>
                <a:close/>
                <a:moveTo>
                  <a:pt x="92544" y="142049"/>
                </a:moveTo>
                <a:cubicBezTo>
                  <a:pt x="72478" y="142049"/>
                  <a:pt x="56258" y="158364"/>
                  <a:pt x="56258" y="178336"/>
                </a:cubicBezTo>
                <a:lnTo>
                  <a:pt x="56258" y="277443"/>
                </a:lnTo>
                <a:lnTo>
                  <a:pt x="721969" y="277443"/>
                </a:lnTo>
                <a:lnTo>
                  <a:pt x="721969" y="178336"/>
                </a:lnTo>
                <a:cubicBezTo>
                  <a:pt x="721969" y="158270"/>
                  <a:pt x="705655" y="142049"/>
                  <a:pt x="685683" y="142049"/>
                </a:cubicBezTo>
                <a:lnTo>
                  <a:pt x="561355" y="142049"/>
                </a:lnTo>
                <a:lnTo>
                  <a:pt x="561355" y="201026"/>
                </a:lnTo>
                <a:cubicBezTo>
                  <a:pt x="561355" y="216591"/>
                  <a:pt x="548790" y="229249"/>
                  <a:pt x="533226" y="229249"/>
                </a:cubicBezTo>
                <a:cubicBezTo>
                  <a:pt x="517661" y="229249"/>
                  <a:pt x="505097" y="216685"/>
                  <a:pt x="505097" y="201120"/>
                </a:cubicBezTo>
                <a:lnTo>
                  <a:pt x="505097" y="142049"/>
                </a:lnTo>
                <a:lnTo>
                  <a:pt x="273129" y="142049"/>
                </a:lnTo>
                <a:lnTo>
                  <a:pt x="273129" y="201026"/>
                </a:lnTo>
                <a:cubicBezTo>
                  <a:pt x="273129" y="216591"/>
                  <a:pt x="260565" y="229249"/>
                  <a:pt x="245001" y="229249"/>
                </a:cubicBezTo>
                <a:cubicBezTo>
                  <a:pt x="229436" y="229249"/>
                  <a:pt x="216872" y="216685"/>
                  <a:pt x="216872" y="201120"/>
                </a:cubicBezTo>
                <a:lnTo>
                  <a:pt x="216872" y="142049"/>
                </a:lnTo>
                <a:close/>
                <a:moveTo>
                  <a:pt x="245001" y="0"/>
                </a:moveTo>
                <a:cubicBezTo>
                  <a:pt x="260565" y="0"/>
                  <a:pt x="273129" y="12564"/>
                  <a:pt x="273129" y="28129"/>
                </a:cubicBezTo>
                <a:lnTo>
                  <a:pt x="273129" y="85792"/>
                </a:lnTo>
                <a:lnTo>
                  <a:pt x="505097" y="85792"/>
                </a:lnTo>
                <a:lnTo>
                  <a:pt x="505097" y="28129"/>
                </a:lnTo>
                <a:cubicBezTo>
                  <a:pt x="505097" y="12564"/>
                  <a:pt x="517661" y="0"/>
                  <a:pt x="533226" y="0"/>
                </a:cubicBezTo>
                <a:cubicBezTo>
                  <a:pt x="548790" y="0"/>
                  <a:pt x="561355" y="12564"/>
                  <a:pt x="561355" y="28129"/>
                </a:cubicBezTo>
                <a:lnTo>
                  <a:pt x="561355" y="85792"/>
                </a:lnTo>
                <a:lnTo>
                  <a:pt x="685683" y="85792"/>
                </a:lnTo>
                <a:cubicBezTo>
                  <a:pt x="736784" y="85792"/>
                  <a:pt x="778227" y="127235"/>
                  <a:pt x="778320" y="178336"/>
                </a:cubicBezTo>
                <a:lnTo>
                  <a:pt x="778320" y="627457"/>
                </a:lnTo>
                <a:cubicBezTo>
                  <a:pt x="778320" y="678370"/>
                  <a:pt x="736690" y="720001"/>
                  <a:pt x="685777" y="720001"/>
                </a:cubicBezTo>
                <a:lnTo>
                  <a:pt x="92544" y="720001"/>
                </a:lnTo>
                <a:cubicBezTo>
                  <a:pt x="41631" y="720001"/>
                  <a:pt x="0" y="678370"/>
                  <a:pt x="0" y="627457"/>
                </a:cubicBezTo>
                <a:lnTo>
                  <a:pt x="0" y="333700"/>
                </a:lnTo>
                <a:lnTo>
                  <a:pt x="0" y="277443"/>
                </a:lnTo>
                <a:lnTo>
                  <a:pt x="0" y="178336"/>
                </a:lnTo>
                <a:cubicBezTo>
                  <a:pt x="0" y="127235"/>
                  <a:pt x="41443" y="85792"/>
                  <a:pt x="92544" y="85792"/>
                </a:cubicBezTo>
                <a:lnTo>
                  <a:pt x="216872" y="85792"/>
                </a:lnTo>
                <a:lnTo>
                  <a:pt x="216872" y="28129"/>
                </a:lnTo>
                <a:cubicBezTo>
                  <a:pt x="216872" y="12564"/>
                  <a:pt x="229436" y="0"/>
                  <a:pt x="245001" y="0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3" name="标题 1"/>
          <p:cNvSpPr txBox="true"/>
          <p:nvPr/>
        </p:nvSpPr>
        <p:spPr>
          <a:xfrm>
            <a:off x="9188327" y="2876040"/>
            <a:ext cx="2264784" cy="4022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>
              <a:lnSpc>
                <a:spcPct val="130000"/>
              </a:lnSpc>
            </a:pPr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乡镇政府职责</a:t>
            </a:r>
            <a:endParaRPr kumimoji="1" lang="zh-CN" altLang="en-US"/>
          </a:p>
        </p:txBody>
      </p:sp>
      <p:sp>
        <p:nvSpPr>
          <p:cNvPr id="24" name="标题 1"/>
          <p:cNvSpPr txBox="true"/>
          <p:nvPr/>
        </p:nvSpPr>
        <p:spPr>
          <a:xfrm>
            <a:off x="914400" y="105345"/>
            <a:ext cx="10604500" cy="736625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  <a:alpha val="0"/>
                </a:schemeClr>
              </a:gs>
            </a:gsLst>
            <a:lin ang="0" scaled="false"/>
          </a:gra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5" name="标题 1"/>
          <p:cNvSpPr txBox="true"/>
          <p:nvPr/>
        </p:nvSpPr>
        <p:spPr>
          <a:xfrm>
            <a:off x="1266722" y="238960"/>
            <a:ext cx="7780158" cy="496692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ctr"/>
          <a:lstStyle/>
          <a:p>
            <a:pPr algn="l">
              <a:lnSpc>
                <a:spcPct val="110000"/>
              </a:lnSpc>
            </a:pPr>
            <a:r>
              <a:rPr kumimoji="1" lang="en-US" altLang="zh-CN" sz="24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Source Han Sans CN Bold"/>
                <a:ea typeface="Source Han Sans CN Bold"/>
                <a:cs typeface="Source Han Sans CN Bold"/>
              </a:rPr>
              <a:t>层级结构</a:t>
            </a:r>
            <a:endParaRPr kumimoji="1" lang="zh-CN" altLang="en-US"/>
          </a:p>
        </p:txBody>
      </p:sp>
      <p:sp>
        <p:nvSpPr>
          <p:cNvPr id="26" name="标题 1"/>
          <p:cNvSpPr txBox="true"/>
          <p:nvPr/>
        </p:nvSpPr>
        <p:spPr>
          <a:xfrm rot="16200000">
            <a:off x="292088" y="57223"/>
            <a:ext cx="736624" cy="83286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  <p:sp>
        <p:nvSpPr>
          <p:cNvPr id="27" name="标题 1"/>
          <p:cNvSpPr txBox="true"/>
          <p:nvPr/>
        </p:nvSpPr>
        <p:spPr>
          <a:xfrm rot="5400000">
            <a:off x="640634" y="350121"/>
            <a:ext cx="286603" cy="247072"/>
          </a:xfrm>
          <a:prstGeom prst="triangle">
            <a:avLst/>
          </a:prstGeom>
          <a:solidFill>
            <a:schemeClr val="bg1"/>
          </a:solidFill>
          <a:ln w="190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>
              <a:lnSpc>
                <a:spcPct val="110000"/>
              </a:lnSpc>
            </a:pPr>
            <a:endParaRPr kumimoji="1"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E1488"/>
      </a:accent1>
      <a:accent2>
        <a:srgbClr val="E79C25"/>
      </a:accent2>
      <a:accent3>
        <a:srgbClr val="D52C22"/>
      </a:accent3>
      <a:accent4>
        <a:srgbClr val="0E1488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2792</Words>
  <Application>WPS 演示</Application>
  <PresentationFormat/>
  <Paragraphs>290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0" baseType="lpstr">
      <vt:lpstr>Arial</vt:lpstr>
      <vt:lpstr>宋体</vt:lpstr>
      <vt:lpstr>Wingdings</vt:lpstr>
      <vt:lpstr>Dream-XinCuSongGB</vt:lpstr>
      <vt:lpstr>仿宋</vt:lpstr>
      <vt:lpstr>Source Han Sans</vt:lpstr>
      <vt:lpstr>Source Han Sans CN Bold</vt:lpstr>
      <vt:lpstr>OPPOSans H</vt:lpstr>
      <vt:lpstr>OPPOSans B</vt:lpstr>
      <vt:lpstr>等线</vt:lpstr>
      <vt:lpstr>微软雅黑</vt:lpstr>
      <vt:lpstr>黑体</vt:lpstr>
      <vt:lpstr>宋体</vt:lpstr>
      <vt:lpstr>Arial Unicode MS</vt:lpstr>
      <vt:lpstr>Calibri</vt:lpstr>
      <vt:lpstr>DejaVu Sans</vt:lpstr>
      <vt:lpstr>方正书宋_GBK</vt:lpstr>
      <vt:lpstr>Nimbus Roman No9 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guyuan</cp:lastModifiedBy>
  <cp:revision>3</cp:revision>
  <dcterms:created xsi:type="dcterms:W3CDTF">2025-05-26T02:31:28Z</dcterms:created>
  <dcterms:modified xsi:type="dcterms:W3CDTF">2025-05-26T02:31:28Z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2052-11.8.2.10337</vt:lpwstr>
  </property>
</Properties>
</file>