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POSans H" charset="0"/>
      <p:regular r:id="rId32"/>
    </p:embeddedFont>
    <p:embeddedFont>
      <p:font typeface="Source Han Sans" charset="0"/>
      <p:regular r:id="rId33"/>
    </p:embeddedFont>
    <p:embeddedFont>
      <p:font typeface="OPPOSans R" charset="0"/>
      <p:regular r:id="rId34"/>
    </p:embeddedFont>
    <p:embeddedFont>
      <p:font typeface="Source Han Sans CN Bold" charset="0"/>
      <p:regular r:id="rId3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true"/>
          <p:nvPr/>
        </p:nvSpPr>
        <p:spPr>
          <a:xfrm>
            <a:off x="6328538" y="1"/>
            <a:ext cx="5863462" cy="5303395"/>
          </a:xfrm>
          <a:custGeom>
            <a:avLst/>
            <a:gdLst>
              <a:gd name="connsiteX0" fmla="*/ 0 w 5863462"/>
              <a:gd name="connsiteY0" fmla="*/ 0 h 5303395"/>
              <a:gd name="connsiteX1" fmla="*/ 5863462 w 5863462"/>
              <a:gd name="connsiteY1" fmla="*/ 0 h 5303395"/>
              <a:gd name="connsiteX2" fmla="*/ 5863462 w 5863462"/>
              <a:gd name="connsiteY2" fmla="*/ 5303395 h 5303395"/>
              <a:gd name="connsiteX3" fmla="*/ 5832657 w 5863462"/>
              <a:gd name="connsiteY3" fmla="*/ 5285804 h 5303395"/>
              <a:gd name="connsiteX4" fmla="*/ 140872 w 5863462"/>
              <a:gd name="connsiteY4" fmla="*/ 268684 h 5303395"/>
            </a:gdLst>
            <a:ahLst/>
            <a:cxnLst/>
            <a:rect l="l" t="t" r="r" b="b"/>
            <a:pathLst>
              <a:path w="5863462" h="5303395">
                <a:moveTo>
                  <a:pt x="0" y="0"/>
                </a:moveTo>
                <a:lnTo>
                  <a:pt x="5863462" y="0"/>
                </a:lnTo>
                <a:lnTo>
                  <a:pt x="5863462" y="5303395"/>
                </a:lnTo>
                <a:lnTo>
                  <a:pt x="5832657" y="5285804"/>
                </a:lnTo>
                <a:cubicBezTo>
                  <a:pt x="2721779" y="3464094"/>
                  <a:pt x="968527" y="1746920"/>
                  <a:pt x="140872" y="268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6351188" y="1"/>
            <a:ext cx="5840812" cy="4647549"/>
          </a:xfrm>
          <a:custGeom>
            <a:avLst/>
            <a:gdLst>
              <a:gd name="connsiteX0" fmla="*/ 0 w 5840812"/>
              <a:gd name="connsiteY0" fmla="*/ 0 h 4647549"/>
              <a:gd name="connsiteX1" fmla="*/ 5840812 w 5840812"/>
              <a:gd name="connsiteY1" fmla="*/ 0 h 4647549"/>
              <a:gd name="connsiteX2" fmla="*/ 5840812 w 5840812"/>
              <a:gd name="connsiteY2" fmla="*/ 4647549 h 4647549"/>
              <a:gd name="connsiteX3" fmla="*/ 5628424 w 5840812"/>
              <a:gd name="connsiteY3" fmla="*/ 4535534 h 4647549"/>
              <a:gd name="connsiteX4" fmla="*/ 114639 w 5840812"/>
              <a:gd name="connsiteY4" fmla="*/ 177731 h 4647549"/>
            </a:gdLst>
            <a:ahLst/>
            <a:cxnLst/>
            <a:rect l="l" t="t" r="r" b="b"/>
            <a:pathLst>
              <a:path w="5840812" h="4647549">
                <a:moveTo>
                  <a:pt x="0" y="0"/>
                </a:moveTo>
                <a:lnTo>
                  <a:pt x="5840812" y="0"/>
                </a:lnTo>
                <a:lnTo>
                  <a:pt x="5840812" y="4647549"/>
                </a:lnTo>
                <a:lnTo>
                  <a:pt x="5628424" y="4535534"/>
                </a:lnTo>
                <a:cubicBezTo>
                  <a:pt x="2724938" y="2965187"/>
                  <a:pt x="1004095" y="1478945"/>
                  <a:pt x="114639" y="1777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7226159" y="1184148"/>
            <a:ext cx="4442555" cy="4442555"/>
          </a:xfrm>
          <a:prstGeom prst="ellipse">
            <a:avLst/>
          </a:prstGeom>
          <a:solidFill>
            <a:schemeClr val="bg1"/>
          </a:solidFill>
          <a:ln w="19780" cap="sq">
            <a:solidFill>
              <a:schemeClr val="accent1"/>
            </a:solidFill>
            <a:miter/>
          </a:ln>
          <a:effectLst>
            <a:outerShdw blurRad="158242" dist="33909" dir="8099998" algn="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513" t="14694" r="25207"/>
          <a:stretch>
            <a:fillRect/>
          </a:stretch>
        </p:blipFill>
        <p:spPr>
          <a:xfrm>
            <a:off x="7345318" y="1303308"/>
            <a:ext cx="4204236" cy="4204236"/>
          </a:xfrm>
          <a:custGeom>
            <a:avLst/>
            <a:gdLst>
              <a:gd name="connsiteX0" fmla="*/ 2361930 w 4723860"/>
              <a:gd name="connsiteY0" fmla="*/ 0 h 4723860"/>
              <a:gd name="connsiteX1" fmla="*/ 4723860 w 4723860"/>
              <a:gd name="connsiteY1" fmla="*/ 2361930 h 4723860"/>
              <a:gd name="connsiteX2" fmla="*/ 2361930 w 4723860"/>
              <a:gd name="connsiteY2" fmla="*/ 4723860 h 4723860"/>
              <a:gd name="connsiteX3" fmla="*/ 0 w 4723860"/>
              <a:gd name="connsiteY3" fmla="*/ 2361930 h 4723860"/>
              <a:gd name="connsiteX4" fmla="*/ 2361930 w 4723860"/>
              <a:gd name="connsiteY4" fmla="*/ 0 h 4723860"/>
            </a:gdLst>
            <a:ahLst/>
            <a:cxnLst/>
            <a:rect l="l" t="t" r="r" b="b"/>
            <a:pathLst>
              <a:path w="4723860" h="4723860">
                <a:moveTo>
                  <a:pt x="2361930" y="0"/>
                </a:moveTo>
                <a:cubicBezTo>
                  <a:pt x="3666388" y="0"/>
                  <a:pt x="4723860" y="1057472"/>
                  <a:pt x="4723860" y="2361930"/>
                </a:cubicBezTo>
                <a:cubicBezTo>
                  <a:pt x="4723860" y="3666388"/>
                  <a:pt x="3666388" y="4723860"/>
                  <a:pt x="2361930" y="4723860"/>
                </a:cubicBezTo>
                <a:cubicBezTo>
                  <a:pt x="1057472" y="4723860"/>
                  <a:pt x="0" y="3666388"/>
                  <a:pt x="0" y="2361930"/>
                </a:cubicBezTo>
                <a:cubicBezTo>
                  <a:pt x="0" y="1057472"/>
                  <a:pt x="1057472" y="0"/>
                  <a:pt x="236193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" name="标题 1"/>
          <p:cNvSpPr txBox="true"/>
          <p:nvPr/>
        </p:nvSpPr>
        <p:spPr>
          <a:xfrm>
            <a:off x="7345319" y="4430433"/>
            <a:ext cx="1457923" cy="14579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7485510" y="4570624"/>
            <a:ext cx="1177539" cy="117753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>
            <a:outerShdw blurRad="135636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7785145" y="4846190"/>
            <a:ext cx="578268" cy="626406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616370" y="2461235"/>
            <a:ext cx="6202441" cy="2478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zh-CN" altLang="en-US" sz="47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《</a:t>
            </a:r>
            <a:r>
              <a:rPr kumimoji="1" lang="en-US" altLang="zh-CN" sz="47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OPPOSans H"/>
                <a:ea typeface="OPPOSans H"/>
                <a:cs typeface="OPPOSans H"/>
                <a:sym typeface="+mn-ea"/>
              </a:rPr>
              <a:t>原州区农业灌溉机井管理办法</a:t>
            </a:r>
            <a:r>
              <a:rPr kumimoji="1" lang="zh-CN" altLang="en-US" sz="47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》</a:t>
            </a:r>
            <a:r>
              <a:rPr kumimoji="1" lang="en-US" altLang="zh-CN" sz="47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政策解读</a:t>
            </a: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 flipH="true">
            <a:off x="10843795" y="668042"/>
            <a:ext cx="669471" cy="685644"/>
          </a:xfrm>
          <a:custGeom>
            <a:avLst/>
            <a:gdLst>
              <a:gd name="connsiteX0" fmla="*/ 49470 w 669471"/>
              <a:gd name="connsiteY0" fmla="*/ 586704 h 685644"/>
              <a:gd name="connsiteX1" fmla="*/ 0 w 669471"/>
              <a:gd name="connsiteY1" fmla="*/ 636174 h 685644"/>
              <a:gd name="connsiteX2" fmla="*/ 49470 w 669471"/>
              <a:gd name="connsiteY2" fmla="*/ 685644 h 685644"/>
              <a:gd name="connsiteX3" fmla="*/ 98940 w 669471"/>
              <a:gd name="connsiteY3" fmla="*/ 636174 h 685644"/>
              <a:gd name="connsiteX4" fmla="*/ 49470 w 669471"/>
              <a:gd name="connsiteY4" fmla="*/ 586704 h 685644"/>
              <a:gd name="connsiteX5" fmla="*/ 334736 w 669471"/>
              <a:gd name="connsiteY5" fmla="*/ 586704 h 685644"/>
              <a:gd name="connsiteX6" fmla="*/ 285266 w 669471"/>
              <a:gd name="connsiteY6" fmla="*/ 636174 h 685644"/>
              <a:gd name="connsiteX7" fmla="*/ 334736 w 669471"/>
              <a:gd name="connsiteY7" fmla="*/ 685644 h 685644"/>
              <a:gd name="connsiteX8" fmla="*/ 384206 w 669471"/>
              <a:gd name="connsiteY8" fmla="*/ 636174 h 685644"/>
              <a:gd name="connsiteX9" fmla="*/ 334736 w 669471"/>
              <a:gd name="connsiteY9" fmla="*/ 586704 h 685644"/>
              <a:gd name="connsiteX10" fmla="*/ 620001 w 669471"/>
              <a:gd name="connsiteY10" fmla="*/ 586704 h 685644"/>
              <a:gd name="connsiteX11" fmla="*/ 570531 w 669471"/>
              <a:gd name="connsiteY11" fmla="*/ 636174 h 685644"/>
              <a:gd name="connsiteX12" fmla="*/ 620001 w 669471"/>
              <a:gd name="connsiteY12" fmla="*/ 685644 h 685644"/>
              <a:gd name="connsiteX13" fmla="*/ 669471 w 669471"/>
              <a:gd name="connsiteY13" fmla="*/ 636174 h 685644"/>
              <a:gd name="connsiteX14" fmla="*/ 620001 w 669471"/>
              <a:gd name="connsiteY14" fmla="*/ 586704 h 685644"/>
              <a:gd name="connsiteX15" fmla="*/ 49470 w 669471"/>
              <a:gd name="connsiteY15" fmla="*/ 391136 h 685644"/>
              <a:gd name="connsiteX16" fmla="*/ 0 w 669471"/>
              <a:gd name="connsiteY16" fmla="*/ 440606 h 685644"/>
              <a:gd name="connsiteX17" fmla="*/ 49470 w 669471"/>
              <a:gd name="connsiteY17" fmla="*/ 490076 h 685644"/>
              <a:gd name="connsiteX18" fmla="*/ 98940 w 669471"/>
              <a:gd name="connsiteY18" fmla="*/ 440606 h 685644"/>
              <a:gd name="connsiteX19" fmla="*/ 49470 w 669471"/>
              <a:gd name="connsiteY19" fmla="*/ 391136 h 685644"/>
              <a:gd name="connsiteX20" fmla="*/ 334736 w 669471"/>
              <a:gd name="connsiteY20" fmla="*/ 391136 h 685644"/>
              <a:gd name="connsiteX21" fmla="*/ 285266 w 669471"/>
              <a:gd name="connsiteY21" fmla="*/ 440606 h 685644"/>
              <a:gd name="connsiteX22" fmla="*/ 334736 w 669471"/>
              <a:gd name="connsiteY22" fmla="*/ 490076 h 685644"/>
              <a:gd name="connsiteX23" fmla="*/ 384206 w 669471"/>
              <a:gd name="connsiteY23" fmla="*/ 440606 h 685644"/>
              <a:gd name="connsiteX24" fmla="*/ 334736 w 669471"/>
              <a:gd name="connsiteY24" fmla="*/ 391136 h 685644"/>
              <a:gd name="connsiteX25" fmla="*/ 620001 w 669471"/>
              <a:gd name="connsiteY25" fmla="*/ 391136 h 685644"/>
              <a:gd name="connsiteX26" fmla="*/ 570531 w 669471"/>
              <a:gd name="connsiteY26" fmla="*/ 440606 h 685644"/>
              <a:gd name="connsiteX27" fmla="*/ 620001 w 669471"/>
              <a:gd name="connsiteY27" fmla="*/ 490076 h 685644"/>
              <a:gd name="connsiteX28" fmla="*/ 669471 w 669471"/>
              <a:gd name="connsiteY28" fmla="*/ 440606 h 685644"/>
              <a:gd name="connsiteX29" fmla="*/ 620001 w 669471"/>
              <a:gd name="connsiteY29" fmla="*/ 391136 h 685644"/>
              <a:gd name="connsiteX30" fmla="*/ 49470 w 669471"/>
              <a:gd name="connsiteY30" fmla="*/ 195568 h 685644"/>
              <a:gd name="connsiteX31" fmla="*/ 0 w 669471"/>
              <a:gd name="connsiteY31" fmla="*/ 245038 h 685644"/>
              <a:gd name="connsiteX32" fmla="*/ 49470 w 669471"/>
              <a:gd name="connsiteY32" fmla="*/ 294508 h 685644"/>
              <a:gd name="connsiteX33" fmla="*/ 98940 w 669471"/>
              <a:gd name="connsiteY33" fmla="*/ 245038 h 685644"/>
              <a:gd name="connsiteX34" fmla="*/ 49470 w 669471"/>
              <a:gd name="connsiteY34" fmla="*/ 195568 h 685644"/>
              <a:gd name="connsiteX35" fmla="*/ 334736 w 669471"/>
              <a:gd name="connsiteY35" fmla="*/ 195568 h 685644"/>
              <a:gd name="connsiteX36" fmla="*/ 285266 w 669471"/>
              <a:gd name="connsiteY36" fmla="*/ 245038 h 685644"/>
              <a:gd name="connsiteX37" fmla="*/ 334736 w 669471"/>
              <a:gd name="connsiteY37" fmla="*/ 294508 h 685644"/>
              <a:gd name="connsiteX38" fmla="*/ 384206 w 669471"/>
              <a:gd name="connsiteY38" fmla="*/ 245038 h 685644"/>
              <a:gd name="connsiteX39" fmla="*/ 334736 w 669471"/>
              <a:gd name="connsiteY39" fmla="*/ 195568 h 685644"/>
              <a:gd name="connsiteX40" fmla="*/ 620001 w 669471"/>
              <a:gd name="connsiteY40" fmla="*/ 195568 h 685644"/>
              <a:gd name="connsiteX41" fmla="*/ 570531 w 669471"/>
              <a:gd name="connsiteY41" fmla="*/ 245038 h 685644"/>
              <a:gd name="connsiteX42" fmla="*/ 620001 w 669471"/>
              <a:gd name="connsiteY42" fmla="*/ 294508 h 685644"/>
              <a:gd name="connsiteX43" fmla="*/ 669471 w 669471"/>
              <a:gd name="connsiteY43" fmla="*/ 245038 h 685644"/>
              <a:gd name="connsiteX44" fmla="*/ 620001 w 669471"/>
              <a:gd name="connsiteY44" fmla="*/ 195568 h 685644"/>
              <a:gd name="connsiteX45" fmla="*/ 49470 w 669471"/>
              <a:gd name="connsiteY45" fmla="*/ 0 h 685644"/>
              <a:gd name="connsiteX46" fmla="*/ 0 w 669471"/>
              <a:gd name="connsiteY46" fmla="*/ 49470 h 685644"/>
              <a:gd name="connsiteX47" fmla="*/ 49470 w 669471"/>
              <a:gd name="connsiteY47" fmla="*/ 98940 h 685644"/>
              <a:gd name="connsiteX48" fmla="*/ 98940 w 669471"/>
              <a:gd name="connsiteY48" fmla="*/ 49470 h 685644"/>
              <a:gd name="connsiteX49" fmla="*/ 49470 w 669471"/>
              <a:gd name="connsiteY49" fmla="*/ 0 h 685644"/>
              <a:gd name="connsiteX50" fmla="*/ 334736 w 669471"/>
              <a:gd name="connsiteY50" fmla="*/ 0 h 685644"/>
              <a:gd name="connsiteX51" fmla="*/ 285266 w 669471"/>
              <a:gd name="connsiteY51" fmla="*/ 49470 h 685644"/>
              <a:gd name="connsiteX52" fmla="*/ 334736 w 669471"/>
              <a:gd name="connsiteY52" fmla="*/ 98940 h 685644"/>
              <a:gd name="connsiteX53" fmla="*/ 384206 w 669471"/>
              <a:gd name="connsiteY53" fmla="*/ 49470 h 685644"/>
              <a:gd name="connsiteX54" fmla="*/ 334736 w 669471"/>
              <a:gd name="connsiteY54" fmla="*/ 0 h 685644"/>
              <a:gd name="connsiteX55" fmla="*/ 620001 w 669471"/>
              <a:gd name="connsiteY55" fmla="*/ 0 h 685644"/>
              <a:gd name="connsiteX56" fmla="*/ 570531 w 669471"/>
              <a:gd name="connsiteY56" fmla="*/ 49470 h 685644"/>
              <a:gd name="connsiteX57" fmla="*/ 620001 w 669471"/>
              <a:gd name="connsiteY57" fmla="*/ 98940 h 685644"/>
              <a:gd name="connsiteX58" fmla="*/ 669471 w 669471"/>
              <a:gd name="connsiteY58" fmla="*/ 49470 h 685644"/>
              <a:gd name="connsiteX59" fmla="*/ 620001 w 669471"/>
              <a:gd name="connsiteY59" fmla="*/ 0 h 685644"/>
            </a:gdLst>
            <a:ahLst/>
            <a:cxnLst/>
            <a:rect l="l" t="t" r="r" b="b"/>
            <a:pathLst>
              <a:path w="669471" h="685644">
                <a:moveTo>
                  <a:pt x="49470" y="586704"/>
                </a:moveTo>
                <a:cubicBezTo>
                  <a:pt x="22148" y="586704"/>
                  <a:pt x="0" y="608852"/>
                  <a:pt x="0" y="636174"/>
                </a:cubicBezTo>
                <a:cubicBezTo>
                  <a:pt x="0" y="663496"/>
                  <a:pt x="22148" y="685644"/>
                  <a:pt x="49470" y="685644"/>
                </a:cubicBezTo>
                <a:cubicBezTo>
                  <a:pt x="76792" y="685644"/>
                  <a:pt x="98940" y="663496"/>
                  <a:pt x="98940" y="636174"/>
                </a:cubicBezTo>
                <a:cubicBezTo>
                  <a:pt x="98940" y="608852"/>
                  <a:pt x="76792" y="586704"/>
                  <a:pt x="49470" y="586704"/>
                </a:cubicBezTo>
                <a:close/>
                <a:moveTo>
                  <a:pt x="334736" y="586704"/>
                </a:moveTo>
                <a:cubicBezTo>
                  <a:pt x="307414" y="586704"/>
                  <a:pt x="285266" y="608852"/>
                  <a:pt x="285266" y="636174"/>
                </a:cubicBezTo>
                <a:cubicBezTo>
                  <a:pt x="285266" y="663496"/>
                  <a:pt x="307414" y="685644"/>
                  <a:pt x="334736" y="685644"/>
                </a:cubicBezTo>
                <a:cubicBezTo>
                  <a:pt x="362058" y="685644"/>
                  <a:pt x="384206" y="663496"/>
                  <a:pt x="384206" y="636174"/>
                </a:cubicBezTo>
                <a:cubicBezTo>
                  <a:pt x="384206" y="608852"/>
                  <a:pt x="362058" y="586704"/>
                  <a:pt x="334736" y="586704"/>
                </a:cubicBezTo>
                <a:close/>
                <a:moveTo>
                  <a:pt x="620001" y="586704"/>
                </a:moveTo>
                <a:cubicBezTo>
                  <a:pt x="592679" y="586704"/>
                  <a:pt x="570531" y="608852"/>
                  <a:pt x="570531" y="636174"/>
                </a:cubicBezTo>
                <a:cubicBezTo>
                  <a:pt x="570531" y="663496"/>
                  <a:pt x="592679" y="685644"/>
                  <a:pt x="620001" y="685644"/>
                </a:cubicBezTo>
                <a:cubicBezTo>
                  <a:pt x="647323" y="685644"/>
                  <a:pt x="669471" y="663496"/>
                  <a:pt x="669471" y="636174"/>
                </a:cubicBezTo>
                <a:cubicBezTo>
                  <a:pt x="669471" y="608852"/>
                  <a:pt x="647323" y="586704"/>
                  <a:pt x="620001" y="586704"/>
                </a:cubicBezTo>
                <a:close/>
                <a:moveTo>
                  <a:pt x="49470" y="391136"/>
                </a:moveTo>
                <a:cubicBezTo>
                  <a:pt x="22148" y="391136"/>
                  <a:pt x="0" y="413284"/>
                  <a:pt x="0" y="440606"/>
                </a:cubicBezTo>
                <a:cubicBezTo>
                  <a:pt x="0" y="467928"/>
                  <a:pt x="22148" y="490076"/>
                  <a:pt x="49470" y="490076"/>
                </a:cubicBezTo>
                <a:cubicBezTo>
                  <a:pt x="76792" y="490076"/>
                  <a:pt x="98940" y="467928"/>
                  <a:pt x="98940" y="440606"/>
                </a:cubicBezTo>
                <a:cubicBezTo>
                  <a:pt x="98940" y="413284"/>
                  <a:pt x="76792" y="391136"/>
                  <a:pt x="49470" y="391136"/>
                </a:cubicBezTo>
                <a:close/>
                <a:moveTo>
                  <a:pt x="334736" y="391136"/>
                </a:moveTo>
                <a:cubicBezTo>
                  <a:pt x="307414" y="391136"/>
                  <a:pt x="285266" y="413284"/>
                  <a:pt x="285266" y="440606"/>
                </a:cubicBezTo>
                <a:cubicBezTo>
                  <a:pt x="285266" y="467928"/>
                  <a:pt x="307414" y="490076"/>
                  <a:pt x="334736" y="490076"/>
                </a:cubicBezTo>
                <a:cubicBezTo>
                  <a:pt x="362058" y="490076"/>
                  <a:pt x="384206" y="467928"/>
                  <a:pt x="384206" y="440606"/>
                </a:cubicBezTo>
                <a:cubicBezTo>
                  <a:pt x="384206" y="413284"/>
                  <a:pt x="362058" y="391136"/>
                  <a:pt x="334736" y="391136"/>
                </a:cubicBezTo>
                <a:close/>
                <a:moveTo>
                  <a:pt x="620001" y="391136"/>
                </a:moveTo>
                <a:cubicBezTo>
                  <a:pt x="592679" y="391136"/>
                  <a:pt x="570531" y="413284"/>
                  <a:pt x="570531" y="440606"/>
                </a:cubicBezTo>
                <a:cubicBezTo>
                  <a:pt x="570531" y="467928"/>
                  <a:pt x="592679" y="490076"/>
                  <a:pt x="620001" y="490076"/>
                </a:cubicBezTo>
                <a:cubicBezTo>
                  <a:pt x="647323" y="490076"/>
                  <a:pt x="669471" y="467928"/>
                  <a:pt x="669471" y="440606"/>
                </a:cubicBezTo>
                <a:cubicBezTo>
                  <a:pt x="669471" y="413284"/>
                  <a:pt x="647323" y="391136"/>
                  <a:pt x="620001" y="391136"/>
                </a:cubicBezTo>
                <a:close/>
                <a:moveTo>
                  <a:pt x="49470" y="195568"/>
                </a:moveTo>
                <a:cubicBezTo>
                  <a:pt x="22148" y="195568"/>
                  <a:pt x="0" y="217716"/>
                  <a:pt x="0" y="245038"/>
                </a:cubicBezTo>
                <a:cubicBezTo>
                  <a:pt x="0" y="272360"/>
                  <a:pt x="22148" y="294508"/>
                  <a:pt x="49470" y="294508"/>
                </a:cubicBezTo>
                <a:cubicBezTo>
                  <a:pt x="76792" y="294508"/>
                  <a:pt x="98940" y="272360"/>
                  <a:pt x="98940" y="245038"/>
                </a:cubicBezTo>
                <a:cubicBezTo>
                  <a:pt x="98940" y="217716"/>
                  <a:pt x="76792" y="195568"/>
                  <a:pt x="49470" y="195568"/>
                </a:cubicBezTo>
                <a:close/>
                <a:moveTo>
                  <a:pt x="334736" y="195568"/>
                </a:moveTo>
                <a:cubicBezTo>
                  <a:pt x="307414" y="195568"/>
                  <a:pt x="285266" y="217716"/>
                  <a:pt x="285266" y="245038"/>
                </a:cubicBezTo>
                <a:cubicBezTo>
                  <a:pt x="285266" y="272360"/>
                  <a:pt x="307414" y="294508"/>
                  <a:pt x="334736" y="294508"/>
                </a:cubicBezTo>
                <a:cubicBezTo>
                  <a:pt x="362058" y="294508"/>
                  <a:pt x="384206" y="272360"/>
                  <a:pt x="384206" y="245038"/>
                </a:cubicBezTo>
                <a:cubicBezTo>
                  <a:pt x="384206" y="217716"/>
                  <a:pt x="362058" y="195568"/>
                  <a:pt x="334736" y="195568"/>
                </a:cubicBezTo>
                <a:close/>
                <a:moveTo>
                  <a:pt x="620001" y="195568"/>
                </a:moveTo>
                <a:cubicBezTo>
                  <a:pt x="592679" y="195568"/>
                  <a:pt x="570531" y="217716"/>
                  <a:pt x="570531" y="245038"/>
                </a:cubicBezTo>
                <a:cubicBezTo>
                  <a:pt x="570531" y="272360"/>
                  <a:pt x="592679" y="294508"/>
                  <a:pt x="620001" y="294508"/>
                </a:cubicBezTo>
                <a:cubicBezTo>
                  <a:pt x="647323" y="294508"/>
                  <a:pt x="669471" y="272360"/>
                  <a:pt x="669471" y="245038"/>
                </a:cubicBezTo>
                <a:cubicBezTo>
                  <a:pt x="669471" y="217716"/>
                  <a:pt x="647323" y="195568"/>
                  <a:pt x="620001" y="195568"/>
                </a:cubicBezTo>
                <a:close/>
                <a:moveTo>
                  <a:pt x="49470" y="0"/>
                </a:moveTo>
                <a:cubicBezTo>
                  <a:pt x="22148" y="0"/>
                  <a:pt x="0" y="22148"/>
                  <a:pt x="0" y="49470"/>
                </a:cubicBezTo>
                <a:cubicBezTo>
                  <a:pt x="0" y="76792"/>
                  <a:pt x="22148" y="98940"/>
                  <a:pt x="49470" y="98940"/>
                </a:cubicBezTo>
                <a:cubicBezTo>
                  <a:pt x="76792" y="98940"/>
                  <a:pt x="98940" y="76792"/>
                  <a:pt x="98940" y="49470"/>
                </a:cubicBezTo>
                <a:cubicBezTo>
                  <a:pt x="98940" y="22148"/>
                  <a:pt x="76792" y="0"/>
                  <a:pt x="49470" y="0"/>
                </a:cubicBezTo>
                <a:close/>
                <a:moveTo>
                  <a:pt x="334736" y="0"/>
                </a:moveTo>
                <a:cubicBezTo>
                  <a:pt x="307414" y="0"/>
                  <a:pt x="285266" y="22148"/>
                  <a:pt x="285266" y="49470"/>
                </a:cubicBezTo>
                <a:cubicBezTo>
                  <a:pt x="285266" y="76792"/>
                  <a:pt x="307414" y="98940"/>
                  <a:pt x="334736" y="98940"/>
                </a:cubicBezTo>
                <a:cubicBezTo>
                  <a:pt x="362058" y="98940"/>
                  <a:pt x="384206" y="76792"/>
                  <a:pt x="384206" y="49470"/>
                </a:cubicBezTo>
                <a:cubicBezTo>
                  <a:pt x="384206" y="22148"/>
                  <a:pt x="362058" y="0"/>
                  <a:pt x="334736" y="0"/>
                </a:cubicBezTo>
                <a:close/>
                <a:moveTo>
                  <a:pt x="620001" y="0"/>
                </a:moveTo>
                <a:cubicBezTo>
                  <a:pt x="592679" y="0"/>
                  <a:pt x="570531" y="22148"/>
                  <a:pt x="570531" y="49470"/>
                </a:cubicBezTo>
                <a:cubicBezTo>
                  <a:pt x="570531" y="76792"/>
                  <a:pt x="592679" y="98940"/>
                  <a:pt x="620001" y="98940"/>
                </a:cubicBezTo>
                <a:cubicBezTo>
                  <a:pt x="647323" y="98940"/>
                  <a:pt x="669471" y="76792"/>
                  <a:pt x="669471" y="49470"/>
                </a:cubicBezTo>
                <a:cubicBezTo>
                  <a:pt x="669471" y="22148"/>
                  <a:pt x="647323" y="0"/>
                  <a:pt x="620001" y="0"/>
                </a:cubicBezTo>
                <a:close/>
              </a:path>
            </a:pathLst>
          </a:custGeom>
          <a:gradFill>
            <a:gsLst>
              <a:gs pos="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>
            <a:off x="4347340" y="1417186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4985653" y="1417186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5620991" y="1599049"/>
            <a:ext cx="1102705" cy="2041552"/>
          </a:xfrm>
          <a:custGeom>
            <a:avLst/>
            <a:gdLst>
              <a:gd name="T0" fmla="*/ 159 w 283"/>
              <a:gd name="T1" fmla="*/ 316 h 526"/>
              <a:gd name="T2" fmla="*/ 159 w 283"/>
              <a:gd name="T3" fmla="*/ 314 h 526"/>
              <a:gd name="T4" fmla="*/ 196 w 283"/>
              <a:gd name="T5" fmla="*/ 257 h 526"/>
              <a:gd name="T6" fmla="*/ 273 w 283"/>
              <a:gd name="T7" fmla="*/ 128 h 526"/>
              <a:gd name="T8" fmla="*/ 151 w 283"/>
              <a:gd name="T9" fmla="*/ 5 h 526"/>
              <a:gd name="T10" fmla="*/ 9 w 283"/>
              <a:gd name="T11" fmla="*/ 137 h 526"/>
              <a:gd name="T12" fmla="*/ 86 w 283"/>
              <a:gd name="T13" fmla="*/ 257 h 526"/>
              <a:gd name="T14" fmla="*/ 124 w 283"/>
              <a:gd name="T15" fmla="*/ 316 h 526"/>
              <a:gd name="T16" fmla="*/ 124 w 283"/>
              <a:gd name="T17" fmla="*/ 316 h 526"/>
              <a:gd name="T18" fmla="*/ 84 w 283"/>
              <a:gd name="T19" fmla="*/ 373 h 526"/>
              <a:gd name="T20" fmla="*/ 0 w 283"/>
              <a:gd name="T21" fmla="*/ 445 h 526"/>
              <a:gd name="T22" fmla="*/ 141 w 283"/>
              <a:gd name="T23" fmla="*/ 526 h 526"/>
              <a:gd name="T24" fmla="*/ 283 w 283"/>
              <a:gd name="T25" fmla="*/ 445 h 526"/>
              <a:gd name="T26" fmla="*/ 199 w 283"/>
              <a:gd name="T27" fmla="*/ 373 h 526"/>
              <a:gd name="T28" fmla="*/ 159 w 283"/>
              <a:gd name="T29" fmla="*/ 316 h 526"/>
            </a:gdLst>
            <a:ahLst/>
            <a:cxnLst/>
            <a:rect l="0" t="0" r="r" b="b"/>
            <a:pathLst>
              <a:path w="283" h="526">
                <a:moveTo>
                  <a:pt x="159" y="316"/>
                </a:moveTo>
                <a:cubicBezTo>
                  <a:pt x="159" y="314"/>
                  <a:pt x="159" y="314"/>
                  <a:pt x="159" y="314"/>
                </a:cubicBezTo>
                <a:cubicBezTo>
                  <a:pt x="159" y="289"/>
                  <a:pt x="173" y="267"/>
                  <a:pt x="196" y="257"/>
                </a:cubicBezTo>
                <a:cubicBezTo>
                  <a:pt x="244" y="236"/>
                  <a:pt x="277" y="185"/>
                  <a:pt x="273" y="128"/>
                </a:cubicBezTo>
                <a:cubicBezTo>
                  <a:pt x="269" y="63"/>
                  <a:pt x="216" y="10"/>
                  <a:pt x="151" y="5"/>
                </a:cubicBezTo>
                <a:cubicBezTo>
                  <a:pt x="74" y="0"/>
                  <a:pt x="9" y="61"/>
                  <a:pt x="9" y="137"/>
                </a:cubicBezTo>
                <a:cubicBezTo>
                  <a:pt x="9" y="190"/>
                  <a:pt x="41" y="236"/>
                  <a:pt x="86" y="257"/>
                </a:cubicBezTo>
                <a:cubicBezTo>
                  <a:pt x="109" y="268"/>
                  <a:pt x="124" y="291"/>
                  <a:pt x="124" y="316"/>
                </a:cubicBezTo>
                <a:cubicBezTo>
                  <a:pt x="124" y="316"/>
                  <a:pt x="124" y="316"/>
                  <a:pt x="124" y="316"/>
                </a:cubicBezTo>
                <a:cubicBezTo>
                  <a:pt x="124" y="341"/>
                  <a:pt x="108" y="364"/>
                  <a:pt x="84" y="373"/>
                </a:cubicBezTo>
                <a:cubicBezTo>
                  <a:pt x="49" y="387"/>
                  <a:pt x="19" y="412"/>
                  <a:pt x="0" y="445"/>
                </a:cubicBezTo>
                <a:cubicBezTo>
                  <a:pt x="141" y="526"/>
                  <a:pt x="141" y="526"/>
                  <a:pt x="141" y="526"/>
                </a:cubicBezTo>
                <a:cubicBezTo>
                  <a:pt x="283" y="445"/>
                  <a:pt x="283" y="445"/>
                  <a:pt x="283" y="445"/>
                </a:cubicBezTo>
                <a:cubicBezTo>
                  <a:pt x="264" y="412"/>
                  <a:pt x="234" y="387"/>
                  <a:pt x="199" y="373"/>
                </a:cubicBezTo>
                <a:cubicBezTo>
                  <a:pt x="175" y="364"/>
                  <a:pt x="159" y="341"/>
                  <a:pt x="159" y="316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4285050" y="3326175"/>
            <a:ext cx="1886554" cy="1659222"/>
          </a:xfrm>
          <a:custGeom>
            <a:avLst/>
            <a:gdLst>
              <a:gd name="T0" fmla="*/ 293 w 484"/>
              <a:gd name="T1" fmla="*/ 171 h 428"/>
              <a:gd name="T2" fmla="*/ 292 w 484"/>
              <a:gd name="T3" fmla="*/ 172 h 428"/>
              <a:gd name="T4" fmla="*/ 225 w 484"/>
              <a:gd name="T5" fmla="*/ 169 h 428"/>
              <a:gd name="T6" fmla="*/ 74 w 484"/>
              <a:gd name="T7" fmla="*/ 166 h 428"/>
              <a:gd name="T8" fmla="*/ 28 w 484"/>
              <a:gd name="T9" fmla="*/ 333 h 428"/>
              <a:gd name="T10" fmla="*/ 213 w 484"/>
              <a:gd name="T11" fmla="*/ 390 h 428"/>
              <a:gd name="T12" fmla="*/ 279 w 484"/>
              <a:gd name="T13" fmla="*/ 263 h 428"/>
              <a:gd name="T14" fmla="*/ 311 w 484"/>
              <a:gd name="T15" fmla="*/ 202 h 428"/>
              <a:gd name="T16" fmla="*/ 311 w 484"/>
              <a:gd name="T17" fmla="*/ 202 h 428"/>
              <a:gd name="T18" fmla="*/ 381 w 484"/>
              <a:gd name="T19" fmla="*/ 207 h 428"/>
              <a:gd name="T20" fmla="*/ 484 w 484"/>
              <a:gd name="T21" fmla="*/ 244 h 428"/>
              <a:gd name="T22" fmla="*/ 484 w 484"/>
              <a:gd name="T23" fmla="*/ 81 h 428"/>
              <a:gd name="T24" fmla="*/ 343 w 484"/>
              <a:gd name="T25" fmla="*/ 0 h 428"/>
              <a:gd name="T26" fmla="*/ 323 w 484"/>
              <a:gd name="T27" fmla="*/ 108 h 428"/>
              <a:gd name="T28" fmla="*/ 293 w 484"/>
              <a:gd name="T29" fmla="*/ 171 h 428"/>
            </a:gdLst>
            <a:ahLst/>
            <a:cxnLst/>
            <a:rect l="0" t="0" r="r" b="b"/>
            <a:pathLst>
              <a:path w="484" h="428">
                <a:moveTo>
                  <a:pt x="293" y="171"/>
                </a:moveTo>
                <a:cubicBezTo>
                  <a:pt x="292" y="172"/>
                  <a:pt x="292" y="172"/>
                  <a:pt x="292" y="172"/>
                </a:cubicBezTo>
                <a:cubicBezTo>
                  <a:pt x="271" y="184"/>
                  <a:pt x="244" y="183"/>
                  <a:pt x="225" y="169"/>
                </a:cubicBezTo>
                <a:cubicBezTo>
                  <a:pt x="181" y="137"/>
                  <a:pt x="121" y="134"/>
                  <a:pt x="74" y="166"/>
                </a:cubicBezTo>
                <a:cubicBezTo>
                  <a:pt x="19" y="202"/>
                  <a:pt x="0" y="275"/>
                  <a:pt x="28" y="333"/>
                </a:cubicBezTo>
                <a:cubicBezTo>
                  <a:pt x="62" y="403"/>
                  <a:pt x="147" y="428"/>
                  <a:pt x="213" y="390"/>
                </a:cubicBezTo>
                <a:cubicBezTo>
                  <a:pt x="260" y="364"/>
                  <a:pt x="284" y="313"/>
                  <a:pt x="279" y="263"/>
                </a:cubicBezTo>
                <a:cubicBezTo>
                  <a:pt x="276" y="238"/>
                  <a:pt x="289" y="214"/>
                  <a:pt x="311" y="202"/>
                </a:cubicBezTo>
                <a:cubicBezTo>
                  <a:pt x="311" y="202"/>
                  <a:pt x="311" y="202"/>
                  <a:pt x="311" y="202"/>
                </a:cubicBezTo>
                <a:cubicBezTo>
                  <a:pt x="333" y="189"/>
                  <a:pt x="361" y="191"/>
                  <a:pt x="381" y="207"/>
                </a:cubicBezTo>
                <a:cubicBezTo>
                  <a:pt x="410" y="231"/>
                  <a:pt x="447" y="244"/>
                  <a:pt x="484" y="244"/>
                </a:cubicBezTo>
                <a:cubicBezTo>
                  <a:pt x="484" y="81"/>
                  <a:pt x="484" y="81"/>
                  <a:pt x="484" y="81"/>
                </a:cubicBezTo>
                <a:cubicBezTo>
                  <a:pt x="343" y="0"/>
                  <a:pt x="343" y="0"/>
                  <a:pt x="343" y="0"/>
                </a:cubicBezTo>
                <a:cubicBezTo>
                  <a:pt x="324" y="32"/>
                  <a:pt x="317" y="70"/>
                  <a:pt x="323" y="108"/>
                </a:cubicBezTo>
                <a:cubicBezTo>
                  <a:pt x="328" y="133"/>
                  <a:pt x="315" y="158"/>
                  <a:pt x="293" y="17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6171604" y="3326175"/>
            <a:ext cx="1908698" cy="1640032"/>
          </a:xfrm>
          <a:custGeom>
            <a:avLst/>
            <a:gdLst>
              <a:gd name="T0" fmla="*/ 174 w 490"/>
              <a:gd name="T1" fmla="*/ 202 h 423"/>
              <a:gd name="T2" fmla="*/ 175 w 490"/>
              <a:gd name="T3" fmla="*/ 203 h 423"/>
              <a:gd name="T4" fmla="*/ 206 w 490"/>
              <a:gd name="T5" fmla="*/ 262 h 423"/>
              <a:gd name="T6" fmla="*/ 279 w 490"/>
              <a:gd name="T7" fmla="*/ 394 h 423"/>
              <a:gd name="T8" fmla="*/ 447 w 490"/>
              <a:gd name="T9" fmla="*/ 350 h 423"/>
              <a:gd name="T10" fmla="*/ 404 w 490"/>
              <a:gd name="T11" fmla="*/ 161 h 423"/>
              <a:gd name="T12" fmla="*/ 261 w 490"/>
              <a:gd name="T13" fmla="*/ 168 h 423"/>
              <a:gd name="T14" fmla="*/ 192 w 490"/>
              <a:gd name="T15" fmla="*/ 171 h 423"/>
              <a:gd name="T16" fmla="*/ 192 w 490"/>
              <a:gd name="T17" fmla="*/ 171 h 423"/>
              <a:gd name="T18" fmla="*/ 161 w 490"/>
              <a:gd name="T19" fmla="*/ 108 h 423"/>
              <a:gd name="T20" fmla="*/ 142 w 490"/>
              <a:gd name="T21" fmla="*/ 0 h 423"/>
              <a:gd name="T22" fmla="*/ 0 w 490"/>
              <a:gd name="T23" fmla="*/ 81 h 423"/>
              <a:gd name="T24" fmla="*/ 0 w 490"/>
              <a:gd name="T25" fmla="*/ 244 h 423"/>
              <a:gd name="T26" fmla="*/ 104 w 490"/>
              <a:gd name="T27" fmla="*/ 207 h 423"/>
              <a:gd name="T28" fmla="*/ 174 w 490"/>
              <a:gd name="T29" fmla="*/ 202 h 423"/>
            </a:gdLst>
            <a:ahLst/>
            <a:cxnLst/>
            <a:rect l="0" t="0" r="r" b="b"/>
            <a:pathLst>
              <a:path w="490" h="423">
                <a:moveTo>
                  <a:pt x="174" y="202"/>
                </a:moveTo>
                <a:cubicBezTo>
                  <a:pt x="175" y="203"/>
                  <a:pt x="175" y="203"/>
                  <a:pt x="175" y="203"/>
                </a:cubicBezTo>
                <a:cubicBezTo>
                  <a:pt x="197" y="215"/>
                  <a:pt x="208" y="238"/>
                  <a:pt x="206" y="262"/>
                </a:cubicBezTo>
                <a:cubicBezTo>
                  <a:pt x="201" y="315"/>
                  <a:pt x="228" y="369"/>
                  <a:pt x="279" y="394"/>
                </a:cubicBezTo>
                <a:cubicBezTo>
                  <a:pt x="338" y="423"/>
                  <a:pt x="410" y="404"/>
                  <a:pt x="447" y="350"/>
                </a:cubicBezTo>
                <a:cubicBezTo>
                  <a:pt x="490" y="286"/>
                  <a:pt x="470" y="199"/>
                  <a:pt x="404" y="161"/>
                </a:cubicBezTo>
                <a:cubicBezTo>
                  <a:pt x="357" y="135"/>
                  <a:pt x="302" y="139"/>
                  <a:pt x="261" y="168"/>
                </a:cubicBezTo>
                <a:cubicBezTo>
                  <a:pt x="240" y="183"/>
                  <a:pt x="213" y="184"/>
                  <a:pt x="192" y="171"/>
                </a:cubicBezTo>
                <a:cubicBezTo>
                  <a:pt x="192" y="171"/>
                  <a:pt x="192" y="171"/>
                  <a:pt x="192" y="171"/>
                </a:cubicBezTo>
                <a:cubicBezTo>
                  <a:pt x="169" y="158"/>
                  <a:pt x="157" y="133"/>
                  <a:pt x="161" y="108"/>
                </a:cubicBezTo>
                <a:cubicBezTo>
                  <a:pt x="168" y="70"/>
                  <a:pt x="160" y="32"/>
                  <a:pt x="142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244"/>
                  <a:pt x="0" y="244"/>
                  <a:pt x="0" y="244"/>
                </a:cubicBezTo>
                <a:cubicBezTo>
                  <a:pt x="38" y="244"/>
                  <a:pt x="75" y="231"/>
                  <a:pt x="104" y="207"/>
                </a:cubicBezTo>
                <a:cubicBezTo>
                  <a:pt x="124" y="191"/>
                  <a:pt x="152" y="189"/>
                  <a:pt x="174" y="202"/>
                </a:cubicBezTo>
                <a:close/>
              </a:path>
            </a:pathLst>
          </a:custGeom>
          <a:solidFill>
            <a:schemeClr val="accent2"/>
          </a:solidFill>
          <a:ln cap="sq">
            <a:noFill/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5665281" y="3128367"/>
            <a:ext cx="1033324" cy="1022991"/>
          </a:xfrm>
          <a:prstGeom prst="ellipse">
            <a:avLst/>
          </a:prstGeom>
          <a:solidFill>
            <a:schemeClr val="bg1"/>
          </a:solidFill>
          <a:ln cap="sq">
            <a:solidFill>
              <a:schemeClr val="bg1"/>
            </a:solidFill>
          </a:ln>
          <a:effectLst/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4270022" y="4078409"/>
            <a:ext cx="1169202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3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en-US" altLang="zh-CN" sz="3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6909634" y="4070863"/>
            <a:ext cx="1169202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3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en-US" altLang="zh-CN" sz="3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6845941" y="2111090"/>
            <a:ext cx="3407147" cy="15841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用水户需安装计量设施，准确记录用水量，为水资源管理提供数据支持。
通过计量设施，实现用水量的精准管理，促进节水。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6845941" y="1699306"/>
            <a:ext cx="3407147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安装计量设施</a:t>
            </a:r>
            <a:endParaRPr kumimoji="1" lang="en-US" altLang="zh-CN" sz="1600" b="1">
              <a:ln w="12700">
                <a:noFill/>
              </a:ln>
              <a:solidFill>
                <a:srgbClr val="007B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5607932" y="1817445"/>
            <a:ext cx="1102705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3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en-US" altLang="zh-CN" sz="3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OPPOSans H"/>
              <a:ea typeface="OPPOSans H"/>
              <a:cs typeface="OPPOSans H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8058159" y="4335863"/>
            <a:ext cx="3407147" cy="15841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配合相关部门的数据上报工作，提供真实准确的用水数据，为决策提供依据。
通过数据上报，为水资源管理提供科学依据，保障政策的有效实施。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8058159" y="3924079"/>
            <a:ext cx="3407147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26E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配合数据上报</a:t>
            </a:r>
            <a:endParaRPr kumimoji="1" lang="en-US" altLang="zh-CN" sz="1600" b="1">
              <a:ln w="12700">
                <a:noFill/>
              </a:ln>
              <a:solidFill>
                <a:srgbClr val="0026E5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4" name="标题 1"/>
          <p:cNvSpPr txBox="true"/>
          <p:nvPr/>
        </p:nvSpPr>
        <p:spPr>
          <a:xfrm>
            <a:off x="713995" y="4335863"/>
            <a:ext cx="3407147" cy="15841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用水户要积极采取节水措施，防止水资源浪费，提高用水效率。
通过节水措施，减少水资源浪费，保障地下水资源的可持续利用。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713995" y="3924079"/>
            <a:ext cx="3407147" cy="415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66B0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节水防浪费</a:t>
            </a:r>
            <a:endParaRPr kumimoji="1" lang="en-US" altLang="zh-CN" sz="1600" b="1">
              <a:ln w="12700">
                <a:noFill/>
              </a:ln>
              <a:solidFill>
                <a:srgbClr val="66B0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用水户职责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18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328538" y="1"/>
            <a:ext cx="5863462" cy="5303395"/>
          </a:xfrm>
          <a:custGeom>
            <a:avLst/>
            <a:gdLst>
              <a:gd name="connsiteX0" fmla="*/ 0 w 5863462"/>
              <a:gd name="connsiteY0" fmla="*/ 0 h 5303395"/>
              <a:gd name="connsiteX1" fmla="*/ 5863462 w 5863462"/>
              <a:gd name="connsiteY1" fmla="*/ 0 h 5303395"/>
              <a:gd name="connsiteX2" fmla="*/ 5863462 w 5863462"/>
              <a:gd name="connsiteY2" fmla="*/ 5303395 h 5303395"/>
              <a:gd name="connsiteX3" fmla="*/ 5832657 w 5863462"/>
              <a:gd name="connsiteY3" fmla="*/ 5285804 h 5303395"/>
              <a:gd name="connsiteX4" fmla="*/ 140872 w 5863462"/>
              <a:gd name="connsiteY4" fmla="*/ 268684 h 5303395"/>
            </a:gdLst>
            <a:ahLst/>
            <a:cxnLst/>
            <a:rect l="l" t="t" r="r" b="b"/>
            <a:pathLst>
              <a:path w="5863462" h="5303395">
                <a:moveTo>
                  <a:pt x="0" y="0"/>
                </a:moveTo>
                <a:lnTo>
                  <a:pt x="5863462" y="0"/>
                </a:lnTo>
                <a:lnTo>
                  <a:pt x="5863462" y="5303395"/>
                </a:lnTo>
                <a:lnTo>
                  <a:pt x="5832657" y="5285804"/>
                </a:lnTo>
                <a:cubicBezTo>
                  <a:pt x="2721779" y="3464094"/>
                  <a:pt x="968527" y="1746920"/>
                  <a:pt x="140872" y="268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351188" y="1"/>
            <a:ext cx="5840812" cy="4647549"/>
          </a:xfrm>
          <a:custGeom>
            <a:avLst/>
            <a:gdLst>
              <a:gd name="connsiteX0" fmla="*/ 0 w 5840812"/>
              <a:gd name="connsiteY0" fmla="*/ 0 h 4647549"/>
              <a:gd name="connsiteX1" fmla="*/ 5840812 w 5840812"/>
              <a:gd name="connsiteY1" fmla="*/ 0 h 4647549"/>
              <a:gd name="connsiteX2" fmla="*/ 5840812 w 5840812"/>
              <a:gd name="connsiteY2" fmla="*/ 4647549 h 4647549"/>
              <a:gd name="connsiteX3" fmla="*/ 5628424 w 5840812"/>
              <a:gd name="connsiteY3" fmla="*/ 4535534 h 4647549"/>
              <a:gd name="connsiteX4" fmla="*/ 114639 w 5840812"/>
              <a:gd name="connsiteY4" fmla="*/ 177731 h 4647549"/>
            </a:gdLst>
            <a:ahLst/>
            <a:cxnLst/>
            <a:rect l="l" t="t" r="r" b="b"/>
            <a:pathLst>
              <a:path w="5840812" h="4647549">
                <a:moveTo>
                  <a:pt x="0" y="0"/>
                </a:moveTo>
                <a:lnTo>
                  <a:pt x="5840812" y="0"/>
                </a:lnTo>
                <a:lnTo>
                  <a:pt x="5840812" y="4647549"/>
                </a:lnTo>
                <a:lnTo>
                  <a:pt x="5628424" y="4535534"/>
                </a:lnTo>
                <a:cubicBezTo>
                  <a:pt x="2724938" y="2965187"/>
                  <a:pt x="1004095" y="1478945"/>
                  <a:pt x="114639" y="1777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7226159" y="1184148"/>
            <a:ext cx="4442555" cy="4442555"/>
          </a:xfrm>
          <a:prstGeom prst="ellipse">
            <a:avLst/>
          </a:prstGeom>
          <a:solidFill>
            <a:schemeClr val="bg1"/>
          </a:solidFill>
          <a:ln w="19780" cap="sq">
            <a:solidFill>
              <a:schemeClr val="accent1"/>
            </a:solidFill>
            <a:miter/>
          </a:ln>
          <a:effectLst>
            <a:outerShdw blurRad="158242" dist="33909" dir="8099998" algn="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16370" y="2780777"/>
            <a:ext cx="6360831" cy="217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7BFF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false"/>
                </a:gradFill>
                <a:latin typeface="OPPOSans H"/>
                <a:ea typeface="OPPOSans H"/>
                <a:cs typeface="OPPOSans H"/>
              </a:rPr>
              <a:t>三、机井全周期管理流程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3563482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4201796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4840109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513" t="14694" r="25207"/>
          <a:stretch>
            <a:fillRect/>
          </a:stretch>
        </p:blipFill>
        <p:spPr>
          <a:xfrm>
            <a:off x="7345318" y="1303308"/>
            <a:ext cx="4204236" cy="4204236"/>
          </a:xfrm>
          <a:custGeom>
            <a:avLst/>
            <a:gdLst>
              <a:gd name="connsiteX0" fmla="*/ 2361930 w 4723860"/>
              <a:gd name="connsiteY0" fmla="*/ 0 h 4723860"/>
              <a:gd name="connsiteX1" fmla="*/ 4723860 w 4723860"/>
              <a:gd name="connsiteY1" fmla="*/ 2361930 h 4723860"/>
              <a:gd name="connsiteX2" fmla="*/ 2361930 w 4723860"/>
              <a:gd name="connsiteY2" fmla="*/ 4723860 h 4723860"/>
              <a:gd name="connsiteX3" fmla="*/ 0 w 4723860"/>
              <a:gd name="connsiteY3" fmla="*/ 2361930 h 4723860"/>
              <a:gd name="connsiteX4" fmla="*/ 2361930 w 4723860"/>
              <a:gd name="connsiteY4" fmla="*/ 0 h 4723860"/>
            </a:gdLst>
            <a:ahLst/>
            <a:cxnLst/>
            <a:rect l="l" t="t" r="r" b="b"/>
            <a:pathLst>
              <a:path w="4723860" h="4723860">
                <a:moveTo>
                  <a:pt x="2361930" y="0"/>
                </a:moveTo>
                <a:cubicBezTo>
                  <a:pt x="3666388" y="0"/>
                  <a:pt x="4723860" y="1057472"/>
                  <a:pt x="4723860" y="2361930"/>
                </a:cubicBezTo>
                <a:cubicBezTo>
                  <a:pt x="4723860" y="3666388"/>
                  <a:pt x="3666388" y="4723860"/>
                  <a:pt x="2361930" y="4723860"/>
                </a:cubicBezTo>
                <a:cubicBezTo>
                  <a:pt x="1057472" y="4723860"/>
                  <a:pt x="0" y="3666388"/>
                  <a:pt x="0" y="2361930"/>
                </a:cubicBezTo>
                <a:cubicBezTo>
                  <a:pt x="0" y="1057472"/>
                  <a:pt x="1057472" y="0"/>
                  <a:pt x="236193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true"/>
          <p:nvPr/>
        </p:nvSpPr>
        <p:spPr>
          <a:xfrm>
            <a:off x="7345319" y="4430433"/>
            <a:ext cx="1457923" cy="14579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7485510" y="4570624"/>
            <a:ext cx="1177539" cy="117753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>
            <a:outerShdw blurRad="135636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7785145" y="4846190"/>
            <a:ext cx="578268" cy="626406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 flipH="true">
            <a:off x="10843795" y="694466"/>
            <a:ext cx="669471" cy="685644"/>
          </a:xfrm>
          <a:custGeom>
            <a:avLst/>
            <a:gdLst>
              <a:gd name="connsiteX0" fmla="*/ 49470 w 669471"/>
              <a:gd name="connsiteY0" fmla="*/ 586704 h 685644"/>
              <a:gd name="connsiteX1" fmla="*/ 0 w 669471"/>
              <a:gd name="connsiteY1" fmla="*/ 636174 h 685644"/>
              <a:gd name="connsiteX2" fmla="*/ 49470 w 669471"/>
              <a:gd name="connsiteY2" fmla="*/ 685644 h 685644"/>
              <a:gd name="connsiteX3" fmla="*/ 98940 w 669471"/>
              <a:gd name="connsiteY3" fmla="*/ 636174 h 685644"/>
              <a:gd name="connsiteX4" fmla="*/ 49470 w 669471"/>
              <a:gd name="connsiteY4" fmla="*/ 586704 h 685644"/>
              <a:gd name="connsiteX5" fmla="*/ 334736 w 669471"/>
              <a:gd name="connsiteY5" fmla="*/ 586704 h 685644"/>
              <a:gd name="connsiteX6" fmla="*/ 285266 w 669471"/>
              <a:gd name="connsiteY6" fmla="*/ 636174 h 685644"/>
              <a:gd name="connsiteX7" fmla="*/ 334736 w 669471"/>
              <a:gd name="connsiteY7" fmla="*/ 685644 h 685644"/>
              <a:gd name="connsiteX8" fmla="*/ 384206 w 669471"/>
              <a:gd name="connsiteY8" fmla="*/ 636174 h 685644"/>
              <a:gd name="connsiteX9" fmla="*/ 334736 w 669471"/>
              <a:gd name="connsiteY9" fmla="*/ 586704 h 685644"/>
              <a:gd name="connsiteX10" fmla="*/ 620001 w 669471"/>
              <a:gd name="connsiteY10" fmla="*/ 586704 h 685644"/>
              <a:gd name="connsiteX11" fmla="*/ 570531 w 669471"/>
              <a:gd name="connsiteY11" fmla="*/ 636174 h 685644"/>
              <a:gd name="connsiteX12" fmla="*/ 620001 w 669471"/>
              <a:gd name="connsiteY12" fmla="*/ 685644 h 685644"/>
              <a:gd name="connsiteX13" fmla="*/ 669471 w 669471"/>
              <a:gd name="connsiteY13" fmla="*/ 636174 h 685644"/>
              <a:gd name="connsiteX14" fmla="*/ 620001 w 669471"/>
              <a:gd name="connsiteY14" fmla="*/ 586704 h 685644"/>
              <a:gd name="connsiteX15" fmla="*/ 49470 w 669471"/>
              <a:gd name="connsiteY15" fmla="*/ 391136 h 685644"/>
              <a:gd name="connsiteX16" fmla="*/ 0 w 669471"/>
              <a:gd name="connsiteY16" fmla="*/ 440606 h 685644"/>
              <a:gd name="connsiteX17" fmla="*/ 49470 w 669471"/>
              <a:gd name="connsiteY17" fmla="*/ 490076 h 685644"/>
              <a:gd name="connsiteX18" fmla="*/ 98940 w 669471"/>
              <a:gd name="connsiteY18" fmla="*/ 440606 h 685644"/>
              <a:gd name="connsiteX19" fmla="*/ 49470 w 669471"/>
              <a:gd name="connsiteY19" fmla="*/ 391136 h 685644"/>
              <a:gd name="connsiteX20" fmla="*/ 334736 w 669471"/>
              <a:gd name="connsiteY20" fmla="*/ 391136 h 685644"/>
              <a:gd name="connsiteX21" fmla="*/ 285266 w 669471"/>
              <a:gd name="connsiteY21" fmla="*/ 440606 h 685644"/>
              <a:gd name="connsiteX22" fmla="*/ 334736 w 669471"/>
              <a:gd name="connsiteY22" fmla="*/ 490076 h 685644"/>
              <a:gd name="connsiteX23" fmla="*/ 384206 w 669471"/>
              <a:gd name="connsiteY23" fmla="*/ 440606 h 685644"/>
              <a:gd name="connsiteX24" fmla="*/ 334736 w 669471"/>
              <a:gd name="connsiteY24" fmla="*/ 391136 h 685644"/>
              <a:gd name="connsiteX25" fmla="*/ 620001 w 669471"/>
              <a:gd name="connsiteY25" fmla="*/ 391136 h 685644"/>
              <a:gd name="connsiteX26" fmla="*/ 570531 w 669471"/>
              <a:gd name="connsiteY26" fmla="*/ 440606 h 685644"/>
              <a:gd name="connsiteX27" fmla="*/ 620001 w 669471"/>
              <a:gd name="connsiteY27" fmla="*/ 490076 h 685644"/>
              <a:gd name="connsiteX28" fmla="*/ 669471 w 669471"/>
              <a:gd name="connsiteY28" fmla="*/ 440606 h 685644"/>
              <a:gd name="connsiteX29" fmla="*/ 620001 w 669471"/>
              <a:gd name="connsiteY29" fmla="*/ 391136 h 685644"/>
              <a:gd name="connsiteX30" fmla="*/ 49470 w 669471"/>
              <a:gd name="connsiteY30" fmla="*/ 195568 h 685644"/>
              <a:gd name="connsiteX31" fmla="*/ 0 w 669471"/>
              <a:gd name="connsiteY31" fmla="*/ 245038 h 685644"/>
              <a:gd name="connsiteX32" fmla="*/ 49470 w 669471"/>
              <a:gd name="connsiteY32" fmla="*/ 294508 h 685644"/>
              <a:gd name="connsiteX33" fmla="*/ 98940 w 669471"/>
              <a:gd name="connsiteY33" fmla="*/ 245038 h 685644"/>
              <a:gd name="connsiteX34" fmla="*/ 49470 w 669471"/>
              <a:gd name="connsiteY34" fmla="*/ 195568 h 685644"/>
              <a:gd name="connsiteX35" fmla="*/ 334736 w 669471"/>
              <a:gd name="connsiteY35" fmla="*/ 195568 h 685644"/>
              <a:gd name="connsiteX36" fmla="*/ 285266 w 669471"/>
              <a:gd name="connsiteY36" fmla="*/ 245038 h 685644"/>
              <a:gd name="connsiteX37" fmla="*/ 334736 w 669471"/>
              <a:gd name="connsiteY37" fmla="*/ 294508 h 685644"/>
              <a:gd name="connsiteX38" fmla="*/ 384206 w 669471"/>
              <a:gd name="connsiteY38" fmla="*/ 245038 h 685644"/>
              <a:gd name="connsiteX39" fmla="*/ 334736 w 669471"/>
              <a:gd name="connsiteY39" fmla="*/ 195568 h 685644"/>
              <a:gd name="connsiteX40" fmla="*/ 620001 w 669471"/>
              <a:gd name="connsiteY40" fmla="*/ 195568 h 685644"/>
              <a:gd name="connsiteX41" fmla="*/ 570531 w 669471"/>
              <a:gd name="connsiteY41" fmla="*/ 245038 h 685644"/>
              <a:gd name="connsiteX42" fmla="*/ 620001 w 669471"/>
              <a:gd name="connsiteY42" fmla="*/ 294508 h 685644"/>
              <a:gd name="connsiteX43" fmla="*/ 669471 w 669471"/>
              <a:gd name="connsiteY43" fmla="*/ 245038 h 685644"/>
              <a:gd name="connsiteX44" fmla="*/ 620001 w 669471"/>
              <a:gd name="connsiteY44" fmla="*/ 195568 h 685644"/>
              <a:gd name="connsiteX45" fmla="*/ 49470 w 669471"/>
              <a:gd name="connsiteY45" fmla="*/ 0 h 685644"/>
              <a:gd name="connsiteX46" fmla="*/ 0 w 669471"/>
              <a:gd name="connsiteY46" fmla="*/ 49470 h 685644"/>
              <a:gd name="connsiteX47" fmla="*/ 49470 w 669471"/>
              <a:gd name="connsiteY47" fmla="*/ 98940 h 685644"/>
              <a:gd name="connsiteX48" fmla="*/ 98940 w 669471"/>
              <a:gd name="connsiteY48" fmla="*/ 49470 h 685644"/>
              <a:gd name="connsiteX49" fmla="*/ 49470 w 669471"/>
              <a:gd name="connsiteY49" fmla="*/ 0 h 685644"/>
              <a:gd name="connsiteX50" fmla="*/ 334736 w 669471"/>
              <a:gd name="connsiteY50" fmla="*/ 0 h 685644"/>
              <a:gd name="connsiteX51" fmla="*/ 285266 w 669471"/>
              <a:gd name="connsiteY51" fmla="*/ 49470 h 685644"/>
              <a:gd name="connsiteX52" fmla="*/ 334736 w 669471"/>
              <a:gd name="connsiteY52" fmla="*/ 98940 h 685644"/>
              <a:gd name="connsiteX53" fmla="*/ 384206 w 669471"/>
              <a:gd name="connsiteY53" fmla="*/ 49470 h 685644"/>
              <a:gd name="connsiteX54" fmla="*/ 334736 w 669471"/>
              <a:gd name="connsiteY54" fmla="*/ 0 h 685644"/>
              <a:gd name="connsiteX55" fmla="*/ 620001 w 669471"/>
              <a:gd name="connsiteY55" fmla="*/ 0 h 685644"/>
              <a:gd name="connsiteX56" fmla="*/ 570531 w 669471"/>
              <a:gd name="connsiteY56" fmla="*/ 49470 h 685644"/>
              <a:gd name="connsiteX57" fmla="*/ 620001 w 669471"/>
              <a:gd name="connsiteY57" fmla="*/ 98940 h 685644"/>
              <a:gd name="connsiteX58" fmla="*/ 669471 w 669471"/>
              <a:gd name="connsiteY58" fmla="*/ 49470 h 685644"/>
              <a:gd name="connsiteX59" fmla="*/ 620001 w 669471"/>
              <a:gd name="connsiteY59" fmla="*/ 0 h 685644"/>
            </a:gdLst>
            <a:ahLst/>
            <a:cxnLst/>
            <a:rect l="l" t="t" r="r" b="b"/>
            <a:pathLst>
              <a:path w="669471" h="685644">
                <a:moveTo>
                  <a:pt x="49470" y="586704"/>
                </a:moveTo>
                <a:cubicBezTo>
                  <a:pt x="22148" y="586704"/>
                  <a:pt x="0" y="608852"/>
                  <a:pt x="0" y="636174"/>
                </a:cubicBezTo>
                <a:cubicBezTo>
                  <a:pt x="0" y="663496"/>
                  <a:pt x="22148" y="685644"/>
                  <a:pt x="49470" y="685644"/>
                </a:cubicBezTo>
                <a:cubicBezTo>
                  <a:pt x="76792" y="685644"/>
                  <a:pt x="98940" y="663496"/>
                  <a:pt x="98940" y="636174"/>
                </a:cubicBezTo>
                <a:cubicBezTo>
                  <a:pt x="98940" y="608852"/>
                  <a:pt x="76792" y="586704"/>
                  <a:pt x="49470" y="586704"/>
                </a:cubicBezTo>
                <a:close/>
                <a:moveTo>
                  <a:pt x="334736" y="586704"/>
                </a:moveTo>
                <a:cubicBezTo>
                  <a:pt x="307414" y="586704"/>
                  <a:pt x="285266" y="608852"/>
                  <a:pt x="285266" y="636174"/>
                </a:cubicBezTo>
                <a:cubicBezTo>
                  <a:pt x="285266" y="663496"/>
                  <a:pt x="307414" y="685644"/>
                  <a:pt x="334736" y="685644"/>
                </a:cubicBezTo>
                <a:cubicBezTo>
                  <a:pt x="362058" y="685644"/>
                  <a:pt x="384206" y="663496"/>
                  <a:pt x="384206" y="636174"/>
                </a:cubicBezTo>
                <a:cubicBezTo>
                  <a:pt x="384206" y="608852"/>
                  <a:pt x="362058" y="586704"/>
                  <a:pt x="334736" y="586704"/>
                </a:cubicBezTo>
                <a:close/>
                <a:moveTo>
                  <a:pt x="620001" y="586704"/>
                </a:moveTo>
                <a:cubicBezTo>
                  <a:pt x="592679" y="586704"/>
                  <a:pt x="570531" y="608852"/>
                  <a:pt x="570531" y="636174"/>
                </a:cubicBezTo>
                <a:cubicBezTo>
                  <a:pt x="570531" y="663496"/>
                  <a:pt x="592679" y="685644"/>
                  <a:pt x="620001" y="685644"/>
                </a:cubicBezTo>
                <a:cubicBezTo>
                  <a:pt x="647323" y="685644"/>
                  <a:pt x="669471" y="663496"/>
                  <a:pt x="669471" y="636174"/>
                </a:cubicBezTo>
                <a:cubicBezTo>
                  <a:pt x="669471" y="608852"/>
                  <a:pt x="647323" y="586704"/>
                  <a:pt x="620001" y="586704"/>
                </a:cubicBezTo>
                <a:close/>
                <a:moveTo>
                  <a:pt x="49470" y="391136"/>
                </a:moveTo>
                <a:cubicBezTo>
                  <a:pt x="22148" y="391136"/>
                  <a:pt x="0" y="413284"/>
                  <a:pt x="0" y="440606"/>
                </a:cubicBezTo>
                <a:cubicBezTo>
                  <a:pt x="0" y="467928"/>
                  <a:pt x="22148" y="490076"/>
                  <a:pt x="49470" y="490076"/>
                </a:cubicBezTo>
                <a:cubicBezTo>
                  <a:pt x="76792" y="490076"/>
                  <a:pt x="98940" y="467928"/>
                  <a:pt x="98940" y="440606"/>
                </a:cubicBezTo>
                <a:cubicBezTo>
                  <a:pt x="98940" y="413284"/>
                  <a:pt x="76792" y="391136"/>
                  <a:pt x="49470" y="391136"/>
                </a:cubicBezTo>
                <a:close/>
                <a:moveTo>
                  <a:pt x="334736" y="391136"/>
                </a:moveTo>
                <a:cubicBezTo>
                  <a:pt x="307414" y="391136"/>
                  <a:pt x="285266" y="413284"/>
                  <a:pt x="285266" y="440606"/>
                </a:cubicBezTo>
                <a:cubicBezTo>
                  <a:pt x="285266" y="467928"/>
                  <a:pt x="307414" y="490076"/>
                  <a:pt x="334736" y="490076"/>
                </a:cubicBezTo>
                <a:cubicBezTo>
                  <a:pt x="362058" y="490076"/>
                  <a:pt x="384206" y="467928"/>
                  <a:pt x="384206" y="440606"/>
                </a:cubicBezTo>
                <a:cubicBezTo>
                  <a:pt x="384206" y="413284"/>
                  <a:pt x="362058" y="391136"/>
                  <a:pt x="334736" y="391136"/>
                </a:cubicBezTo>
                <a:close/>
                <a:moveTo>
                  <a:pt x="620001" y="391136"/>
                </a:moveTo>
                <a:cubicBezTo>
                  <a:pt x="592679" y="391136"/>
                  <a:pt x="570531" y="413284"/>
                  <a:pt x="570531" y="440606"/>
                </a:cubicBezTo>
                <a:cubicBezTo>
                  <a:pt x="570531" y="467928"/>
                  <a:pt x="592679" y="490076"/>
                  <a:pt x="620001" y="490076"/>
                </a:cubicBezTo>
                <a:cubicBezTo>
                  <a:pt x="647323" y="490076"/>
                  <a:pt x="669471" y="467928"/>
                  <a:pt x="669471" y="440606"/>
                </a:cubicBezTo>
                <a:cubicBezTo>
                  <a:pt x="669471" y="413284"/>
                  <a:pt x="647323" y="391136"/>
                  <a:pt x="620001" y="391136"/>
                </a:cubicBezTo>
                <a:close/>
                <a:moveTo>
                  <a:pt x="49470" y="195568"/>
                </a:moveTo>
                <a:cubicBezTo>
                  <a:pt x="22148" y="195568"/>
                  <a:pt x="0" y="217716"/>
                  <a:pt x="0" y="245038"/>
                </a:cubicBezTo>
                <a:cubicBezTo>
                  <a:pt x="0" y="272360"/>
                  <a:pt x="22148" y="294508"/>
                  <a:pt x="49470" y="294508"/>
                </a:cubicBezTo>
                <a:cubicBezTo>
                  <a:pt x="76792" y="294508"/>
                  <a:pt x="98940" y="272360"/>
                  <a:pt x="98940" y="245038"/>
                </a:cubicBezTo>
                <a:cubicBezTo>
                  <a:pt x="98940" y="217716"/>
                  <a:pt x="76792" y="195568"/>
                  <a:pt x="49470" y="195568"/>
                </a:cubicBezTo>
                <a:close/>
                <a:moveTo>
                  <a:pt x="334736" y="195568"/>
                </a:moveTo>
                <a:cubicBezTo>
                  <a:pt x="307414" y="195568"/>
                  <a:pt x="285266" y="217716"/>
                  <a:pt x="285266" y="245038"/>
                </a:cubicBezTo>
                <a:cubicBezTo>
                  <a:pt x="285266" y="272360"/>
                  <a:pt x="307414" y="294508"/>
                  <a:pt x="334736" y="294508"/>
                </a:cubicBezTo>
                <a:cubicBezTo>
                  <a:pt x="362058" y="294508"/>
                  <a:pt x="384206" y="272360"/>
                  <a:pt x="384206" y="245038"/>
                </a:cubicBezTo>
                <a:cubicBezTo>
                  <a:pt x="384206" y="217716"/>
                  <a:pt x="362058" y="195568"/>
                  <a:pt x="334736" y="195568"/>
                </a:cubicBezTo>
                <a:close/>
                <a:moveTo>
                  <a:pt x="620001" y="195568"/>
                </a:moveTo>
                <a:cubicBezTo>
                  <a:pt x="592679" y="195568"/>
                  <a:pt x="570531" y="217716"/>
                  <a:pt x="570531" y="245038"/>
                </a:cubicBezTo>
                <a:cubicBezTo>
                  <a:pt x="570531" y="272360"/>
                  <a:pt x="592679" y="294508"/>
                  <a:pt x="620001" y="294508"/>
                </a:cubicBezTo>
                <a:cubicBezTo>
                  <a:pt x="647323" y="294508"/>
                  <a:pt x="669471" y="272360"/>
                  <a:pt x="669471" y="245038"/>
                </a:cubicBezTo>
                <a:cubicBezTo>
                  <a:pt x="669471" y="217716"/>
                  <a:pt x="647323" y="195568"/>
                  <a:pt x="620001" y="195568"/>
                </a:cubicBezTo>
                <a:close/>
                <a:moveTo>
                  <a:pt x="49470" y="0"/>
                </a:moveTo>
                <a:cubicBezTo>
                  <a:pt x="22148" y="0"/>
                  <a:pt x="0" y="22148"/>
                  <a:pt x="0" y="49470"/>
                </a:cubicBezTo>
                <a:cubicBezTo>
                  <a:pt x="0" y="76792"/>
                  <a:pt x="22148" y="98940"/>
                  <a:pt x="49470" y="98940"/>
                </a:cubicBezTo>
                <a:cubicBezTo>
                  <a:pt x="76792" y="98940"/>
                  <a:pt x="98940" y="76792"/>
                  <a:pt x="98940" y="49470"/>
                </a:cubicBezTo>
                <a:cubicBezTo>
                  <a:pt x="98940" y="22148"/>
                  <a:pt x="76792" y="0"/>
                  <a:pt x="49470" y="0"/>
                </a:cubicBezTo>
                <a:close/>
                <a:moveTo>
                  <a:pt x="334736" y="0"/>
                </a:moveTo>
                <a:cubicBezTo>
                  <a:pt x="307414" y="0"/>
                  <a:pt x="285266" y="22148"/>
                  <a:pt x="285266" y="49470"/>
                </a:cubicBezTo>
                <a:cubicBezTo>
                  <a:pt x="285266" y="76792"/>
                  <a:pt x="307414" y="98940"/>
                  <a:pt x="334736" y="98940"/>
                </a:cubicBezTo>
                <a:cubicBezTo>
                  <a:pt x="362058" y="98940"/>
                  <a:pt x="384206" y="76792"/>
                  <a:pt x="384206" y="49470"/>
                </a:cubicBezTo>
                <a:cubicBezTo>
                  <a:pt x="384206" y="22148"/>
                  <a:pt x="362058" y="0"/>
                  <a:pt x="334736" y="0"/>
                </a:cubicBezTo>
                <a:close/>
                <a:moveTo>
                  <a:pt x="620001" y="0"/>
                </a:moveTo>
                <a:cubicBezTo>
                  <a:pt x="592679" y="0"/>
                  <a:pt x="570531" y="22148"/>
                  <a:pt x="570531" y="49470"/>
                </a:cubicBezTo>
                <a:cubicBezTo>
                  <a:pt x="570531" y="76792"/>
                  <a:pt x="592679" y="98940"/>
                  <a:pt x="620001" y="98940"/>
                </a:cubicBezTo>
                <a:cubicBezTo>
                  <a:pt x="647323" y="98940"/>
                  <a:pt x="669471" y="76792"/>
                  <a:pt x="669471" y="49470"/>
                </a:cubicBezTo>
                <a:cubicBezTo>
                  <a:pt x="669471" y="22148"/>
                  <a:pt x="647323" y="0"/>
                  <a:pt x="620001" y="0"/>
                </a:cubicBezTo>
                <a:close/>
              </a:path>
            </a:pathLst>
          </a:custGeom>
          <a:gradFill>
            <a:gsLst>
              <a:gs pos="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5691922" y="2264171"/>
            <a:ext cx="795455" cy="45782"/>
          </a:xfrm>
          <a:custGeom>
            <a:avLst/>
            <a:gdLst>
              <a:gd name="connsiteX0" fmla="*/ 772564 w 795455"/>
              <a:gd name="connsiteY0" fmla="*/ 0 h 45782"/>
              <a:gd name="connsiteX1" fmla="*/ 795455 w 795455"/>
              <a:gd name="connsiteY1" fmla="*/ 22891 h 45782"/>
              <a:gd name="connsiteX2" fmla="*/ 772564 w 795455"/>
              <a:gd name="connsiteY2" fmla="*/ 45782 h 45782"/>
              <a:gd name="connsiteX3" fmla="*/ 749673 w 795455"/>
              <a:gd name="connsiteY3" fmla="*/ 22891 h 45782"/>
              <a:gd name="connsiteX4" fmla="*/ 772564 w 795455"/>
              <a:gd name="connsiteY4" fmla="*/ 0 h 45782"/>
              <a:gd name="connsiteX5" fmla="*/ 646665 w 795455"/>
              <a:gd name="connsiteY5" fmla="*/ 0 h 45782"/>
              <a:gd name="connsiteX6" fmla="*/ 669556 w 795455"/>
              <a:gd name="connsiteY6" fmla="*/ 22891 h 45782"/>
              <a:gd name="connsiteX7" fmla="*/ 646665 w 795455"/>
              <a:gd name="connsiteY7" fmla="*/ 45782 h 45782"/>
              <a:gd name="connsiteX8" fmla="*/ 623774 w 795455"/>
              <a:gd name="connsiteY8" fmla="*/ 22891 h 45782"/>
              <a:gd name="connsiteX9" fmla="*/ 646665 w 795455"/>
              <a:gd name="connsiteY9" fmla="*/ 0 h 45782"/>
              <a:gd name="connsiteX10" fmla="*/ 520766 w 795455"/>
              <a:gd name="connsiteY10" fmla="*/ 0 h 45782"/>
              <a:gd name="connsiteX11" fmla="*/ 543657 w 795455"/>
              <a:gd name="connsiteY11" fmla="*/ 22891 h 45782"/>
              <a:gd name="connsiteX12" fmla="*/ 520766 w 795455"/>
              <a:gd name="connsiteY12" fmla="*/ 45782 h 45782"/>
              <a:gd name="connsiteX13" fmla="*/ 497875 w 795455"/>
              <a:gd name="connsiteY13" fmla="*/ 22891 h 45782"/>
              <a:gd name="connsiteX14" fmla="*/ 520766 w 795455"/>
              <a:gd name="connsiteY14" fmla="*/ 0 h 45782"/>
              <a:gd name="connsiteX15" fmla="*/ 400589 w 795455"/>
              <a:gd name="connsiteY15" fmla="*/ 0 h 45782"/>
              <a:gd name="connsiteX16" fmla="*/ 423480 w 795455"/>
              <a:gd name="connsiteY16" fmla="*/ 22891 h 45782"/>
              <a:gd name="connsiteX17" fmla="*/ 400589 w 795455"/>
              <a:gd name="connsiteY17" fmla="*/ 45782 h 45782"/>
              <a:gd name="connsiteX18" fmla="*/ 377698 w 795455"/>
              <a:gd name="connsiteY18" fmla="*/ 22891 h 45782"/>
              <a:gd name="connsiteX19" fmla="*/ 400589 w 795455"/>
              <a:gd name="connsiteY19" fmla="*/ 0 h 45782"/>
              <a:gd name="connsiteX20" fmla="*/ 274690 w 795455"/>
              <a:gd name="connsiteY20" fmla="*/ 0 h 45782"/>
              <a:gd name="connsiteX21" fmla="*/ 297581 w 795455"/>
              <a:gd name="connsiteY21" fmla="*/ 22891 h 45782"/>
              <a:gd name="connsiteX22" fmla="*/ 274690 w 795455"/>
              <a:gd name="connsiteY22" fmla="*/ 45782 h 45782"/>
              <a:gd name="connsiteX23" fmla="*/ 251799 w 795455"/>
              <a:gd name="connsiteY23" fmla="*/ 22891 h 45782"/>
              <a:gd name="connsiteX24" fmla="*/ 274690 w 795455"/>
              <a:gd name="connsiteY24" fmla="*/ 0 h 45782"/>
              <a:gd name="connsiteX25" fmla="*/ 148790 w 795455"/>
              <a:gd name="connsiteY25" fmla="*/ 0 h 45782"/>
              <a:gd name="connsiteX26" fmla="*/ 171681 w 795455"/>
              <a:gd name="connsiteY26" fmla="*/ 22891 h 45782"/>
              <a:gd name="connsiteX27" fmla="*/ 148790 w 795455"/>
              <a:gd name="connsiteY27" fmla="*/ 45782 h 45782"/>
              <a:gd name="connsiteX28" fmla="*/ 125899 w 795455"/>
              <a:gd name="connsiteY28" fmla="*/ 22891 h 45782"/>
              <a:gd name="connsiteX29" fmla="*/ 148790 w 795455"/>
              <a:gd name="connsiteY29" fmla="*/ 0 h 45782"/>
              <a:gd name="connsiteX30" fmla="*/ 22891 w 795455"/>
              <a:gd name="connsiteY30" fmla="*/ 0 h 45782"/>
              <a:gd name="connsiteX31" fmla="*/ 45782 w 795455"/>
              <a:gd name="connsiteY31" fmla="*/ 22891 h 45782"/>
              <a:gd name="connsiteX32" fmla="*/ 22891 w 795455"/>
              <a:gd name="connsiteY32" fmla="*/ 45782 h 45782"/>
              <a:gd name="connsiteX33" fmla="*/ 0 w 795455"/>
              <a:gd name="connsiteY33" fmla="*/ 22891 h 45782"/>
              <a:gd name="connsiteX34" fmla="*/ 22891 w 795455"/>
              <a:gd name="connsiteY34" fmla="*/ 0 h 45782"/>
            </a:gdLst>
            <a:ahLst/>
            <a:cxnLst/>
            <a:rect l="l" t="t" r="r" b="b"/>
            <a:pathLst>
              <a:path w="795455" h="45782">
                <a:moveTo>
                  <a:pt x="772564" y="0"/>
                </a:moveTo>
                <a:cubicBezTo>
                  <a:pt x="785206" y="0"/>
                  <a:pt x="795455" y="10249"/>
                  <a:pt x="795455" y="22891"/>
                </a:cubicBezTo>
                <a:cubicBezTo>
                  <a:pt x="795455" y="35533"/>
                  <a:pt x="785206" y="45782"/>
                  <a:pt x="772564" y="45782"/>
                </a:cubicBezTo>
                <a:cubicBezTo>
                  <a:pt x="759922" y="45782"/>
                  <a:pt x="749673" y="35533"/>
                  <a:pt x="749673" y="22891"/>
                </a:cubicBezTo>
                <a:cubicBezTo>
                  <a:pt x="749673" y="10249"/>
                  <a:pt x="759922" y="0"/>
                  <a:pt x="772564" y="0"/>
                </a:cubicBezTo>
                <a:close/>
                <a:moveTo>
                  <a:pt x="646665" y="0"/>
                </a:moveTo>
                <a:cubicBezTo>
                  <a:pt x="659307" y="0"/>
                  <a:pt x="669556" y="10249"/>
                  <a:pt x="669556" y="22891"/>
                </a:cubicBezTo>
                <a:cubicBezTo>
                  <a:pt x="669556" y="35533"/>
                  <a:pt x="659307" y="45782"/>
                  <a:pt x="646665" y="45782"/>
                </a:cubicBezTo>
                <a:cubicBezTo>
                  <a:pt x="634023" y="45782"/>
                  <a:pt x="623774" y="35533"/>
                  <a:pt x="623774" y="22891"/>
                </a:cubicBezTo>
                <a:cubicBezTo>
                  <a:pt x="623774" y="10249"/>
                  <a:pt x="634023" y="0"/>
                  <a:pt x="646665" y="0"/>
                </a:cubicBezTo>
                <a:close/>
                <a:moveTo>
                  <a:pt x="520766" y="0"/>
                </a:moveTo>
                <a:cubicBezTo>
                  <a:pt x="533408" y="0"/>
                  <a:pt x="543657" y="10249"/>
                  <a:pt x="543657" y="22891"/>
                </a:cubicBezTo>
                <a:cubicBezTo>
                  <a:pt x="543657" y="35533"/>
                  <a:pt x="533408" y="45782"/>
                  <a:pt x="520766" y="45782"/>
                </a:cubicBezTo>
                <a:cubicBezTo>
                  <a:pt x="508124" y="45782"/>
                  <a:pt x="497875" y="35533"/>
                  <a:pt x="497875" y="22891"/>
                </a:cubicBezTo>
                <a:cubicBezTo>
                  <a:pt x="497875" y="10249"/>
                  <a:pt x="508124" y="0"/>
                  <a:pt x="520766" y="0"/>
                </a:cubicBezTo>
                <a:close/>
                <a:moveTo>
                  <a:pt x="400589" y="0"/>
                </a:moveTo>
                <a:cubicBezTo>
                  <a:pt x="413231" y="0"/>
                  <a:pt x="423480" y="10249"/>
                  <a:pt x="423480" y="22891"/>
                </a:cubicBezTo>
                <a:cubicBezTo>
                  <a:pt x="423480" y="35533"/>
                  <a:pt x="413231" y="45782"/>
                  <a:pt x="400589" y="45782"/>
                </a:cubicBezTo>
                <a:cubicBezTo>
                  <a:pt x="387947" y="45782"/>
                  <a:pt x="377698" y="35533"/>
                  <a:pt x="377698" y="22891"/>
                </a:cubicBezTo>
                <a:cubicBezTo>
                  <a:pt x="377698" y="10249"/>
                  <a:pt x="387947" y="0"/>
                  <a:pt x="400589" y="0"/>
                </a:cubicBezTo>
                <a:close/>
                <a:moveTo>
                  <a:pt x="274690" y="0"/>
                </a:moveTo>
                <a:cubicBezTo>
                  <a:pt x="287332" y="0"/>
                  <a:pt x="297581" y="10249"/>
                  <a:pt x="297581" y="22891"/>
                </a:cubicBezTo>
                <a:cubicBezTo>
                  <a:pt x="297581" y="35533"/>
                  <a:pt x="287332" y="45782"/>
                  <a:pt x="274690" y="45782"/>
                </a:cubicBezTo>
                <a:cubicBezTo>
                  <a:pt x="262048" y="45782"/>
                  <a:pt x="251799" y="35533"/>
                  <a:pt x="251799" y="22891"/>
                </a:cubicBezTo>
                <a:cubicBezTo>
                  <a:pt x="251799" y="10249"/>
                  <a:pt x="262048" y="0"/>
                  <a:pt x="274690" y="0"/>
                </a:cubicBezTo>
                <a:close/>
                <a:moveTo>
                  <a:pt x="148790" y="0"/>
                </a:moveTo>
                <a:cubicBezTo>
                  <a:pt x="161432" y="0"/>
                  <a:pt x="171681" y="10249"/>
                  <a:pt x="171681" y="22891"/>
                </a:cubicBezTo>
                <a:cubicBezTo>
                  <a:pt x="171681" y="35533"/>
                  <a:pt x="161432" y="45782"/>
                  <a:pt x="148790" y="45782"/>
                </a:cubicBezTo>
                <a:cubicBezTo>
                  <a:pt x="136148" y="45782"/>
                  <a:pt x="125899" y="35533"/>
                  <a:pt x="125899" y="22891"/>
                </a:cubicBezTo>
                <a:cubicBezTo>
                  <a:pt x="125899" y="10249"/>
                  <a:pt x="136148" y="0"/>
                  <a:pt x="148790" y="0"/>
                </a:cubicBezTo>
                <a:close/>
                <a:moveTo>
                  <a:pt x="22891" y="0"/>
                </a:moveTo>
                <a:cubicBezTo>
                  <a:pt x="35533" y="0"/>
                  <a:pt x="45782" y="10249"/>
                  <a:pt x="45782" y="22891"/>
                </a:cubicBezTo>
                <a:cubicBezTo>
                  <a:pt x="45782" y="35533"/>
                  <a:pt x="35533" y="45782"/>
                  <a:pt x="22891" y="45782"/>
                </a:cubicBezTo>
                <a:cubicBezTo>
                  <a:pt x="10249" y="45782"/>
                  <a:pt x="0" y="35533"/>
                  <a:pt x="0" y="22891"/>
                </a:cubicBezTo>
                <a:cubicBezTo>
                  <a:pt x="0" y="10249"/>
                  <a:pt x="10249" y="0"/>
                  <a:pt x="2289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2919631" y="1783062"/>
            <a:ext cx="1008000" cy="100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ahLst/>
            <a:cxnLst/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3009630" y="1873062"/>
            <a:ext cx="828000" cy="82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ahLst/>
            <a:cxnLst/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3225630" y="2089062"/>
            <a:ext cx="396000" cy="396000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8251670" y="1783062"/>
            <a:ext cx="1008000" cy="100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ahLst/>
            <a:cxnLst/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2">
              <a:alpha val="8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8341670" y="1873062"/>
            <a:ext cx="828000" cy="82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ahLst/>
            <a:cxnLst/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8557699" y="2089062"/>
            <a:ext cx="395942" cy="396000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ahLst/>
            <a:cxnLst/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1057258" y="2881062"/>
            <a:ext cx="4732746" cy="86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许可申请</a:t>
            </a:r>
            <a:endParaRPr kumimoji="1" lang="en-US" altLang="zh-CN" sz="1600" b="1">
              <a:ln w="12700">
                <a:noFill/>
              </a:ln>
              <a:solidFill>
                <a:srgbClr val="007B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1057258" y="3833962"/>
            <a:ext cx="4732746" cy="17362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用水户需向区水务局申请取水许可，提交相关材料，确保申请合法合规。
通过规范的申请流程，保障机井取水的合法性。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6389296" y="2881062"/>
            <a:ext cx="4732746" cy="86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26E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审批流程</a:t>
            </a:r>
            <a:endParaRPr kumimoji="1" lang="en-US" altLang="zh-CN" sz="1600" b="1">
              <a:ln w="12700">
                <a:noFill/>
              </a:ln>
              <a:solidFill>
                <a:srgbClr val="0026E5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6389296" y="3833962"/>
            <a:ext cx="4732746" cy="17362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区水务局对申请材料进行严格审核，符合条件的发放取水许可证。
通过严格的审批流程，确保机井取水的合法性。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4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申请取水许可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5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16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1682081" y="1620252"/>
            <a:ext cx="3986464" cy="3986464"/>
          </a:xfrm>
          <a:prstGeom prst="teardrop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1760623" y="1692444"/>
            <a:ext cx="3842080" cy="3842080"/>
          </a:xfrm>
          <a:prstGeom prst="teardrop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5293893" y="1812758"/>
            <a:ext cx="176466" cy="176464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2093493" y="3050784"/>
            <a:ext cx="3232235" cy="1374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机井建设需严格按照设计规范进行，严禁未批先建，确保工程质量。
通过规范建设，保障机井的使用寿命和运行安全。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6510755" y="1620252"/>
            <a:ext cx="3986464" cy="3986464"/>
          </a:xfrm>
          <a:prstGeom prst="teardrop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6589297" y="1692444"/>
            <a:ext cx="3842080" cy="3842080"/>
          </a:xfrm>
          <a:prstGeom prst="teardrop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10122567" y="1812758"/>
            <a:ext cx="176466" cy="176464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6922167" y="3050784"/>
            <a:ext cx="3232235" cy="1374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建设完成后，由区水务局组织验收，合格后方可投入使用。
通过验收环节，保障机井建设质量，防止不合格工程投入使用。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2438399" y="2221832"/>
            <a:ext cx="2887329" cy="756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建设规范</a:t>
            </a:r>
            <a:endParaRPr kumimoji="1" lang="en-US" altLang="zh-CN" sz="1600" b="1">
              <a:ln w="12700">
                <a:noFill/>
              </a:ln>
              <a:solidFill>
                <a:srgbClr val="007B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7279773" y="2221832"/>
            <a:ext cx="2874629" cy="756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验收标准</a:t>
            </a:r>
            <a:endParaRPr kumimoji="1" lang="en-US" altLang="zh-CN" sz="1600" b="1">
              <a:ln w="12700">
                <a:noFill/>
              </a:ln>
              <a:solidFill>
                <a:srgbClr val="007B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建设验收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4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15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6202634" y="1595033"/>
            <a:ext cx="4110152" cy="4683933"/>
          </a:xfrm>
          <a:prstGeom prst="roundRect">
            <a:avLst>
              <a:gd name="adj" fmla="val 4436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1884634" y="1595033"/>
            <a:ext cx="4110152" cy="4683933"/>
          </a:xfrm>
          <a:prstGeom prst="roundRect">
            <a:avLst>
              <a:gd name="adj" fmla="val 4436"/>
            </a:avLst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1988905" y="3996571"/>
            <a:ext cx="3901610" cy="22053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机井取水需安装计量设施，实时监控用水量，确保用水数据准确。
通过计量监控，实现用水量的精准管理，促进节水。</a:t>
            </a:r>
            <a:endParaRPr kumimoji="1" lang="en-US" altLang="zh-CN" sz="14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3277383" y="1950394"/>
            <a:ext cx="1311954" cy="131195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3571257" y="2265078"/>
            <a:ext cx="724206" cy="682580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6297734" y="3920371"/>
            <a:ext cx="3914310" cy="21369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用水户需按照许可水量取水，不得超量取水，保障地下水资源的合理利用。
通过用水管理，规范取水行为，保障地下水资源的可持续利用。</a:t>
            </a:r>
            <a:endParaRPr kumimoji="1" lang="en-US" altLang="zh-CN" sz="1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7598912" y="1848794"/>
            <a:ext cx="1311954" cy="1311950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7939662" y="2144769"/>
            <a:ext cx="630455" cy="720001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ahLst/>
            <a:cxnLst/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1988905" y="3336171"/>
            <a:ext cx="3888910" cy="6051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计量监控</a:t>
            </a:r>
            <a:endParaRPr kumimoji="1" lang="en-US" altLang="zh-CN" sz="1600" b="1">
              <a:ln w="12700">
                <a:noFill/>
              </a:ln>
              <a:solidFill>
                <a:srgbClr val="007B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6294205" y="3259971"/>
            <a:ext cx="3927010" cy="6051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用水管理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日常取水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4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15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4147457" y="4915807"/>
            <a:ext cx="3884386" cy="3884386"/>
          </a:xfrm>
          <a:prstGeom prst="donut">
            <a:avLst>
              <a:gd name="adj" fmla="val 18765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 cap="sq">
            <a:solidFill>
              <a:schemeClr val="accent1">
                <a:lumMod val="20000"/>
                <a:lumOff val="80000"/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1063522" y="2011461"/>
            <a:ext cx="4522268" cy="3206396"/>
          </a:xfrm>
          <a:prstGeom prst="roundRect">
            <a:avLst>
              <a:gd name="adj" fmla="val 5292"/>
            </a:avLst>
          </a:prstGeom>
          <a:gradFill>
            <a:gsLst>
              <a:gs pos="0">
                <a:schemeClr val="bg1"/>
              </a:gs>
              <a:gs pos="95000">
                <a:schemeClr val="accent1">
                  <a:lumMod val="60000"/>
                  <a:lumOff val="40000"/>
                  <a:alpha val="50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1063522" y="1338307"/>
            <a:ext cx="4522268" cy="673154"/>
          </a:xfrm>
          <a:prstGeom prst="roundRect">
            <a:avLst>
              <a:gd name="adj" fmla="val 6789"/>
            </a:avLst>
          </a:prstGeom>
          <a:gradFill>
            <a:gsLst>
              <a:gs pos="0">
                <a:schemeClr val="accent1"/>
              </a:gs>
              <a:gs pos="95000">
                <a:schemeClr val="accent1"/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grpSp>
        <p:nvGrpSpPr>
          <p:cNvPr id="6" name="组合 5"/>
          <p:cNvGrpSpPr/>
          <p:nvPr/>
        </p:nvGrpSpPr>
        <p:grpSpPr>
          <a:xfrm>
            <a:off x="2822839" y="4761366"/>
            <a:ext cx="1003634" cy="1003634"/>
            <a:chOff x="2822839" y="4761366"/>
            <a:chExt cx="1003634" cy="1003634"/>
          </a:xfrm>
        </p:grpSpPr>
        <p:sp>
          <p:nvSpPr>
            <p:cNvPr id="7" name="标题 1"/>
            <p:cNvSpPr txBox="true"/>
            <p:nvPr/>
          </p:nvSpPr>
          <p:spPr>
            <a:xfrm>
              <a:off x="2822839" y="4761366"/>
              <a:ext cx="1003634" cy="1003634"/>
            </a:xfrm>
            <a:prstGeom prst="ellipse">
              <a:avLst/>
            </a:prstGeom>
            <a:solidFill>
              <a:schemeClr val="bg1"/>
            </a:solidFill>
            <a:ln w="12700" cap="sq">
              <a:noFill/>
              <a:miter/>
            </a:ln>
            <a:effectLst>
              <a:outerShdw blurRad="127000" dist="50800" dir="2700000" algn="tl" rotWithShape="0">
                <a:schemeClr val="accent1">
                  <a:alpha val="20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10000"/>
                </a:lnSpc>
              </a:pPr>
              <a:endParaRPr kumimoji="1" lang="zh-CN" altLang="en-US" b="1"/>
            </a:p>
          </p:txBody>
        </p:sp>
        <p:sp>
          <p:nvSpPr>
            <p:cNvPr id="8" name="标题 1"/>
            <p:cNvSpPr txBox="true"/>
            <p:nvPr/>
          </p:nvSpPr>
          <p:spPr>
            <a:xfrm>
              <a:off x="3068147" y="5006674"/>
              <a:ext cx="513019" cy="513019"/>
            </a:xfrm>
            <a:custGeom>
              <a:avLst/>
              <a:gdLst>
                <a:gd name="connsiteX0" fmla="*/ 438553 w 720000"/>
                <a:gd name="connsiteY0" fmla="*/ 189601 h 720000"/>
                <a:gd name="connsiteX1" fmla="*/ 503636 w 720000"/>
                <a:gd name="connsiteY1" fmla="*/ 216365 h 720000"/>
                <a:gd name="connsiteX2" fmla="*/ 503636 w 720000"/>
                <a:gd name="connsiteY2" fmla="*/ 346445 h 720000"/>
                <a:gd name="connsiteX3" fmla="*/ 362260 w 720000"/>
                <a:gd name="connsiteY3" fmla="*/ 487907 h 720000"/>
                <a:gd name="connsiteX4" fmla="*/ 191861 w 720000"/>
                <a:gd name="connsiteY4" fmla="*/ 528226 h 720000"/>
                <a:gd name="connsiteX5" fmla="*/ 232180 w 720000"/>
                <a:gd name="connsiteY5" fmla="*/ 357827 h 720000"/>
                <a:gd name="connsiteX6" fmla="*/ 373556 w 720000"/>
                <a:gd name="connsiteY6" fmla="*/ 216452 h 720000"/>
                <a:gd name="connsiteX7" fmla="*/ 438553 w 720000"/>
                <a:gd name="connsiteY7" fmla="*/ 189601 h 720000"/>
                <a:gd name="connsiteX8" fmla="*/ 438553 w 720000"/>
                <a:gd name="connsiteY8" fmla="*/ 141636 h 720000"/>
                <a:gd name="connsiteX9" fmla="*/ 339581 w 720000"/>
                <a:gd name="connsiteY9" fmla="*/ 182476 h 720000"/>
                <a:gd name="connsiteX10" fmla="*/ 198205 w 720000"/>
                <a:gd name="connsiteY10" fmla="*/ 323852 h 720000"/>
                <a:gd name="connsiteX11" fmla="*/ 141637 w 720000"/>
                <a:gd name="connsiteY11" fmla="*/ 578364 h 720000"/>
                <a:gd name="connsiteX12" fmla="*/ 396149 w 720000"/>
                <a:gd name="connsiteY12" fmla="*/ 521796 h 720000"/>
                <a:gd name="connsiteX13" fmla="*/ 537524 w 720000"/>
                <a:gd name="connsiteY13" fmla="*/ 380420 h 720000"/>
                <a:gd name="connsiteX14" fmla="*/ 537524 w 720000"/>
                <a:gd name="connsiteY14" fmla="*/ 182476 h 720000"/>
                <a:gd name="connsiteX15" fmla="*/ 438553 w 720000"/>
                <a:gd name="connsiteY15" fmla="*/ 141636 h 720000"/>
                <a:gd name="connsiteX16" fmla="*/ 120000 w 720000"/>
                <a:gd name="connsiteY16" fmla="*/ 0 h 720000"/>
                <a:gd name="connsiteX17" fmla="*/ 600000 w 720000"/>
                <a:gd name="connsiteY17" fmla="*/ 0 h 720000"/>
                <a:gd name="connsiteX18" fmla="*/ 720000 w 720000"/>
                <a:gd name="connsiteY18" fmla="*/ 120000 h 720000"/>
                <a:gd name="connsiteX19" fmla="*/ 720000 w 720000"/>
                <a:gd name="connsiteY19" fmla="*/ 600000 h 720000"/>
                <a:gd name="connsiteX20" fmla="*/ 600000 w 720000"/>
                <a:gd name="connsiteY20" fmla="*/ 720000 h 720000"/>
                <a:gd name="connsiteX21" fmla="*/ 120000 w 720000"/>
                <a:gd name="connsiteY21" fmla="*/ 720000 h 720000"/>
                <a:gd name="connsiteX22" fmla="*/ 0 w 720000"/>
                <a:gd name="connsiteY22" fmla="*/ 600000 h 720000"/>
                <a:gd name="connsiteX23" fmla="*/ 0 w 720000"/>
                <a:gd name="connsiteY23" fmla="*/ 120000 h 720000"/>
                <a:gd name="connsiteX24" fmla="*/ 120000 w 720000"/>
                <a:gd name="connsiteY24" fmla="*/ 0 h 720000"/>
              </a:gdLst>
              <a:ahLst/>
              <a:cxnLst/>
              <a:rect l="l" t="t" r="r" b="b"/>
              <a:pathLst>
                <a:path w="720000" h="720000">
                  <a:moveTo>
                    <a:pt x="438553" y="189601"/>
                  </a:moveTo>
                  <a:cubicBezTo>
                    <a:pt x="463230" y="189601"/>
                    <a:pt x="486344" y="199073"/>
                    <a:pt x="503636" y="216365"/>
                  </a:cubicBezTo>
                  <a:cubicBezTo>
                    <a:pt x="539523" y="252252"/>
                    <a:pt x="539523" y="310557"/>
                    <a:pt x="503636" y="346445"/>
                  </a:cubicBezTo>
                  <a:lnTo>
                    <a:pt x="362260" y="487907"/>
                  </a:lnTo>
                  <a:cubicBezTo>
                    <a:pt x="342622" y="507545"/>
                    <a:pt x="266503" y="522665"/>
                    <a:pt x="191861" y="528226"/>
                  </a:cubicBezTo>
                  <a:cubicBezTo>
                    <a:pt x="197336" y="453584"/>
                    <a:pt x="212456" y="377465"/>
                    <a:pt x="232180" y="357827"/>
                  </a:cubicBezTo>
                  <a:lnTo>
                    <a:pt x="373556" y="216452"/>
                  </a:lnTo>
                  <a:cubicBezTo>
                    <a:pt x="390761" y="199073"/>
                    <a:pt x="413875" y="189601"/>
                    <a:pt x="438553" y="189601"/>
                  </a:cubicBezTo>
                  <a:close/>
                  <a:moveTo>
                    <a:pt x="438553" y="141636"/>
                  </a:moveTo>
                  <a:cubicBezTo>
                    <a:pt x="402666" y="141636"/>
                    <a:pt x="366778" y="155278"/>
                    <a:pt x="339581" y="182476"/>
                  </a:cubicBezTo>
                  <a:lnTo>
                    <a:pt x="198205" y="323852"/>
                  </a:lnTo>
                  <a:cubicBezTo>
                    <a:pt x="143723" y="378335"/>
                    <a:pt x="141637" y="578364"/>
                    <a:pt x="141637" y="578364"/>
                  </a:cubicBezTo>
                  <a:cubicBezTo>
                    <a:pt x="141637" y="578364"/>
                    <a:pt x="341753" y="576278"/>
                    <a:pt x="396149" y="521796"/>
                  </a:cubicBezTo>
                  <a:lnTo>
                    <a:pt x="537524" y="380420"/>
                  </a:lnTo>
                  <a:cubicBezTo>
                    <a:pt x="592007" y="325938"/>
                    <a:pt x="592007" y="236872"/>
                    <a:pt x="537524" y="182476"/>
                  </a:cubicBezTo>
                  <a:cubicBezTo>
                    <a:pt x="510327" y="155191"/>
                    <a:pt x="474440" y="141636"/>
                    <a:pt x="438553" y="141636"/>
                  </a:cubicBezTo>
                  <a:close/>
                  <a:moveTo>
                    <a:pt x="120000" y="0"/>
                  </a:moveTo>
                  <a:lnTo>
                    <a:pt x="600000" y="0"/>
                  </a:lnTo>
                  <a:cubicBezTo>
                    <a:pt x="666040" y="0"/>
                    <a:pt x="720000" y="54048"/>
                    <a:pt x="720000" y="120000"/>
                  </a:cubicBezTo>
                  <a:lnTo>
                    <a:pt x="720000" y="600000"/>
                  </a:lnTo>
                  <a:cubicBezTo>
                    <a:pt x="720000" y="666039"/>
                    <a:pt x="666040" y="720000"/>
                    <a:pt x="600000" y="720000"/>
                  </a:cubicBezTo>
                  <a:lnTo>
                    <a:pt x="120000" y="720000"/>
                  </a:lnTo>
                  <a:cubicBezTo>
                    <a:pt x="53961" y="720000"/>
                    <a:pt x="0" y="666039"/>
                    <a:pt x="0" y="600000"/>
                  </a:cubicBezTo>
                  <a:lnTo>
                    <a:pt x="0" y="120000"/>
                  </a:lnTo>
                  <a:cubicBezTo>
                    <a:pt x="0" y="53961"/>
                    <a:pt x="53961" y="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 w="1860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just">
                <a:lnSpc>
                  <a:spcPct val="100000"/>
                </a:lnSpc>
              </a:pPr>
              <a:endParaRPr kumimoji="1" lang="zh-CN" altLang="en-US" b="1"/>
            </a:p>
          </p:txBody>
        </p:sp>
      </p:grpSp>
      <p:sp>
        <p:nvSpPr>
          <p:cNvPr id="9" name="标题 1"/>
          <p:cNvSpPr txBox="true"/>
          <p:nvPr/>
        </p:nvSpPr>
        <p:spPr>
          <a:xfrm>
            <a:off x="1337415" y="2256770"/>
            <a:ext cx="3974482" cy="23596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取水许可到期前，对机井节水水平进行评估，超量连续2年可注销许可。
通过节水水平审查，激励用水户采取节水措施，提高用水效率。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1376001" y="1338307"/>
            <a:ext cx="3897313" cy="6731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节水水平审查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6593509" y="2011461"/>
            <a:ext cx="4522268" cy="3206396"/>
          </a:xfrm>
          <a:prstGeom prst="roundRect">
            <a:avLst>
              <a:gd name="adj" fmla="val 5292"/>
            </a:avLst>
          </a:prstGeom>
          <a:gradFill>
            <a:gsLst>
              <a:gs pos="0">
                <a:schemeClr val="bg1"/>
              </a:gs>
              <a:gs pos="95000">
                <a:schemeClr val="accent1">
                  <a:lumMod val="60000"/>
                  <a:lumOff val="40000"/>
                  <a:alpha val="50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6593509" y="1338307"/>
            <a:ext cx="4522268" cy="673154"/>
          </a:xfrm>
          <a:prstGeom prst="roundRect">
            <a:avLst>
              <a:gd name="adj" fmla="val 6789"/>
            </a:avLst>
          </a:prstGeom>
          <a:gradFill>
            <a:gsLst>
              <a:gs pos="0">
                <a:schemeClr val="accent1"/>
              </a:gs>
              <a:gs pos="95000">
                <a:schemeClr val="accent1"/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8352826" y="4761366"/>
            <a:ext cx="1003634" cy="1003634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127000" dist="508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6867403" y="2256770"/>
            <a:ext cx="3974482" cy="23596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对机井用水量进行审查，确保用水量在许可范围内，保障地下水资源的合理利用。
通过用水量审查，规范取水行为，防止超量取水。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6905987" y="1338307"/>
            <a:ext cx="3897313" cy="6731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用水量审查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6" name="标题 1"/>
          <p:cNvSpPr txBox="true"/>
          <p:nvPr/>
        </p:nvSpPr>
        <p:spPr>
          <a:xfrm flipH="true" flipV="true">
            <a:off x="8589582" y="5006673"/>
            <a:ext cx="530123" cy="513020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7" name="标题 1"/>
          <p:cNvSpPr txBox="true"/>
          <p:nvPr/>
        </p:nvSpPr>
        <p:spPr>
          <a:xfrm>
            <a:off x="11505779" y="2928438"/>
            <a:ext cx="1372441" cy="1372441"/>
          </a:xfrm>
          <a:prstGeom prst="donut">
            <a:avLst>
              <a:gd name="adj" fmla="val 18765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 w="12700" cap="sq">
            <a:solidFill>
              <a:schemeClr val="accent1">
                <a:lumMod val="20000"/>
                <a:lumOff val="8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8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延续评估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9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20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 rot="21280103">
            <a:off x="2677881" y="1840377"/>
            <a:ext cx="1656000" cy="1656000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101600" dir="540000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1345881" y="4390663"/>
            <a:ext cx="4320000" cy="103336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35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管理人需向乡镇政府报备报废机井，乡镇审核后上报区水务局核减。通过报废申请，规范机井退出机制，避免“僵尸机井”占用资源。</a:t>
            </a: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1345881" y="3902267"/>
            <a:ext cx="4320000" cy="33855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报废申请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2929246" y="2068213"/>
            <a:ext cx="1153270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1</a:t>
            </a: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 rot="467930">
            <a:off x="7845419" y="1840377"/>
            <a:ext cx="1656000" cy="1656000"/>
          </a:xfrm>
          <a:prstGeom prst="roundRect">
            <a:avLst/>
          </a:prstGeom>
          <a:solidFill>
            <a:schemeClr val="accent2"/>
          </a:solidFill>
          <a:ln w="12700" cap="sq">
            <a:noFill/>
            <a:miter/>
          </a:ln>
          <a:effectLst>
            <a:outerShdw blurRad="254000" dist="101600" dir="5400000" algn="t" rotWithShape="0">
              <a:schemeClr val="accent2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6513419" y="4390663"/>
            <a:ext cx="4320000" cy="103336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区水务局对报废机井进行核减，更新台账，确保机井管理动态化。通过核减管理，优化机井资源，提高水资源利用效率。</a:t>
            </a: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6513419" y="3902267"/>
            <a:ext cx="4320000" cy="33855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核减管理</a:t>
            </a: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8096784" y="2068213"/>
            <a:ext cx="1153270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5881648" y="2460376"/>
            <a:ext cx="416003" cy="416003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报废备案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328538" y="1"/>
            <a:ext cx="5863462" cy="5303395"/>
          </a:xfrm>
          <a:custGeom>
            <a:avLst/>
            <a:gdLst>
              <a:gd name="connsiteX0" fmla="*/ 0 w 5863462"/>
              <a:gd name="connsiteY0" fmla="*/ 0 h 5303395"/>
              <a:gd name="connsiteX1" fmla="*/ 5863462 w 5863462"/>
              <a:gd name="connsiteY1" fmla="*/ 0 h 5303395"/>
              <a:gd name="connsiteX2" fmla="*/ 5863462 w 5863462"/>
              <a:gd name="connsiteY2" fmla="*/ 5303395 h 5303395"/>
              <a:gd name="connsiteX3" fmla="*/ 5832657 w 5863462"/>
              <a:gd name="connsiteY3" fmla="*/ 5285804 h 5303395"/>
              <a:gd name="connsiteX4" fmla="*/ 140872 w 5863462"/>
              <a:gd name="connsiteY4" fmla="*/ 268684 h 5303395"/>
            </a:gdLst>
            <a:ahLst/>
            <a:cxnLst/>
            <a:rect l="l" t="t" r="r" b="b"/>
            <a:pathLst>
              <a:path w="5863462" h="5303395">
                <a:moveTo>
                  <a:pt x="0" y="0"/>
                </a:moveTo>
                <a:lnTo>
                  <a:pt x="5863462" y="0"/>
                </a:lnTo>
                <a:lnTo>
                  <a:pt x="5863462" y="5303395"/>
                </a:lnTo>
                <a:lnTo>
                  <a:pt x="5832657" y="5285804"/>
                </a:lnTo>
                <a:cubicBezTo>
                  <a:pt x="2721779" y="3464094"/>
                  <a:pt x="968527" y="1746920"/>
                  <a:pt x="140872" y="268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351188" y="1"/>
            <a:ext cx="5840812" cy="4647549"/>
          </a:xfrm>
          <a:custGeom>
            <a:avLst/>
            <a:gdLst>
              <a:gd name="connsiteX0" fmla="*/ 0 w 5840812"/>
              <a:gd name="connsiteY0" fmla="*/ 0 h 4647549"/>
              <a:gd name="connsiteX1" fmla="*/ 5840812 w 5840812"/>
              <a:gd name="connsiteY1" fmla="*/ 0 h 4647549"/>
              <a:gd name="connsiteX2" fmla="*/ 5840812 w 5840812"/>
              <a:gd name="connsiteY2" fmla="*/ 4647549 h 4647549"/>
              <a:gd name="connsiteX3" fmla="*/ 5628424 w 5840812"/>
              <a:gd name="connsiteY3" fmla="*/ 4535534 h 4647549"/>
              <a:gd name="connsiteX4" fmla="*/ 114639 w 5840812"/>
              <a:gd name="connsiteY4" fmla="*/ 177731 h 4647549"/>
            </a:gdLst>
            <a:ahLst/>
            <a:cxnLst/>
            <a:rect l="l" t="t" r="r" b="b"/>
            <a:pathLst>
              <a:path w="5840812" h="4647549">
                <a:moveTo>
                  <a:pt x="0" y="0"/>
                </a:moveTo>
                <a:lnTo>
                  <a:pt x="5840812" y="0"/>
                </a:lnTo>
                <a:lnTo>
                  <a:pt x="5840812" y="4647549"/>
                </a:lnTo>
                <a:lnTo>
                  <a:pt x="5628424" y="4535534"/>
                </a:lnTo>
                <a:cubicBezTo>
                  <a:pt x="2724938" y="2965187"/>
                  <a:pt x="1004095" y="1478945"/>
                  <a:pt x="114639" y="1777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7226159" y="1184148"/>
            <a:ext cx="4442555" cy="4442555"/>
          </a:xfrm>
          <a:prstGeom prst="ellipse">
            <a:avLst/>
          </a:prstGeom>
          <a:solidFill>
            <a:schemeClr val="bg1"/>
          </a:solidFill>
          <a:ln w="19780" cap="sq">
            <a:solidFill>
              <a:schemeClr val="accent1"/>
            </a:solidFill>
            <a:miter/>
          </a:ln>
          <a:effectLst>
            <a:outerShdw blurRad="158242" dist="33909" dir="8099998" algn="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16370" y="2780777"/>
            <a:ext cx="6360831" cy="217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7BFF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false"/>
                </a:gradFill>
                <a:latin typeface="OPPOSans H"/>
                <a:ea typeface="OPPOSans H"/>
                <a:cs typeface="OPPOSans H"/>
              </a:rPr>
              <a:t>四、取水许可与税收规则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3563482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4201796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4840109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513" t="14694" r="25207"/>
          <a:stretch>
            <a:fillRect/>
          </a:stretch>
        </p:blipFill>
        <p:spPr>
          <a:xfrm>
            <a:off x="7345318" y="1303308"/>
            <a:ext cx="4204236" cy="4204236"/>
          </a:xfrm>
          <a:custGeom>
            <a:avLst/>
            <a:gdLst>
              <a:gd name="connsiteX0" fmla="*/ 2361930 w 4723860"/>
              <a:gd name="connsiteY0" fmla="*/ 0 h 4723860"/>
              <a:gd name="connsiteX1" fmla="*/ 4723860 w 4723860"/>
              <a:gd name="connsiteY1" fmla="*/ 2361930 h 4723860"/>
              <a:gd name="connsiteX2" fmla="*/ 2361930 w 4723860"/>
              <a:gd name="connsiteY2" fmla="*/ 4723860 h 4723860"/>
              <a:gd name="connsiteX3" fmla="*/ 0 w 4723860"/>
              <a:gd name="connsiteY3" fmla="*/ 2361930 h 4723860"/>
              <a:gd name="connsiteX4" fmla="*/ 2361930 w 4723860"/>
              <a:gd name="connsiteY4" fmla="*/ 0 h 4723860"/>
            </a:gdLst>
            <a:ahLst/>
            <a:cxnLst/>
            <a:rect l="l" t="t" r="r" b="b"/>
            <a:pathLst>
              <a:path w="4723860" h="4723860">
                <a:moveTo>
                  <a:pt x="2361930" y="0"/>
                </a:moveTo>
                <a:cubicBezTo>
                  <a:pt x="3666388" y="0"/>
                  <a:pt x="4723860" y="1057472"/>
                  <a:pt x="4723860" y="2361930"/>
                </a:cubicBezTo>
                <a:cubicBezTo>
                  <a:pt x="4723860" y="3666388"/>
                  <a:pt x="3666388" y="4723860"/>
                  <a:pt x="2361930" y="4723860"/>
                </a:cubicBezTo>
                <a:cubicBezTo>
                  <a:pt x="1057472" y="4723860"/>
                  <a:pt x="0" y="3666388"/>
                  <a:pt x="0" y="2361930"/>
                </a:cubicBezTo>
                <a:cubicBezTo>
                  <a:pt x="0" y="1057472"/>
                  <a:pt x="1057472" y="0"/>
                  <a:pt x="236193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true"/>
          <p:nvPr/>
        </p:nvSpPr>
        <p:spPr>
          <a:xfrm>
            <a:off x="7345319" y="4430433"/>
            <a:ext cx="1457923" cy="14579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7485510" y="4570624"/>
            <a:ext cx="1177539" cy="117753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>
            <a:outerShdw blurRad="135636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7785145" y="4846190"/>
            <a:ext cx="578268" cy="626406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 flipH="true">
            <a:off x="10843795" y="694466"/>
            <a:ext cx="669471" cy="685644"/>
          </a:xfrm>
          <a:custGeom>
            <a:avLst/>
            <a:gdLst>
              <a:gd name="connsiteX0" fmla="*/ 49470 w 669471"/>
              <a:gd name="connsiteY0" fmla="*/ 586704 h 685644"/>
              <a:gd name="connsiteX1" fmla="*/ 0 w 669471"/>
              <a:gd name="connsiteY1" fmla="*/ 636174 h 685644"/>
              <a:gd name="connsiteX2" fmla="*/ 49470 w 669471"/>
              <a:gd name="connsiteY2" fmla="*/ 685644 h 685644"/>
              <a:gd name="connsiteX3" fmla="*/ 98940 w 669471"/>
              <a:gd name="connsiteY3" fmla="*/ 636174 h 685644"/>
              <a:gd name="connsiteX4" fmla="*/ 49470 w 669471"/>
              <a:gd name="connsiteY4" fmla="*/ 586704 h 685644"/>
              <a:gd name="connsiteX5" fmla="*/ 334736 w 669471"/>
              <a:gd name="connsiteY5" fmla="*/ 586704 h 685644"/>
              <a:gd name="connsiteX6" fmla="*/ 285266 w 669471"/>
              <a:gd name="connsiteY6" fmla="*/ 636174 h 685644"/>
              <a:gd name="connsiteX7" fmla="*/ 334736 w 669471"/>
              <a:gd name="connsiteY7" fmla="*/ 685644 h 685644"/>
              <a:gd name="connsiteX8" fmla="*/ 384206 w 669471"/>
              <a:gd name="connsiteY8" fmla="*/ 636174 h 685644"/>
              <a:gd name="connsiteX9" fmla="*/ 334736 w 669471"/>
              <a:gd name="connsiteY9" fmla="*/ 586704 h 685644"/>
              <a:gd name="connsiteX10" fmla="*/ 620001 w 669471"/>
              <a:gd name="connsiteY10" fmla="*/ 586704 h 685644"/>
              <a:gd name="connsiteX11" fmla="*/ 570531 w 669471"/>
              <a:gd name="connsiteY11" fmla="*/ 636174 h 685644"/>
              <a:gd name="connsiteX12" fmla="*/ 620001 w 669471"/>
              <a:gd name="connsiteY12" fmla="*/ 685644 h 685644"/>
              <a:gd name="connsiteX13" fmla="*/ 669471 w 669471"/>
              <a:gd name="connsiteY13" fmla="*/ 636174 h 685644"/>
              <a:gd name="connsiteX14" fmla="*/ 620001 w 669471"/>
              <a:gd name="connsiteY14" fmla="*/ 586704 h 685644"/>
              <a:gd name="connsiteX15" fmla="*/ 49470 w 669471"/>
              <a:gd name="connsiteY15" fmla="*/ 391136 h 685644"/>
              <a:gd name="connsiteX16" fmla="*/ 0 w 669471"/>
              <a:gd name="connsiteY16" fmla="*/ 440606 h 685644"/>
              <a:gd name="connsiteX17" fmla="*/ 49470 w 669471"/>
              <a:gd name="connsiteY17" fmla="*/ 490076 h 685644"/>
              <a:gd name="connsiteX18" fmla="*/ 98940 w 669471"/>
              <a:gd name="connsiteY18" fmla="*/ 440606 h 685644"/>
              <a:gd name="connsiteX19" fmla="*/ 49470 w 669471"/>
              <a:gd name="connsiteY19" fmla="*/ 391136 h 685644"/>
              <a:gd name="connsiteX20" fmla="*/ 334736 w 669471"/>
              <a:gd name="connsiteY20" fmla="*/ 391136 h 685644"/>
              <a:gd name="connsiteX21" fmla="*/ 285266 w 669471"/>
              <a:gd name="connsiteY21" fmla="*/ 440606 h 685644"/>
              <a:gd name="connsiteX22" fmla="*/ 334736 w 669471"/>
              <a:gd name="connsiteY22" fmla="*/ 490076 h 685644"/>
              <a:gd name="connsiteX23" fmla="*/ 384206 w 669471"/>
              <a:gd name="connsiteY23" fmla="*/ 440606 h 685644"/>
              <a:gd name="connsiteX24" fmla="*/ 334736 w 669471"/>
              <a:gd name="connsiteY24" fmla="*/ 391136 h 685644"/>
              <a:gd name="connsiteX25" fmla="*/ 620001 w 669471"/>
              <a:gd name="connsiteY25" fmla="*/ 391136 h 685644"/>
              <a:gd name="connsiteX26" fmla="*/ 570531 w 669471"/>
              <a:gd name="connsiteY26" fmla="*/ 440606 h 685644"/>
              <a:gd name="connsiteX27" fmla="*/ 620001 w 669471"/>
              <a:gd name="connsiteY27" fmla="*/ 490076 h 685644"/>
              <a:gd name="connsiteX28" fmla="*/ 669471 w 669471"/>
              <a:gd name="connsiteY28" fmla="*/ 440606 h 685644"/>
              <a:gd name="connsiteX29" fmla="*/ 620001 w 669471"/>
              <a:gd name="connsiteY29" fmla="*/ 391136 h 685644"/>
              <a:gd name="connsiteX30" fmla="*/ 49470 w 669471"/>
              <a:gd name="connsiteY30" fmla="*/ 195568 h 685644"/>
              <a:gd name="connsiteX31" fmla="*/ 0 w 669471"/>
              <a:gd name="connsiteY31" fmla="*/ 245038 h 685644"/>
              <a:gd name="connsiteX32" fmla="*/ 49470 w 669471"/>
              <a:gd name="connsiteY32" fmla="*/ 294508 h 685644"/>
              <a:gd name="connsiteX33" fmla="*/ 98940 w 669471"/>
              <a:gd name="connsiteY33" fmla="*/ 245038 h 685644"/>
              <a:gd name="connsiteX34" fmla="*/ 49470 w 669471"/>
              <a:gd name="connsiteY34" fmla="*/ 195568 h 685644"/>
              <a:gd name="connsiteX35" fmla="*/ 334736 w 669471"/>
              <a:gd name="connsiteY35" fmla="*/ 195568 h 685644"/>
              <a:gd name="connsiteX36" fmla="*/ 285266 w 669471"/>
              <a:gd name="connsiteY36" fmla="*/ 245038 h 685644"/>
              <a:gd name="connsiteX37" fmla="*/ 334736 w 669471"/>
              <a:gd name="connsiteY37" fmla="*/ 294508 h 685644"/>
              <a:gd name="connsiteX38" fmla="*/ 384206 w 669471"/>
              <a:gd name="connsiteY38" fmla="*/ 245038 h 685644"/>
              <a:gd name="connsiteX39" fmla="*/ 334736 w 669471"/>
              <a:gd name="connsiteY39" fmla="*/ 195568 h 685644"/>
              <a:gd name="connsiteX40" fmla="*/ 620001 w 669471"/>
              <a:gd name="connsiteY40" fmla="*/ 195568 h 685644"/>
              <a:gd name="connsiteX41" fmla="*/ 570531 w 669471"/>
              <a:gd name="connsiteY41" fmla="*/ 245038 h 685644"/>
              <a:gd name="connsiteX42" fmla="*/ 620001 w 669471"/>
              <a:gd name="connsiteY42" fmla="*/ 294508 h 685644"/>
              <a:gd name="connsiteX43" fmla="*/ 669471 w 669471"/>
              <a:gd name="connsiteY43" fmla="*/ 245038 h 685644"/>
              <a:gd name="connsiteX44" fmla="*/ 620001 w 669471"/>
              <a:gd name="connsiteY44" fmla="*/ 195568 h 685644"/>
              <a:gd name="connsiteX45" fmla="*/ 49470 w 669471"/>
              <a:gd name="connsiteY45" fmla="*/ 0 h 685644"/>
              <a:gd name="connsiteX46" fmla="*/ 0 w 669471"/>
              <a:gd name="connsiteY46" fmla="*/ 49470 h 685644"/>
              <a:gd name="connsiteX47" fmla="*/ 49470 w 669471"/>
              <a:gd name="connsiteY47" fmla="*/ 98940 h 685644"/>
              <a:gd name="connsiteX48" fmla="*/ 98940 w 669471"/>
              <a:gd name="connsiteY48" fmla="*/ 49470 h 685644"/>
              <a:gd name="connsiteX49" fmla="*/ 49470 w 669471"/>
              <a:gd name="connsiteY49" fmla="*/ 0 h 685644"/>
              <a:gd name="connsiteX50" fmla="*/ 334736 w 669471"/>
              <a:gd name="connsiteY50" fmla="*/ 0 h 685644"/>
              <a:gd name="connsiteX51" fmla="*/ 285266 w 669471"/>
              <a:gd name="connsiteY51" fmla="*/ 49470 h 685644"/>
              <a:gd name="connsiteX52" fmla="*/ 334736 w 669471"/>
              <a:gd name="connsiteY52" fmla="*/ 98940 h 685644"/>
              <a:gd name="connsiteX53" fmla="*/ 384206 w 669471"/>
              <a:gd name="connsiteY53" fmla="*/ 49470 h 685644"/>
              <a:gd name="connsiteX54" fmla="*/ 334736 w 669471"/>
              <a:gd name="connsiteY54" fmla="*/ 0 h 685644"/>
              <a:gd name="connsiteX55" fmla="*/ 620001 w 669471"/>
              <a:gd name="connsiteY55" fmla="*/ 0 h 685644"/>
              <a:gd name="connsiteX56" fmla="*/ 570531 w 669471"/>
              <a:gd name="connsiteY56" fmla="*/ 49470 h 685644"/>
              <a:gd name="connsiteX57" fmla="*/ 620001 w 669471"/>
              <a:gd name="connsiteY57" fmla="*/ 98940 h 685644"/>
              <a:gd name="connsiteX58" fmla="*/ 669471 w 669471"/>
              <a:gd name="connsiteY58" fmla="*/ 49470 h 685644"/>
              <a:gd name="connsiteX59" fmla="*/ 620001 w 669471"/>
              <a:gd name="connsiteY59" fmla="*/ 0 h 685644"/>
            </a:gdLst>
            <a:ahLst/>
            <a:cxnLst/>
            <a:rect l="l" t="t" r="r" b="b"/>
            <a:pathLst>
              <a:path w="669471" h="685644">
                <a:moveTo>
                  <a:pt x="49470" y="586704"/>
                </a:moveTo>
                <a:cubicBezTo>
                  <a:pt x="22148" y="586704"/>
                  <a:pt x="0" y="608852"/>
                  <a:pt x="0" y="636174"/>
                </a:cubicBezTo>
                <a:cubicBezTo>
                  <a:pt x="0" y="663496"/>
                  <a:pt x="22148" y="685644"/>
                  <a:pt x="49470" y="685644"/>
                </a:cubicBezTo>
                <a:cubicBezTo>
                  <a:pt x="76792" y="685644"/>
                  <a:pt x="98940" y="663496"/>
                  <a:pt x="98940" y="636174"/>
                </a:cubicBezTo>
                <a:cubicBezTo>
                  <a:pt x="98940" y="608852"/>
                  <a:pt x="76792" y="586704"/>
                  <a:pt x="49470" y="586704"/>
                </a:cubicBezTo>
                <a:close/>
                <a:moveTo>
                  <a:pt x="334736" y="586704"/>
                </a:moveTo>
                <a:cubicBezTo>
                  <a:pt x="307414" y="586704"/>
                  <a:pt x="285266" y="608852"/>
                  <a:pt x="285266" y="636174"/>
                </a:cubicBezTo>
                <a:cubicBezTo>
                  <a:pt x="285266" y="663496"/>
                  <a:pt x="307414" y="685644"/>
                  <a:pt x="334736" y="685644"/>
                </a:cubicBezTo>
                <a:cubicBezTo>
                  <a:pt x="362058" y="685644"/>
                  <a:pt x="384206" y="663496"/>
                  <a:pt x="384206" y="636174"/>
                </a:cubicBezTo>
                <a:cubicBezTo>
                  <a:pt x="384206" y="608852"/>
                  <a:pt x="362058" y="586704"/>
                  <a:pt x="334736" y="586704"/>
                </a:cubicBezTo>
                <a:close/>
                <a:moveTo>
                  <a:pt x="620001" y="586704"/>
                </a:moveTo>
                <a:cubicBezTo>
                  <a:pt x="592679" y="586704"/>
                  <a:pt x="570531" y="608852"/>
                  <a:pt x="570531" y="636174"/>
                </a:cubicBezTo>
                <a:cubicBezTo>
                  <a:pt x="570531" y="663496"/>
                  <a:pt x="592679" y="685644"/>
                  <a:pt x="620001" y="685644"/>
                </a:cubicBezTo>
                <a:cubicBezTo>
                  <a:pt x="647323" y="685644"/>
                  <a:pt x="669471" y="663496"/>
                  <a:pt x="669471" y="636174"/>
                </a:cubicBezTo>
                <a:cubicBezTo>
                  <a:pt x="669471" y="608852"/>
                  <a:pt x="647323" y="586704"/>
                  <a:pt x="620001" y="586704"/>
                </a:cubicBezTo>
                <a:close/>
                <a:moveTo>
                  <a:pt x="49470" y="391136"/>
                </a:moveTo>
                <a:cubicBezTo>
                  <a:pt x="22148" y="391136"/>
                  <a:pt x="0" y="413284"/>
                  <a:pt x="0" y="440606"/>
                </a:cubicBezTo>
                <a:cubicBezTo>
                  <a:pt x="0" y="467928"/>
                  <a:pt x="22148" y="490076"/>
                  <a:pt x="49470" y="490076"/>
                </a:cubicBezTo>
                <a:cubicBezTo>
                  <a:pt x="76792" y="490076"/>
                  <a:pt x="98940" y="467928"/>
                  <a:pt x="98940" y="440606"/>
                </a:cubicBezTo>
                <a:cubicBezTo>
                  <a:pt x="98940" y="413284"/>
                  <a:pt x="76792" y="391136"/>
                  <a:pt x="49470" y="391136"/>
                </a:cubicBezTo>
                <a:close/>
                <a:moveTo>
                  <a:pt x="334736" y="391136"/>
                </a:moveTo>
                <a:cubicBezTo>
                  <a:pt x="307414" y="391136"/>
                  <a:pt x="285266" y="413284"/>
                  <a:pt x="285266" y="440606"/>
                </a:cubicBezTo>
                <a:cubicBezTo>
                  <a:pt x="285266" y="467928"/>
                  <a:pt x="307414" y="490076"/>
                  <a:pt x="334736" y="490076"/>
                </a:cubicBezTo>
                <a:cubicBezTo>
                  <a:pt x="362058" y="490076"/>
                  <a:pt x="384206" y="467928"/>
                  <a:pt x="384206" y="440606"/>
                </a:cubicBezTo>
                <a:cubicBezTo>
                  <a:pt x="384206" y="413284"/>
                  <a:pt x="362058" y="391136"/>
                  <a:pt x="334736" y="391136"/>
                </a:cubicBezTo>
                <a:close/>
                <a:moveTo>
                  <a:pt x="620001" y="391136"/>
                </a:moveTo>
                <a:cubicBezTo>
                  <a:pt x="592679" y="391136"/>
                  <a:pt x="570531" y="413284"/>
                  <a:pt x="570531" y="440606"/>
                </a:cubicBezTo>
                <a:cubicBezTo>
                  <a:pt x="570531" y="467928"/>
                  <a:pt x="592679" y="490076"/>
                  <a:pt x="620001" y="490076"/>
                </a:cubicBezTo>
                <a:cubicBezTo>
                  <a:pt x="647323" y="490076"/>
                  <a:pt x="669471" y="467928"/>
                  <a:pt x="669471" y="440606"/>
                </a:cubicBezTo>
                <a:cubicBezTo>
                  <a:pt x="669471" y="413284"/>
                  <a:pt x="647323" y="391136"/>
                  <a:pt x="620001" y="391136"/>
                </a:cubicBezTo>
                <a:close/>
                <a:moveTo>
                  <a:pt x="49470" y="195568"/>
                </a:moveTo>
                <a:cubicBezTo>
                  <a:pt x="22148" y="195568"/>
                  <a:pt x="0" y="217716"/>
                  <a:pt x="0" y="245038"/>
                </a:cubicBezTo>
                <a:cubicBezTo>
                  <a:pt x="0" y="272360"/>
                  <a:pt x="22148" y="294508"/>
                  <a:pt x="49470" y="294508"/>
                </a:cubicBezTo>
                <a:cubicBezTo>
                  <a:pt x="76792" y="294508"/>
                  <a:pt x="98940" y="272360"/>
                  <a:pt x="98940" y="245038"/>
                </a:cubicBezTo>
                <a:cubicBezTo>
                  <a:pt x="98940" y="217716"/>
                  <a:pt x="76792" y="195568"/>
                  <a:pt x="49470" y="195568"/>
                </a:cubicBezTo>
                <a:close/>
                <a:moveTo>
                  <a:pt x="334736" y="195568"/>
                </a:moveTo>
                <a:cubicBezTo>
                  <a:pt x="307414" y="195568"/>
                  <a:pt x="285266" y="217716"/>
                  <a:pt x="285266" y="245038"/>
                </a:cubicBezTo>
                <a:cubicBezTo>
                  <a:pt x="285266" y="272360"/>
                  <a:pt x="307414" y="294508"/>
                  <a:pt x="334736" y="294508"/>
                </a:cubicBezTo>
                <a:cubicBezTo>
                  <a:pt x="362058" y="294508"/>
                  <a:pt x="384206" y="272360"/>
                  <a:pt x="384206" y="245038"/>
                </a:cubicBezTo>
                <a:cubicBezTo>
                  <a:pt x="384206" y="217716"/>
                  <a:pt x="362058" y="195568"/>
                  <a:pt x="334736" y="195568"/>
                </a:cubicBezTo>
                <a:close/>
                <a:moveTo>
                  <a:pt x="620001" y="195568"/>
                </a:moveTo>
                <a:cubicBezTo>
                  <a:pt x="592679" y="195568"/>
                  <a:pt x="570531" y="217716"/>
                  <a:pt x="570531" y="245038"/>
                </a:cubicBezTo>
                <a:cubicBezTo>
                  <a:pt x="570531" y="272360"/>
                  <a:pt x="592679" y="294508"/>
                  <a:pt x="620001" y="294508"/>
                </a:cubicBezTo>
                <a:cubicBezTo>
                  <a:pt x="647323" y="294508"/>
                  <a:pt x="669471" y="272360"/>
                  <a:pt x="669471" y="245038"/>
                </a:cubicBezTo>
                <a:cubicBezTo>
                  <a:pt x="669471" y="217716"/>
                  <a:pt x="647323" y="195568"/>
                  <a:pt x="620001" y="195568"/>
                </a:cubicBezTo>
                <a:close/>
                <a:moveTo>
                  <a:pt x="49470" y="0"/>
                </a:moveTo>
                <a:cubicBezTo>
                  <a:pt x="22148" y="0"/>
                  <a:pt x="0" y="22148"/>
                  <a:pt x="0" y="49470"/>
                </a:cubicBezTo>
                <a:cubicBezTo>
                  <a:pt x="0" y="76792"/>
                  <a:pt x="22148" y="98940"/>
                  <a:pt x="49470" y="98940"/>
                </a:cubicBezTo>
                <a:cubicBezTo>
                  <a:pt x="76792" y="98940"/>
                  <a:pt x="98940" y="76792"/>
                  <a:pt x="98940" y="49470"/>
                </a:cubicBezTo>
                <a:cubicBezTo>
                  <a:pt x="98940" y="22148"/>
                  <a:pt x="76792" y="0"/>
                  <a:pt x="49470" y="0"/>
                </a:cubicBezTo>
                <a:close/>
                <a:moveTo>
                  <a:pt x="334736" y="0"/>
                </a:moveTo>
                <a:cubicBezTo>
                  <a:pt x="307414" y="0"/>
                  <a:pt x="285266" y="22148"/>
                  <a:pt x="285266" y="49470"/>
                </a:cubicBezTo>
                <a:cubicBezTo>
                  <a:pt x="285266" y="76792"/>
                  <a:pt x="307414" y="98940"/>
                  <a:pt x="334736" y="98940"/>
                </a:cubicBezTo>
                <a:cubicBezTo>
                  <a:pt x="362058" y="98940"/>
                  <a:pt x="384206" y="76792"/>
                  <a:pt x="384206" y="49470"/>
                </a:cubicBezTo>
                <a:cubicBezTo>
                  <a:pt x="384206" y="22148"/>
                  <a:pt x="362058" y="0"/>
                  <a:pt x="334736" y="0"/>
                </a:cubicBezTo>
                <a:close/>
                <a:moveTo>
                  <a:pt x="620001" y="0"/>
                </a:moveTo>
                <a:cubicBezTo>
                  <a:pt x="592679" y="0"/>
                  <a:pt x="570531" y="22148"/>
                  <a:pt x="570531" y="49470"/>
                </a:cubicBezTo>
                <a:cubicBezTo>
                  <a:pt x="570531" y="76792"/>
                  <a:pt x="592679" y="98940"/>
                  <a:pt x="620001" y="98940"/>
                </a:cubicBezTo>
                <a:cubicBezTo>
                  <a:pt x="647323" y="98940"/>
                  <a:pt x="669471" y="76792"/>
                  <a:pt x="669471" y="49470"/>
                </a:cubicBezTo>
                <a:cubicBezTo>
                  <a:pt x="669471" y="22148"/>
                  <a:pt x="647323" y="0"/>
                  <a:pt x="620001" y="0"/>
                </a:cubicBezTo>
                <a:close/>
              </a:path>
            </a:pathLst>
          </a:custGeom>
          <a:gradFill>
            <a:gsLst>
              <a:gs pos="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5268925" y="2572070"/>
            <a:ext cx="1657794" cy="1657794"/>
          </a:xfrm>
          <a:prstGeom prst="arc">
            <a:avLst>
              <a:gd name="adj1" fmla="val 12611919"/>
              <a:gd name="adj2" fmla="val 21594316"/>
            </a:avLst>
          </a:prstGeom>
          <a:noFill/>
          <a:ln w="133350" cap="rnd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7760867" y="3091248"/>
            <a:ext cx="699729" cy="699729"/>
          </a:xfrm>
          <a:prstGeom prst="arc">
            <a:avLst>
              <a:gd name="adj1" fmla="val 10800000"/>
              <a:gd name="adj2" fmla="val 648000"/>
            </a:avLst>
          </a:prstGeom>
          <a:noFill/>
          <a:ln w="133350" cap="rnd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cxnSp>
        <p:nvCxnSpPr>
          <p:cNvPr id="5" name="标题 1"/>
          <p:cNvCxnSpPr/>
          <p:nvPr/>
        </p:nvCxnSpPr>
        <p:spPr>
          <a:xfrm>
            <a:off x="6912936" y="3441112"/>
            <a:ext cx="828989" cy="0"/>
          </a:xfrm>
          <a:prstGeom prst="line">
            <a:avLst/>
          </a:prstGeom>
          <a:noFill/>
          <a:ln w="133350" cap="rnd">
            <a:solidFill>
              <a:schemeClr val="accent1"/>
            </a:solidFill>
            <a:prstDash val="solid"/>
            <a:miter/>
          </a:ln>
        </p:spPr>
      </p:cxnSp>
      <p:sp>
        <p:nvSpPr>
          <p:cNvPr id="6" name="标题 1"/>
          <p:cNvSpPr txBox="true"/>
          <p:nvPr/>
        </p:nvSpPr>
        <p:spPr>
          <a:xfrm flipH="true">
            <a:off x="3727986" y="3091248"/>
            <a:ext cx="699729" cy="699729"/>
          </a:xfrm>
          <a:prstGeom prst="arc">
            <a:avLst>
              <a:gd name="adj1" fmla="val 10800000"/>
              <a:gd name="adj2" fmla="val 3888000"/>
            </a:avLst>
          </a:prstGeom>
          <a:noFill/>
          <a:ln w="133350" cap="rnd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cxnSp>
        <p:nvCxnSpPr>
          <p:cNvPr id="7" name="标题 1"/>
          <p:cNvCxnSpPr/>
          <p:nvPr/>
        </p:nvCxnSpPr>
        <p:spPr>
          <a:xfrm>
            <a:off x="4426152" y="3441112"/>
            <a:ext cx="828989" cy="0"/>
          </a:xfrm>
          <a:prstGeom prst="line">
            <a:avLst/>
          </a:prstGeom>
          <a:noFill/>
          <a:ln w="133350" cap="rnd">
            <a:solidFill>
              <a:schemeClr val="accent1"/>
            </a:solidFill>
            <a:prstDash val="solid"/>
            <a:miter/>
          </a:ln>
        </p:spPr>
      </p:cxnSp>
      <p:sp>
        <p:nvSpPr>
          <p:cNvPr id="8" name="标题 1"/>
          <p:cNvSpPr txBox="true"/>
          <p:nvPr/>
        </p:nvSpPr>
        <p:spPr>
          <a:xfrm rot="10800000">
            <a:off x="5265283" y="2574352"/>
            <a:ext cx="1657794" cy="1657794"/>
          </a:xfrm>
          <a:prstGeom prst="arc">
            <a:avLst>
              <a:gd name="adj1" fmla="val 12654381"/>
              <a:gd name="adj2" fmla="val 21423341"/>
            </a:avLst>
          </a:prstGeom>
          <a:noFill/>
          <a:ln w="133350" cap="rnd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5486375" y="2808975"/>
            <a:ext cx="1211916" cy="121191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50000"/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7954383" y="2932429"/>
            <a:ext cx="584200" cy="6248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3901672" y="2932429"/>
            <a:ext cx="584200" cy="6248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01</a:t>
            </a: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8672002" y="1847850"/>
            <a:ext cx="2891721" cy="830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审批流程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8672002" y="2730405"/>
            <a:ext cx="2891721" cy="31179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区水务局对取水许可申请进行严格审批，符合条件的发放许可证，保障取水合法性。
通过规范的审批流程，确保机井取水的合法性。</a:t>
            </a: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615578" y="1847850"/>
            <a:ext cx="2891722" cy="830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许可要求</a:t>
            </a: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>
            <a:off x="615578" y="2730405"/>
            <a:ext cx="2891721" cy="31179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农业灌溉机井必须申请取水许可，无证机井一律关停，确保取水合法合规。
通过严格的许可要求，规范机井取水行为，保障地下水资源的合理利用。</a:t>
            </a: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>
            <a:off x="5784244" y="3304411"/>
            <a:ext cx="489714" cy="367358"/>
          </a:xfrm>
          <a:custGeom>
            <a:avLst/>
            <a:gdLst>
              <a:gd name="connsiteX0" fmla="*/ 489617 w 489714"/>
              <a:gd name="connsiteY0" fmla="*/ 105533 h 367358"/>
              <a:gd name="connsiteX1" fmla="*/ 468784 w 489714"/>
              <a:gd name="connsiteY1" fmla="*/ 76386 h 367358"/>
              <a:gd name="connsiteX2" fmla="*/ 457145 w 489714"/>
              <a:gd name="connsiteY2" fmla="*/ 74626 h 367358"/>
              <a:gd name="connsiteX3" fmla="*/ 316500 w 489714"/>
              <a:gd name="connsiteY3" fmla="*/ 74626 h 367358"/>
              <a:gd name="connsiteX4" fmla="*/ 306818 w 489714"/>
              <a:gd name="connsiteY4" fmla="*/ 73452 h 367358"/>
              <a:gd name="connsiteX5" fmla="*/ 284811 w 489714"/>
              <a:gd name="connsiteY5" fmla="*/ 52033 h 367358"/>
              <a:gd name="connsiteX6" fmla="*/ 276595 w 489714"/>
              <a:gd name="connsiteY6" fmla="*/ 23082 h 367358"/>
              <a:gd name="connsiteX7" fmla="*/ 255469 w 489714"/>
              <a:gd name="connsiteY7" fmla="*/ 1174 h 367358"/>
              <a:gd name="connsiteX8" fmla="*/ 244711 w 489714"/>
              <a:gd name="connsiteY8" fmla="*/ 0 h 367358"/>
              <a:gd name="connsiteX9" fmla="*/ 32765 w 489714"/>
              <a:gd name="connsiteY9" fmla="*/ 0 h 367358"/>
              <a:gd name="connsiteX10" fmla="*/ 30026 w 489714"/>
              <a:gd name="connsiteY10" fmla="*/ 0 h 367358"/>
              <a:gd name="connsiteX11" fmla="*/ 1271 w 489714"/>
              <a:gd name="connsiteY11" fmla="*/ 22593 h 367358"/>
              <a:gd name="connsiteX12" fmla="*/ 98 w 489714"/>
              <a:gd name="connsiteY12" fmla="*/ 32667 h 367358"/>
              <a:gd name="connsiteX13" fmla="*/ 0 w 489714"/>
              <a:gd name="connsiteY13" fmla="*/ 334496 h 367358"/>
              <a:gd name="connsiteX14" fmla="*/ 0 w 489714"/>
              <a:gd name="connsiteY14" fmla="*/ 336843 h 367358"/>
              <a:gd name="connsiteX15" fmla="*/ 21517 w 489714"/>
              <a:gd name="connsiteY15" fmla="*/ 365892 h 367358"/>
              <a:gd name="connsiteX16" fmla="*/ 33939 w 489714"/>
              <a:gd name="connsiteY16" fmla="*/ 367359 h 367358"/>
              <a:gd name="connsiteX17" fmla="*/ 245004 w 489714"/>
              <a:gd name="connsiteY17" fmla="*/ 367359 h 367358"/>
              <a:gd name="connsiteX18" fmla="*/ 454407 w 489714"/>
              <a:gd name="connsiteY18" fmla="*/ 367359 h 367358"/>
              <a:gd name="connsiteX19" fmla="*/ 460177 w 489714"/>
              <a:gd name="connsiteY19" fmla="*/ 367359 h 367358"/>
              <a:gd name="connsiteX20" fmla="*/ 480717 w 489714"/>
              <a:gd name="connsiteY20" fmla="*/ 358361 h 367358"/>
              <a:gd name="connsiteX21" fmla="*/ 489715 w 489714"/>
              <a:gd name="connsiteY21" fmla="*/ 336061 h 367358"/>
              <a:gd name="connsiteX22" fmla="*/ 489715 w 489714"/>
              <a:gd name="connsiteY22" fmla="*/ 213412 h 367358"/>
              <a:gd name="connsiteX23" fmla="*/ 489715 w 489714"/>
              <a:gd name="connsiteY23" fmla="*/ 105630 h 367358"/>
            </a:gdLst>
            <a:ahLst/>
            <a:cxnLst/>
            <a:rect l="l" t="t" r="r" b="b"/>
            <a:pathLst>
              <a:path w="489714" h="367358">
                <a:moveTo>
                  <a:pt x="489617" y="105533"/>
                </a:moveTo>
                <a:cubicBezTo>
                  <a:pt x="489617" y="92133"/>
                  <a:pt x="481303" y="80690"/>
                  <a:pt x="468784" y="76386"/>
                </a:cubicBezTo>
                <a:cubicBezTo>
                  <a:pt x="464970" y="75115"/>
                  <a:pt x="461155" y="74626"/>
                  <a:pt x="457145" y="74626"/>
                </a:cubicBezTo>
                <a:cubicBezTo>
                  <a:pt x="410296" y="74626"/>
                  <a:pt x="363447" y="74626"/>
                  <a:pt x="316500" y="74626"/>
                </a:cubicBezTo>
                <a:cubicBezTo>
                  <a:pt x="313273" y="74626"/>
                  <a:pt x="309947" y="74332"/>
                  <a:pt x="306818" y="73452"/>
                </a:cubicBezTo>
                <a:cubicBezTo>
                  <a:pt x="295668" y="70322"/>
                  <a:pt x="288137" y="63183"/>
                  <a:pt x="284811" y="52033"/>
                </a:cubicBezTo>
                <a:cubicBezTo>
                  <a:pt x="281877" y="42448"/>
                  <a:pt x="279432" y="32667"/>
                  <a:pt x="276595" y="23082"/>
                </a:cubicBezTo>
                <a:cubicBezTo>
                  <a:pt x="273466" y="12030"/>
                  <a:pt x="266424" y="4695"/>
                  <a:pt x="255469" y="1174"/>
                </a:cubicBezTo>
                <a:cubicBezTo>
                  <a:pt x="251948" y="0"/>
                  <a:pt x="248330" y="0"/>
                  <a:pt x="244711" y="0"/>
                </a:cubicBezTo>
                <a:lnTo>
                  <a:pt x="32765" y="0"/>
                </a:lnTo>
                <a:cubicBezTo>
                  <a:pt x="31885" y="0"/>
                  <a:pt x="31005" y="0"/>
                  <a:pt x="30026" y="0"/>
                </a:cubicBezTo>
                <a:cubicBezTo>
                  <a:pt x="16431" y="391"/>
                  <a:pt x="4695" y="9389"/>
                  <a:pt x="1271" y="22593"/>
                </a:cubicBezTo>
                <a:cubicBezTo>
                  <a:pt x="391" y="25821"/>
                  <a:pt x="98" y="29244"/>
                  <a:pt x="98" y="32667"/>
                </a:cubicBezTo>
                <a:cubicBezTo>
                  <a:pt x="0" y="133212"/>
                  <a:pt x="0" y="233854"/>
                  <a:pt x="0" y="334496"/>
                </a:cubicBezTo>
                <a:cubicBezTo>
                  <a:pt x="0" y="335278"/>
                  <a:pt x="0" y="336061"/>
                  <a:pt x="0" y="336843"/>
                </a:cubicBezTo>
                <a:cubicBezTo>
                  <a:pt x="196" y="350145"/>
                  <a:pt x="8803" y="361784"/>
                  <a:pt x="21517" y="365892"/>
                </a:cubicBezTo>
                <a:cubicBezTo>
                  <a:pt x="25527" y="367261"/>
                  <a:pt x="29733" y="367359"/>
                  <a:pt x="33939" y="367359"/>
                </a:cubicBezTo>
                <a:lnTo>
                  <a:pt x="245004" y="367359"/>
                </a:lnTo>
                <a:cubicBezTo>
                  <a:pt x="314838" y="367359"/>
                  <a:pt x="384573" y="367359"/>
                  <a:pt x="454407" y="367359"/>
                </a:cubicBezTo>
                <a:cubicBezTo>
                  <a:pt x="456363" y="367359"/>
                  <a:pt x="458221" y="367359"/>
                  <a:pt x="460177" y="367359"/>
                </a:cubicBezTo>
                <a:cubicBezTo>
                  <a:pt x="468197" y="367065"/>
                  <a:pt x="475044" y="364033"/>
                  <a:pt x="480717" y="358361"/>
                </a:cubicBezTo>
                <a:cubicBezTo>
                  <a:pt x="486878" y="352199"/>
                  <a:pt x="489715" y="344766"/>
                  <a:pt x="489715" y="336061"/>
                </a:cubicBezTo>
                <a:cubicBezTo>
                  <a:pt x="489715" y="295178"/>
                  <a:pt x="489715" y="254295"/>
                  <a:pt x="489715" y="213412"/>
                </a:cubicBezTo>
                <a:cubicBezTo>
                  <a:pt x="489715" y="177518"/>
                  <a:pt x="489715" y="141623"/>
                  <a:pt x="489715" y="105630"/>
                </a:cubicBezTo>
                <a:close/>
              </a:path>
            </a:pathLst>
          </a:custGeom>
          <a:solidFill>
            <a:schemeClr val="bg1"/>
          </a:solidFill>
          <a:ln w="96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5868063" y="3155747"/>
            <a:ext cx="533629" cy="421054"/>
          </a:xfrm>
          <a:custGeom>
            <a:avLst/>
            <a:gdLst>
              <a:gd name="connsiteX0" fmla="*/ 533630 w 533629"/>
              <a:gd name="connsiteY0" fmla="*/ 138395 h 421054"/>
              <a:gd name="connsiteX1" fmla="*/ 508983 w 533629"/>
              <a:gd name="connsiteY1" fmla="*/ 85580 h 421054"/>
              <a:gd name="connsiteX2" fmla="*/ 463601 w 533629"/>
              <a:gd name="connsiteY2" fmla="*/ 68953 h 421054"/>
              <a:gd name="connsiteX3" fmla="*/ 439540 w 533629"/>
              <a:gd name="connsiteY3" fmla="*/ 68953 h 421054"/>
              <a:gd name="connsiteX4" fmla="*/ 363643 w 533629"/>
              <a:gd name="connsiteY4" fmla="*/ 68953 h 421054"/>
              <a:gd name="connsiteX5" fmla="*/ 356601 w 533629"/>
              <a:gd name="connsiteY5" fmla="*/ 68953 h 421054"/>
              <a:gd name="connsiteX6" fmla="*/ 341147 w 533629"/>
              <a:gd name="connsiteY6" fmla="*/ 68953 h 421054"/>
              <a:gd name="connsiteX7" fmla="*/ 336159 w 533629"/>
              <a:gd name="connsiteY7" fmla="*/ 51348 h 421054"/>
              <a:gd name="connsiteX8" fmla="*/ 268184 w 533629"/>
              <a:gd name="connsiteY8" fmla="*/ 0 h 421054"/>
              <a:gd name="connsiteX9" fmla="*/ 186125 w 533629"/>
              <a:gd name="connsiteY9" fmla="*/ 0 h 421054"/>
              <a:gd name="connsiteX10" fmla="*/ 70225 w 533629"/>
              <a:gd name="connsiteY10" fmla="*/ 0 h 421054"/>
              <a:gd name="connsiteX11" fmla="*/ 51250 w 533629"/>
              <a:gd name="connsiteY11" fmla="*/ 2641 h 421054"/>
              <a:gd name="connsiteX12" fmla="*/ 0 w 533629"/>
              <a:gd name="connsiteY12" fmla="*/ 70420 h 421054"/>
              <a:gd name="connsiteX13" fmla="*/ 0 w 533629"/>
              <a:gd name="connsiteY13" fmla="*/ 108075 h 421054"/>
              <a:gd name="connsiteX14" fmla="*/ 196 w 533629"/>
              <a:gd name="connsiteY14" fmla="*/ 111499 h 421054"/>
              <a:gd name="connsiteX15" fmla="*/ 978 w 533629"/>
              <a:gd name="connsiteY15" fmla="*/ 120301 h 421054"/>
              <a:gd name="connsiteX16" fmla="*/ 49588 w 533629"/>
              <a:gd name="connsiteY16" fmla="*/ 120301 h 421054"/>
              <a:gd name="connsiteX17" fmla="*/ 49588 w 533629"/>
              <a:gd name="connsiteY17" fmla="*/ 96534 h 421054"/>
              <a:gd name="connsiteX18" fmla="*/ 49588 w 533629"/>
              <a:gd name="connsiteY18" fmla="*/ 70127 h 421054"/>
              <a:gd name="connsiteX19" fmla="*/ 59759 w 533629"/>
              <a:gd name="connsiteY19" fmla="*/ 52522 h 421054"/>
              <a:gd name="connsiteX20" fmla="*/ 71105 w 533629"/>
              <a:gd name="connsiteY20" fmla="*/ 49783 h 421054"/>
              <a:gd name="connsiteX21" fmla="*/ 194634 w 533629"/>
              <a:gd name="connsiteY21" fmla="*/ 49783 h 421054"/>
              <a:gd name="connsiteX22" fmla="*/ 266619 w 533629"/>
              <a:gd name="connsiteY22" fmla="*/ 49783 h 421054"/>
              <a:gd name="connsiteX23" fmla="*/ 274444 w 533629"/>
              <a:gd name="connsiteY23" fmla="*/ 50663 h 421054"/>
              <a:gd name="connsiteX24" fmla="*/ 287941 w 533629"/>
              <a:gd name="connsiteY24" fmla="*/ 64356 h 421054"/>
              <a:gd name="connsiteX25" fmla="*/ 293907 w 533629"/>
              <a:gd name="connsiteY25" fmla="*/ 85287 h 421054"/>
              <a:gd name="connsiteX26" fmla="*/ 295374 w 533629"/>
              <a:gd name="connsiteY26" fmla="*/ 90568 h 421054"/>
              <a:gd name="connsiteX27" fmla="*/ 303786 w 533629"/>
              <a:gd name="connsiteY27" fmla="*/ 106217 h 421054"/>
              <a:gd name="connsiteX28" fmla="*/ 331660 w 533629"/>
              <a:gd name="connsiteY28" fmla="*/ 118345 h 421054"/>
              <a:gd name="connsiteX29" fmla="*/ 391420 w 533629"/>
              <a:gd name="connsiteY29" fmla="*/ 118345 h 421054"/>
              <a:gd name="connsiteX30" fmla="*/ 460080 w 533629"/>
              <a:gd name="connsiteY30" fmla="*/ 118345 h 421054"/>
              <a:gd name="connsiteX31" fmla="*/ 462134 w 533629"/>
              <a:gd name="connsiteY31" fmla="*/ 118345 h 421054"/>
              <a:gd name="connsiteX32" fmla="*/ 464090 w 533629"/>
              <a:gd name="connsiteY32" fmla="*/ 118345 h 421054"/>
              <a:gd name="connsiteX33" fmla="*/ 482966 w 533629"/>
              <a:gd name="connsiteY33" fmla="*/ 133701 h 421054"/>
              <a:gd name="connsiteX34" fmla="*/ 483651 w 533629"/>
              <a:gd name="connsiteY34" fmla="*/ 144948 h 421054"/>
              <a:gd name="connsiteX35" fmla="*/ 483651 w 533629"/>
              <a:gd name="connsiteY35" fmla="*/ 317380 h 421054"/>
              <a:gd name="connsiteX36" fmla="*/ 483651 w 533629"/>
              <a:gd name="connsiteY36" fmla="*/ 344570 h 421054"/>
              <a:gd name="connsiteX37" fmla="*/ 483651 w 533629"/>
              <a:gd name="connsiteY37" fmla="*/ 351808 h 421054"/>
              <a:gd name="connsiteX38" fmla="*/ 463992 w 533629"/>
              <a:gd name="connsiteY38" fmla="*/ 371369 h 421054"/>
              <a:gd name="connsiteX39" fmla="*/ 456656 w 533629"/>
              <a:gd name="connsiteY39" fmla="*/ 371369 h 421054"/>
              <a:gd name="connsiteX40" fmla="*/ 447952 w 533629"/>
              <a:gd name="connsiteY40" fmla="*/ 371369 h 421054"/>
              <a:gd name="connsiteX41" fmla="*/ 445702 w 533629"/>
              <a:gd name="connsiteY41" fmla="*/ 371369 h 421054"/>
              <a:gd name="connsiteX42" fmla="*/ 443257 w 533629"/>
              <a:gd name="connsiteY42" fmla="*/ 371467 h 421054"/>
              <a:gd name="connsiteX43" fmla="*/ 434063 w 533629"/>
              <a:gd name="connsiteY43" fmla="*/ 371956 h 421054"/>
              <a:gd name="connsiteX44" fmla="*/ 434063 w 533629"/>
              <a:gd name="connsiteY44" fmla="*/ 420467 h 421054"/>
              <a:gd name="connsiteX45" fmla="*/ 443257 w 533629"/>
              <a:gd name="connsiteY45" fmla="*/ 420956 h 421054"/>
              <a:gd name="connsiteX46" fmla="*/ 446093 w 533629"/>
              <a:gd name="connsiteY46" fmla="*/ 421054 h 421054"/>
              <a:gd name="connsiteX47" fmla="*/ 455483 w 533629"/>
              <a:gd name="connsiteY47" fmla="*/ 421054 h 421054"/>
              <a:gd name="connsiteX48" fmla="*/ 462036 w 533629"/>
              <a:gd name="connsiteY48" fmla="*/ 421054 h 421054"/>
              <a:gd name="connsiteX49" fmla="*/ 475924 w 533629"/>
              <a:gd name="connsiteY49" fmla="*/ 419783 h 421054"/>
              <a:gd name="connsiteX50" fmla="*/ 533336 w 533629"/>
              <a:gd name="connsiteY50" fmla="*/ 351514 h 421054"/>
              <a:gd name="connsiteX51" fmla="*/ 533336 w 533629"/>
              <a:gd name="connsiteY51" fmla="*/ 138395 h 421054"/>
            </a:gdLst>
            <a:ahLst/>
            <a:cxnLst/>
            <a:rect l="l" t="t" r="r" b="b"/>
            <a:pathLst>
              <a:path w="533629" h="421054">
                <a:moveTo>
                  <a:pt x="533630" y="138395"/>
                </a:moveTo>
                <a:cubicBezTo>
                  <a:pt x="533630" y="117367"/>
                  <a:pt x="525316" y="99566"/>
                  <a:pt x="508983" y="85580"/>
                </a:cubicBezTo>
                <a:cubicBezTo>
                  <a:pt x="496072" y="74528"/>
                  <a:pt x="480814" y="68953"/>
                  <a:pt x="463601" y="68953"/>
                </a:cubicBezTo>
                <a:lnTo>
                  <a:pt x="439540" y="68953"/>
                </a:lnTo>
                <a:cubicBezTo>
                  <a:pt x="439540" y="68953"/>
                  <a:pt x="363643" y="68953"/>
                  <a:pt x="363643" y="68953"/>
                </a:cubicBezTo>
                <a:lnTo>
                  <a:pt x="356601" y="68953"/>
                </a:lnTo>
                <a:cubicBezTo>
                  <a:pt x="356601" y="68953"/>
                  <a:pt x="341147" y="68953"/>
                  <a:pt x="341147" y="68953"/>
                </a:cubicBezTo>
                <a:lnTo>
                  <a:pt x="336159" y="51348"/>
                </a:lnTo>
                <a:cubicBezTo>
                  <a:pt x="327357" y="20637"/>
                  <a:pt x="299971" y="0"/>
                  <a:pt x="268184" y="0"/>
                </a:cubicBezTo>
                <a:lnTo>
                  <a:pt x="186125" y="0"/>
                </a:lnTo>
                <a:cubicBezTo>
                  <a:pt x="186125" y="0"/>
                  <a:pt x="70225" y="0"/>
                  <a:pt x="70225" y="0"/>
                </a:cubicBezTo>
                <a:cubicBezTo>
                  <a:pt x="64063" y="0"/>
                  <a:pt x="57706" y="880"/>
                  <a:pt x="51250" y="2641"/>
                </a:cubicBezTo>
                <a:cubicBezTo>
                  <a:pt x="21126" y="10856"/>
                  <a:pt x="0" y="38829"/>
                  <a:pt x="0" y="70420"/>
                </a:cubicBezTo>
                <a:cubicBezTo>
                  <a:pt x="0" y="82939"/>
                  <a:pt x="0" y="95556"/>
                  <a:pt x="0" y="108075"/>
                </a:cubicBezTo>
                <a:cubicBezTo>
                  <a:pt x="0" y="109151"/>
                  <a:pt x="98" y="110325"/>
                  <a:pt x="196" y="111499"/>
                </a:cubicBezTo>
                <a:lnTo>
                  <a:pt x="978" y="120301"/>
                </a:lnTo>
                <a:lnTo>
                  <a:pt x="49588" y="120301"/>
                </a:lnTo>
                <a:lnTo>
                  <a:pt x="49588" y="96534"/>
                </a:lnTo>
                <a:cubicBezTo>
                  <a:pt x="49588" y="87732"/>
                  <a:pt x="49588" y="78929"/>
                  <a:pt x="49588" y="70127"/>
                </a:cubicBezTo>
                <a:cubicBezTo>
                  <a:pt x="49685" y="62302"/>
                  <a:pt x="52913" y="56727"/>
                  <a:pt x="59759" y="52522"/>
                </a:cubicBezTo>
                <a:cubicBezTo>
                  <a:pt x="62791" y="50663"/>
                  <a:pt x="66410" y="49783"/>
                  <a:pt x="71105" y="49783"/>
                </a:cubicBezTo>
                <a:lnTo>
                  <a:pt x="194634" y="49783"/>
                </a:lnTo>
                <a:cubicBezTo>
                  <a:pt x="218596" y="49783"/>
                  <a:pt x="242657" y="49783"/>
                  <a:pt x="266619" y="49783"/>
                </a:cubicBezTo>
                <a:cubicBezTo>
                  <a:pt x="269945" y="49783"/>
                  <a:pt x="272488" y="50077"/>
                  <a:pt x="274444" y="50663"/>
                </a:cubicBezTo>
                <a:cubicBezTo>
                  <a:pt x="281388" y="52815"/>
                  <a:pt x="285789" y="57314"/>
                  <a:pt x="287941" y="64356"/>
                </a:cubicBezTo>
                <a:cubicBezTo>
                  <a:pt x="289995" y="71300"/>
                  <a:pt x="291951" y="78342"/>
                  <a:pt x="293907" y="85287"/>
                </a:cubicBezTo>
                <a:lnTo>
                  <a:pt x="295374" y="90568"/>
                </a:lnTo>
                <a:cubicBezTo>
                  <a:pt x="297135" y="96828"/>
                  <a:pt x="299873" y="101914"/>
                  <a:pt x="303786" y="106217"/>
                </a:cubicBezTo>
                <a:cubicBezTo>
                  <a:pt x="311219" y="114335"/>
                  <a:pt x="320608" y="118345"/>
                  <a:pt x="331660" y="118345"/>
                </a:cubicBezTo>
                <a:lnTo>
                  <a:pt x="391420" y="118345"/>
                </a:lnTo>
                <a:cubicBezTo>
                  <a:pt x="391420" y="118345"/>
                  <a:pt x="460080" y="118345"/>
                  <a:pt x="460080" y="118345"/>
                </a:cubicBezTo>
                <a:lnTo>
                  <a:pt x="462134" y="118345"/>
                </a:lnTo>
                <a:cubicBezTo>
                  <a:pt x="462818" y="118345"/>
                  <a:pt x="463405" y="118345"/>
                  <a:pt x="464090" y="118345"/>
                </a:cubicBezTo>
                <a:cubicBezTo>
                  <a:pt x="473283" y="118736"/>
                  <a:pt x="481010" y="125094"/>
                  <a:pt x="482966" y="133701"/>
                </a:cubicBezTo>
                <a:cubicBezTo>
                  <a:pt x="483651" y="136830"/>
                  <a:pt x="483651" y="140645"/>
                  <a:pt x="483651" y="144948"/>
                </a:cubicBezTo>
                <a:cubicBezTo>
                  <a:pt x="483651" y="202458"/>
                  <a:pt x="483651" y="259870"/>
                  <a:pt x="483651" y="317380"/>
                </a:cubicBezTo>
                <a:lnTo>
                  <a:pt x="483651" y="344570"/>
                </a:lnTo>
                <a:cubicBezTo>
                  <a:pt x="483651" y="347015"/>
                  <a:pt x="483651" y="349363"/>
                  <a:pt x="483651" y="351808"/>
                </a:cubicBezTo>
                <a:cubicBezTo>
                  <a:pt x="483357" y="362664"/>
                  <a:pt x="474751" y="371173"/>
                  <a:pt x="463992" y="371369"/>
                </a:cubicBezTo>
                <a:cubicBezTo>
                  <a:pt x="461547" y="371369"/>
                  <a:pt x="459102" y="371369"/>
                  <a:pt x="456656" y="371369"/>
                </a:cubicBezTo>
                <a:lnTo>
                  <a:pt x="447952" y="371369"/>
                </a:lnTo>
                <a:cubicBezTo>
                  <a:pt x="447952" y="371369"/>
                  <a:pt x="445702" y="371369"/>
                  <a:pt x="445702" y="371369"/>
                </a:cubicBezTo>
                <a:cubicBezTo>
                  <a:pt x="444920" y="371369"/>
                  <a:pt x="444137" y="371369"/>
                  <a:pt x="443257" y="371467"/>
                </a:cubicBezTo>
                <a:lnTo>
                  <a:pt x="434063" y="371956"/>
                </a:lnTo>
                <a:lnTo>
                  <a:pt x="434063" y="420467"/>
                </a:lnTo>
                <a:lnTo>
                  <a:pt x="443257" y="420956"/>
                </a:lnTo>
                <a:cubicBezTo>
                  <a:pt x="444235" y="420956"/>
                  <a:pt x="445213" y="421054"/>
                  <a:pt x="446093" y="421054"/>
                </a:cubicBezTo>
                <a:lnTo>
                  <a:pt x="455483" y="421054"/>
                </a:lnTo>
                <a:cubicBezTo>
                  <a:pt x="457634" y="421054"/>
                  <a:pt x="459884" y="421054"/>
                  <a:pt x="462036" y="421054"/>
                </a:cubicBezTo>
                <a:cubicBezTo>
                  <a:pt x="466437" y="420859"/>
                  <a:pt x="471132" y="420663"/>
                  <a:pt x="475924" y="419783"/>
                </a:cubicBezTo>
                <a:cubicBezTo>
                  <a:pt x="508689" y="414110"/>
                  <a:pt x="533336" y="384768"/>
                  <a:pt x="533336" y="351514"/>
                </a:cubicBezTo>
                <a:cubicBezTo>
                  <a:pt x="533336" y="280507"/>
                  <a:pt x="533336" y="209402"/>
                  <a:pt x="533336" y="138395"/>
                </a:cubicBezTo>
                <a:close/>
              </a:path>
            </a:pathLst>
          </a:custGeom>
          <a:solidFill>
            <a:schemeClr val="bg1"/>
          </a:solidFill>
          <a:ln w="9676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 rot="224643">
            <a:off x="35773" y="5271698"/>
            <a:ext cx="12182053" cy="1985111"/>
          </a:xfrm>
          <a:custGeom>
            <a:avLst/>
            <a:gdLst>
              <a:gd name="connsiteX0" fmla="*/ 12104247 w 12182053"/>
              <a:gd name="connsiteY0" fmla="*/ 0 h 1985111"/>
              <a:gd name="connsiteX1" fmla="*/ 12182053 w 12182053"/>
              <a:gd name="connsiteY1" fmla="*/ 1188979 h 1985111"/>
              <a:gd name="connsiteX2" fmla="*/ 16075 w 12182053"/>
              <a:gd name="connsiteY2" fmla="*/ 1985111 h 1985111"/>
              <a:gd name="connsiteX3" fmla="*/ 0 w 12182053"/>
              <a:gd name="connsiteY3" fmla="*/ 1739463 h 1985111"/>
              <a:gd name="connsiteX4" fmla="*/ 473337 w 12182053"/>
              <a:gd name="connsiteY4" fmla="*/ 1748925 h 1985111"/>
              <a:gd name="connsiteX5" fmla="*/ 5558152 w 12182053"/>
              <a:gd name="connsiteY5" fmla="*/ 1451694 h 1985111"/>
              <a:gd name="connsiteX6" fmla="*/ 11800768 w 12182053"/>
              <a:gd name="connsiteY6" fmla="*/ 107701 h 1985111"/>
            </a:gdLst>
            <a:ahLst/>
            <a:cxnLst/>
            <a:rect l="l" t="t" r="r" b="b"/>
            <a:pathLst>
              <a:path w="12182053" h="1985111">
                <a:moveTo>
                  <a:pt x="12104247" y="0"/>
                </a:moveTo>
                <a:lnTo>
                  <a:pt x="12182053" y="1188979"/>
                </a:lnTo>
                <a:lnTo>
                  <a:pt x="16075" y="1985111"/>
                </a:lnTo>
                <a:lnTo>
                  <a:pt x="0" y="1739463"/>
                </a:lnTo>
                <a:lnTo>
                  <a:pt x="473337" y="1748925"/>
                </a:lnTo>
                <a:cubicBezTo>
                  <a:pt x="2040420" y="1764159"/>
                  <a:pt x="3772514" y="1669512"/>
                  <a:pt x="5558152" y="1451694"/>
                </a:cubicBezTo>
                <a:cubicBezTo>
                  <a:pt x="7993111" y="1154669"/>
                  <a:pt x="10149438" y="674739"/>
                  <a:pt x="11800768" y="10770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>
            <a:outerShdw blurRad="152400" dist="25400" dir="13500000" algn="b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取水许可</a:t>
            </a: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21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1664489" y="1788498"/>
            <a:ext cx="4036141" cy="4116584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2926910" y="1348864"/>
            <a:ext cx="1511300" cy="81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662819" y="5689604"/>
            <a:ext cx="4039481" cy="215478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529471" y="1790700"/>
            <a:ext cx="4036141" cy="4114382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7791891" y="1348864"/>
            <a:ext cx="1511300" cy="81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6529912" y="5689604"/>
            <a:ext cx="4035259" cy="215478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1866459" y="2251384"/>
            <a:ext cx="3632200" cy="7742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税收政策</a:t>
            </a: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1866459" y="3099215"/>
            <a:ext cx="3632200" cy="230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定额内取水免税，超许可部分按《宁夏办法》加征，促进用水户节约用水。
通过税收政策，激励用水户采取节水措施，提高用水效率。</a:t>
            </a: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6731441" y="2251384"/>
            <a:ext cx="3632200" cy="7742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税收计算</a:t>
            </a: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6731441" y="3099215"/>
            <a:ext cx="3632200" cy="230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超采部分按比例加征税费，如超采20%按公式计算税费，确保税收公平合理。
通过明确的税收计算公式，保障税收政策的公平性和合理性。</a:t>
            </a: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水资源税</a:t>
            </a: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328538" y="1"/>
            <a:ext cx="5863462" cy="5303395"/>
          </a:xfrm>
          <a:custGeom>
            <a:avLst/>
            <a:gdLst>
              <a:gd name="connsiteX0" fmla="*/ 0 w 5863462"/>
              <a:gd name="connsiteY0" fmla="*/ 0 h 5303395"/>
              <a:gd name="connsiteX1" fmla="*/ 5863462 w 5863462"/>
              <a:gd name="connsiteY1" fmla="*/ 0 h 5303395"/>
              <a:gd name="connsiteX2" fmla="*/ 5863462 w 5863462"/>
              <a:gd name="connsiteY2" fmla="*/ 5303395 h 5303395"/>
              <a:gd name="connsiteX3" fmla="*/ 5832657 w 5863462"/>
              <a:gd name="connsiteY3" fmla="*/ 5285804 h 5303395"/>
              <a:gd name="connsiteX4" fmla="*/ 140872 w 5863462"/>
              <a:gd name="connsiteY4" fmla="*/ 268684 h 5303395"/>
            </a:gdLst>
            <a:ahLst/>
            <a:cxnLst/>
            <a:rect l="l" t="t" r="r" b="b"/>
            <a:pathLst>
              <a:path w="5863462" h="5303395">
                <a:moveTo>
                  <a:pt x="0" y="0"/>
                </a:moveTo>
                <a:lnTo>
                  <a:pt x="5863462" y="0"/>
                </a:lnTo>
                <a:lnTo>
                  <a:pt x="5863462" y="5303395"/>
                </a:lnTo>
                <a:lnTo>
                  <a:pt x="5832657" y="5285804"/>
                </a:lnTo>
                <a:cubicBezTo>
                  <a:pt x="2721779" y="3464094"/>
                  <a:pt x="968527" y="1746920"/>
                  <a:pt x="140872" y="268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351188" y="1"/>
            <a:ext cx="5840812" cy="4647549"/>
          </a:xfrm>
          <a:custGeom>
            <a:avLst/>
            <a:gdLst>
              <a:gd name="connsiteX0" fmla="*/ 0 w 5840812"/>
              <a:gd name="connsiteY0" fmla="*/ 0 h 4647549"/>
              <a:gd name="connsiteX1" fmla="*/ 5840812 w 5840812"/>
              <a:gd name="connsiteY1" fmla="*/ 0 h 4647549"/>
              <a:gd name="connsiteX2" fmla="*/ 5840812 w 5840812"/>
              <a:gd name="connsiteY2" fmla="*/ 4647549 h 4647549"/>
              <a:gd name="connsiteX3" fmla="*/ 5628424 w 5840812"/>
              <a:gd name="connsiteY3" fmla="*/ 4535534 h 4647549"/>
              <a:gd name="connsiteX4" fmla="*/ 114639 w 5840812"/>
              <a:gd name="connsiteY4" fmla="*/ 177731 h 4647549"/>
            </a:gdLst>
            <a:ahLst/>
            <a:cxnLst/>
            <a:rect l="l" t="t" r="r" b="b"/>
            <a:pathLst>
              <a:path w="5840812" h="4647549">
                <a:moveTo>
                  <a:pt x="0" y="0"/>
                </a:moveTo>
                <a:lnTo>
                  <a:pt x="5840812" y="0"/>
                </a:lnTo>
                <a:lnTo>
                  <a:pt x="5840812" y="4647549"/>
                </a:lnTo>
                <a:lnTo>
                  <a:pt x="5628424" y="4535534"/>
                </a:lnTo>
                <a:cubicBezTo>
                  <a:pt x="2724938" y="2965187"/>
                  <a:pt x="1004095" y="1478945"/>
                  <a:pt x="114639" y="1777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7226159" y="1184148"/>
            <a:ext cx="4442555" cy="4442555"/>
          </a:xfrm>
          <a:prstGeom prst="ellipse">
            <a:avLst/>
          </a:prstGeom>
          <a:solidFill>
            <a:schemeClr val="bg1"/>
          </a:solidFill>
          <a:ln w="19780" cap="sq">
            <a:solidFill>
              <a:schemeClr val="accent1"/>
            </a:solidFill>
            <a:miter/>
          </a:ln>
          <a:effectLst>
            <a:outerShdw blurRad="158242" dist="33909" dir="8099998" algn="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635620" y="1605148"/>
            <a:ext cx="2927862" cy="1010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PART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16370" y="2780777"/>
            <a:ext cx="6360831" cy="217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800" b="1">
                <a:ln w="12700">
                  <a:noFill/>
                </a:ln>
                <a:gradFill>
                  <a:gsLst>
                    <a:gs pos="0">
                      <a:srgbClr val="007BFF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false"/>
                </a:gradFill>
                <a:latin typeface="OPPOSans H"/>
                <a:ea typeface="OPPOSans H"/>
                <a:cs typeface="OPPOSans H"/>
              </a:rPr>
              <a:t>一、政策定位与核心禁令</a:t>
            </a: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6942183" y="617763"/>
            <a:ext cx="3665940" cy="4608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40000"/>
                  </a:srgbClr>
                </a:solidFill>
                <a:latin typeface="OPPOSans H"/>
                <a:ea typeface="OPPOSans H"/>
                <a:cs typeface="OPPOSans H"/>
              </a:rPr>
              <a:t>POWERPOINT DESIGN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3563482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4201796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4840109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513" t="14694" r="25207"/>
          <a:stretch>
            <a:fillRect/>
          </a:stretch>
        </p:blipFill>
        <p:spPr>
          <a:xfrm>
            <a:off x="7345318" y="1303308"/>
            <a:ext cx="4204236" cy="4204236"/>
          </a:xfrm>
          <a:custGeom>
            <a:avLst/>
            <a:gdLst>
              <a:gd name="connsiteX0" fmla="*/ 2361930 w 4723860"/>
              <a:gd name="connsiteY0" fmla="*/ 0 h 4723860"/>
              <a:gd name="connsiteX1" fmla="*/ 4723860 w 4723860"/>
              <a:gd name="connsiteY1" fmla="*/ 2361930 h 4723860"/>
              <a:gd name="connsiteX2" fmla="*/ 2361930 w 4723860"/>
              <a:gd name="connsiteY2" fmla="*/ 4723860 h 4723860"/>
              <a:gd name="connsiteX3" fmla="*/ 0 w 4723860"/>
              <a:gd name="connsiteY3" fmla="*/ 2361930 h 4723860"/>
              <a:gd name="connsiteX4" fmla="*/ 2361930 w 4723860"/>
              <a:gd name="connsiteY4" fmla="*/ 0 h 4723860"/>
            </a:gdLst>
            <a:ahLst/>
            <a:cxnLst/>
            <a:rect l="l" t="t" r="r" b="b"/>
            <a:pathLst>
              <a:path w="4723860" h="4723860">
                <a:moveTo>
                  <a:pt x="2361930" y="0"/>
                </a:moveTo>
                <a:cubicBezTo>
                  <a:pt x="3666388" y="0"/>
                  <a:pt x="4723860" y="1057472"/>
                  <a:pt x="4723860" y="2361930"/>
                </a:cubicBezTo>
                <a:cubicBezTo>
                  <a:pt x="4723860" y="3666388"/>
                  <a:pt x="3666388" y="4723860"/>
                  <a:pt x="2361930" y="4723860"/>
                </a:cubicBezTo>
                <a:cubicBezTo>
                  <a:pt x="1057472" y="4723860"/>
                  <a:pt x="0" y="3666388"/>
                  <a:pt x="0" y="2361930"/>
                </a:cubicBezTo>
                <a:cubicBezTo>
                  <a:pt x="0" y="1057472"/>
                  <a:pt x="1057472" y="0"/>
                  <a:pt x="236193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true"/>
          <p:nvPr/>
        </p:nvSpPr>
        <p:spPr>
          <a:xfrm>
            <a:off x="7345319" y="4430433"/>
            <a:ext cx="1457923" cy="14579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7485510" y="4570624"/>
            <a:ext cx="1177539" cy="117753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>
            <a:outerShdw blurRad="135636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7785145" y="4846190"/>
            <a:ext cx="578268" cy="626406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>
            <a:off x="635620" y="657790"/>
            <a:ext cx="613645" cy="370910"/>
          </a:xfrm>
          <a:custGeom>
            <a:avLst/>
            <a:gdLst>
              <a:gd name="connsiteX0" fmla="*/ 401278 w 802555"/>
              <a:gd name="connsiteY0" fmla="*/ 102463 h 485094"/>
              <a:gd name="connsiteX1" fmla="*/ 366927 w 802555"/>
              <a:gd name="connsiteY1" fmla="*/ 109398 h 485094"/>
              <a:gd name="connsiteX2" fmla="*/ 361965 w 802555"/>
              <a:gd name="connsiteY2" fmla="*/ 110400 h 485094"/>
              <a:gd name="connsiteX3" fmla="*/ 361965 w 802555"/>
              <a:gd name="connsiteY3" fmla="*/ 110400 h 485094"/>
              <a:gd name="connsiteX4" fmla="*/ 346751 w 802555"/>
              <a:gd name="connsiteY4" fmla="*/ 113472 h 485094"/>
              <a:gd name="connsiteX5" fmla="*/ 261194 w 802555"/>
              <a:gd name="connsiteY5" fmla="*/ 242547 h 485094"/>
              <a:gd name="connsiteX6" fmla="*/ 346751 w 802555"/>
              <a:gd name="connsiteY6" fmla="*/ 371623 h 485094"/>
              <a:gd name="connsiteX7" fmla="*/ 361965 w 802555"/>
              <a:gd name="connsiteY7" fmla="*/ 374694 h 485094"/>
              <a:gd name="connsiteX8" fmla="*/ 361965 w 802555"/>
              <a:gd name="connsiteY8" fmla="*/ 374694 h 485094"/>
              <a:gd name="connsiteX9" fmla="*/ 366927 w 802555"/>
              <a:gd name="connsiteY9" fmla="*/ 375696 h 485094"/>
              <a:gd name="connsiteX10" fmla="*/ 401278 w 802555"/>
              <a:gd name="connsiteY10" fmla="*/ 382631 h 485094"/>
              <a:gd name="connsiteX11" fmla="*/ 455804 w 802555"/>
              <a:gd name="connsiteY11" fmla="*/ 371623 h 485094"/>
              <a:gd name="connsiteX12" fmla="*/ 541361 w 802555"/>
              <a:gd name="connsiteY12" fmla="*/ 242547 h 485094"/>
              <a:gd name="connsiteX13" fmla="*/ 455804 w 802555"/>
              <a:gd name="connsiteY13" fmla="*/ 113472 h 485094"/>
              <a:gd name="connsiteX14" fmla="*/ 242547 w 802555"/>
              <a:gd name="connsiteY14" fmla="*/ 0 h 485094"/>
              <a:gd name="connsiteX15" fmla="*/ 378157 w 802555"/>
              <a:gd name="connsiteY15" fmla="*/ 41423 h 485094"/>
              <a:gd name="connsiteX16" fmla="*/ 401278 w 802555"/>
              <a:gd name="connsiteY16" fmla="*/ 60499 h 485094"/>
              <a:gd name="connsiteX17" fmla="*/ 424398 w 802555"/>
              <a:gd name="connsiteY17" fmla="*/ 41423 h 485094"/>
              <a:gd name="connsiteX18" fmla="*/ 560008 w 802555"/>
              <a:gd name="connsiteY18" fmla="*/ 0 h 485094"/>
              <a:gd name="connsiteX19" fmla="*/ 802555 w 802555"/>
              <a:gd name="connsiteY19" fmla="*/ 242547 h 485094"/>
              <a:gd name="connsiteX20" fmla="*/ 560008 w 802555"/>
              <a:gd name="connsiteY20" fmla="*/ 485094 h 485094"/>
              <a:gd name="connsiteX21" fmla="*/ 424398 w 802555"/>
              <a:gd name="connsiteY21" fmla="*/ 443671 h 485094"/>
              <a:gd name="connsiteX22" fmla="*/ 401278 w 802555"/>
              <a:gd name="connsiteY22" fmla="*/ 424595 h 485094"/>
              <a:gd name="connsiteX23" fmla="*/ 378157 w 802555"/>
              <a:gd name="connsiteY23" fmla="*/ 443671 h 485094"/>
              <a:gd name="connsiteX24" fmla="*/ 242547 w 802555"/>
              <a:gd name="connsiteY24" fmla="*/ 485094 h 485094"/>
              <a:gd name="connsiteX25" fmla="*/ 0 w 802555"/>
              <a:gd name="connsiteY25" fmla="*/ 242547 h 485094"/>
              <a:gd name="connsiteX26" fmla="*/ 242547 w 802555"/>
              <a:gd name="connsiteY26" fmla="*/ 0 h 485094"/>
            </a:gdLst>
            <a:ahLst/>
            <a:cxnLst/>
            <a:rect l="l" t="t" r="r" b="b"/>
            <a:pathLst>
              <a:path w="802555" h="485094">
                <a:moveTo>
                  <a:pt x="401278" y="102463"/>
                </a:moveTo>
                <a:lnTo>
                  <a:pt x="366927" y="109398"/>
                </a:lnTo>
                <a:lnTo>
                  <a:pt x="361965" y="110400"/>
                </a:lnTo>
                <a:lnTo>
                  <a:pt x="361965" y="110400"/>
                </a:lnTo>
                <a:lnTo>
                  <a:pt x="346751" y="113472"/>
                </a:lnTo>
                <a:cubicBezTo>
                  <a:pt x="296473" y="134738"/>
                  <a:pt x="261194" y="184523"/>
                  <a:pt x="261194" y="242547"/>
                </a:cubicBezTo>
                <a:cubicBezTo>
                  <a:pt x="261194" y="300572"/>
                  <a:pt x="296473" y="350357"/>
                  <a:pt x="346751" y="371623"/>
                </a:cubicBezTo>
                <a:lnTo>
                  <a:pt x="361965" y="374694"/>
                </a:lnTo>
                <a:lnTo>
                  <a:pt x="361965" y="374694"/>
                </a:lnTo>
                <a:lnTo>
                  <a:pt x="366927" y="375696"/>
                </a:lnTo>
                <a:lnTo>
                  <a:pt x="401278" y="382631"/>
                </a:lnTo>
                <a:lnTo>
                  <a:pt x="455804" y="371623"/>
                </a:lnTo>
                <a:cubicBezTo>
                  <a:pt x="506082" y="350357"/>
                  <a:pt x="541361" y="300572"/>
                  <a:pt x="541361" y="242547"/>
                </a:cubicBezTo>
                <a:cubicBezTo>
                  <a:pt x="541361" y="184523"/>
                  <a:pt x="506082" y="134738"/>
                  <a:pt x="455804" y="113472"/>
                </a:cubicBezTo>
                <a:close/>
                <a:moveTo>
                  <a:pt x="242547" y="0"/>
                </a:moveTo>
                <a:cubicBezTo>
                  <a:pt x="292780" y="0"/>
                  <a:pt x="339447" y="15271"/>
                  <a:pt x="378157" y="41423"/>
                </a:cubicBezTo>
                <a:lnTo>
                  <a:pt x="401278" y="60499"/>
                </a:lnTo>
                <a:lnTo>
                  <a:pt x="424398" y="41423"/>
                </a:lnTo>
                <a:cubicBezTo>
                  <a:pt x="463109" y="15271"/>
                  <a:pt x="509775" y="0"/>
                  <a:pt x="560008" y="0"/>
                </a:cubicBezTo>
                <a:cubicBezTo>
                  <a:pt x="693963" y="0"/>
                  <a:pt x="802555" y="108592"/>
                  <a:pt x="802555" y="242547"/>
                </a:cubicBezTo>
                <a:cubicBezTo>
                  <a:pt x="802555" y="376502"/>
                  <a:pt x="693963" y="485094"/>
                  <a:pt x="560008" y="485094"/>
                </a:cubicBezTo>
                <a:cubicBezTo>
                  <a:pt x="509775" y="485094"/>
                  <a:pt x="463109" y="469823"/>
                  <a:pt x="424398" y="443671"/>
                </a:cubicBezTo>
                <a:lnTo>
                  <a:pt x="401278" y="424595"/>
                </a:lnTo>
                <a:lnTo>
                  <a:pt x="378157" y="443671"/>
                </a:lnTo>
                <a:cubicBezTo>
                  <a:pt x="339447" y="469823"/>
                  <a:pt x="292780" y="485094"/>
                  <a:pt x="242547" y="485094"/>
                </a:cubicBezTo>
                <a:cubicBezTo>
                  <a:pt x="108592" y="485094"/>
                  <a:pt x="0" y="376502"/>
                  <a:pt x="0" y="242547"/>
                </a:cubicBezTo>
                <a:cubicBezTo>
                  <a:pt x="0" y="108592"/>
                  <a:pt x="108592" y="0"/>
                  <a:pt x="242547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 flipH="true">
            <a:off x="10843795" y="694466"/>
            <a:ext cx="669471" cy="685644"/>
          </a:xfrm>
          <a:custGeom>
            <a:avLst/>
            <a:gdLst>
              <a:gd name="connsiteX0" fmla="*/ 49470 w 669471"/>
              <a:gd name="connsiteY0" fmla="*/ 586704 h 685644"/>
              <a:gd name="connsiteX1" fmla="*/ 0 w 669471"/>
              <a:gd name="connsiteY1" fmla="*/ 636174 h 685644"/>
              <a:gd name="connsiteX2" fmla="*/ 49470 w 669471"/>
              <a:gd name="connsiteY2" fmla="*/ 685644 h 685644"/>
              <a:gd name="connsiteX3" fmla="*/ 98940 w 669471"/>
              <a:gd name="connsiteY3" fmla="*/ 636174 h 685644"/>
              <a:gd name="connsiteX4" fmla="*/ 49470 w 669471"/>
              <a:gd name="connsiteY4" fmla="*/ 586704 h 685644"/>
              <a:gd name="connsiteX5" fmla="*/ 334736 w 669471"/>
              <a:gd name="connsiteY5" fmla="*/ 586704 h 685644"/>
              <a:gd name="connsiteX6" fmla="*/ 285266 w 669471"/>
              <a:gd name="connsiteY6" fmla="*/ 636174 h 685644"/>
              <a:gd name="connsiteX7" fmla="*/ 334736 w 669471"/>
              <a:gd name="connsiteY7" fmla="*/ 685644 h 685644"/>
              <a:gd name="connsiteX8" fmla="*/ 384206 w 669471"/>
              <a:gd name="connsiteY8" fmla="*/ 636174 h 685644"/>
              <a:gd name="connsiteX9" fmla="*/ 334736 w 669471"/>
              <a:gd name="connsiteY9" fmla="*/ 586704 h 685644"/>
              <a:gd name="connsiteX10" fmla="*/ 620001 w 669471"/>
              <a:gd name="connsiteY10" fmla="*/ 586704 h 685644"/>
              <a:gd name="connsiteX11" fmla="*/ 570531 w 669471"/>
              <a:gd name="connsiteY11" fmla="*/ 636174 h 685644"/>
              <a:gd name="connsiteX12" fmla="*/ 620001 w 669471"/>
              <a:gd name="connsiteY12" fmla="*/ 685644 h 685644"/>
              <a:gd name="connsiteX13" fmla="*/ 669471 w 669471"/>
              <a:gd name="connsiteY13" fmla="*/ 636174 h 685644"/>
              <a:gd name="connsiteX14" fmla="*/ 620001 w 669471"/>
              <a:gd name="connsiteY14" fmla="*/ 586704 h 685644"/>
              <a:gd name="connsiteX15" fmla="*/ 49470 w 669471"/>
              <a:gd name="connsiteY15" fmla="*/ 391136 h 685644"/>
              <a:gd name="connsiteX16" fmla="*/ 0 w 669471"/>
              <a:gd name="connsiteY16" fmla="*/ 440606 h 685644"/>
              <a:gd name="connsiteX17" fmla="*/ 49470 w 669471"/>
              <a:gd name="connsiteY17" fmla="*/ 490076 h 685644"/>
              <a:gd name="connsiteX18" fmla="*/ 98940 w 669471"/>
              <a:gd name="connsiteY18" fmla="*/ 440606 h 685644"/>
              <a:gd name="connsiteX19" fmla="*/ 49470 w 669471"/>
              <a:gd name="connsiteY19" fmla="*/ 391136 h 685644"/>
              <a:gd name="connsiteX20" fmla="*/ 334736 w 669471"/>
              <a:gd name="connsiteY20" fmla="*/ 391136 h 685644"/>
              <a:gd name="connsiteX21" fmla="*/ 285266 w 669471"/>
              <a:gd name="connsiteY21" fmla="*/ 440606 h 685644"/>
              <a:gd name="connsiteX22" fmla="*/ 334736 w 669471"/>
              <a:gd name="connsiteY22" fmla="*/ 490076 h 685644"/>
              <a:gd name="connsiteX23" fmla="*/ 384206 w 669471"/>
              <a:gd name="connsiteY23" fmla="*/ 440606 h 685644"/>
              <a:gd name="connsiteX24" fmla="*/ 334736 w 669471"/>
              <a:gd name="connsiteY24" fmla="*/ 391136 h 685644"/>
              <a:gd name="connsiteX25" fmla="*/ 620001 w 669471"/>
              <a:gd name="connsiteY25" fmla="*/ 391136 h 685644"/>
              <a:gd name="connsiteX26" fmla="*/ 570531 w 669471"/>
              <a:gd name="connsiteY26" fmla="*/ 440606 h 685644"/>
              <a:gd name="connsiteX27" fmla="*/ 620001 w 669471"/>
              <a:gd name="connsiteY27" fmla="*/ 490076 h 685644"/>
              <a:gd name="connsiteX28" fmla="*/ 669471 w 669471"/>
              <a:gd name="connsiteY28" fmla="*/ 440606 h 685644"/>
              <a:gd name="connsiteX29" fmla="*/ 620001 w 669471"/>
              <a:gd name="connsiteY29" fmla="*/ 391136 h 685644"/>
              <a:gd name="connsiteX30" fmla="*/ 49470 w 669471"/>
              <a:gd name="connsiteY30" fmla="*/ 195568 h 685644"/>
              <a:gd name="connsiteX31" fmla="*/ 0 w 669471"/>
              <a:gd name="connsiteY31" fmla="*/ 245038 h 685644"/>
              <a:gd name="connsiteX32" fmla="*/ 49470 w 669471"/>
              <a:gd name="connsiteY32" fmla="*/ 294508 h 685644"/>
              <a:gd name="connsiteX33" fmla="*/ 98940 w 669471"/>
              <a:gd name="connsiteY33" fmla="*/ 245038 h 685644"/>
              <a:gd name="connsiteX34" fmla="*/ 49470 w 669471"/>
              <a:gd name="connsiteY34" fmla="*/ 195568 h 685644"/>
              <a:gd name="connsiteX35" fmla="*/ 334736 w 669471"/>
              <a:gd name="connsiteY35" fmla="*/ 195568 h 685644"/>
              <a:gd name="connsiteX36" fmla="*/ 285266 w 669471"/>
              <a:gd name="connsiteY36" fmla="*/ 245038 h 685644"/>
              <a:gd name="connsiteX37" fmla="*/ 334736 w 669471"/>
              <a:gd name="connsiteY37" fmla="*/ 294508 h 685644"/>
              <a:gd name="connsiteX38" fmla="*/ 384206 w 669471"/>
              <a:gd name="connsiteY38" fmla="*/ 245038 h 685644"/>
              <a:gd name="connsiteX39" fmla="*/ 334736 w 669471"/>
              <a:gd name="connsiteY39" fmla="*/ 195568 h 685644"/>
              <a:gd name="connsiteX40" fmla="*/ 620001 w 669471"/>
              <a:gd name="connsiteY40" fmla="*/ 195568 h 685644"/>
              <a:gd name="connsiteX41" fmla="*/ 570531 w 669471"/>
              <a:gd name="connsiteY41" fmla="*/ 245038 h 685644"/>
              <a:gd name="connsiteX42" fmla="*/ 620001 w 669471"/>
              <a:gd name="connsiteY42" fmla="*/ 294508 h 685644"/>
              <a:gd name="connsiteX43" fmla="*/ 669471 w 669471"/>
              <a:gd name="connsiteY43" fmla="*/ 245038 h 685644"/>
              <a:gd name="connsiteX44" fmla="*/ 620001 w 669471"/>
              <a:gd name="connsiteY44" fmla="*/ 195568 h 685644"/>
              <a:gd name="connsiteX45" fmla="*/ 49470 w 669471"/>
              <a:gd name="connsiteY45" fmla="*/ 0 h 685644"/>
              <a:gd name="connsiteX46" fmla="*/ 0 w 669471"/>
              <a:gd name="connsiteY46" fmla="*/ 49470 h 685644"/>
              <a:gd name="connsiteX47" fmla="*/ 49470 w 669471"/>
              <a:gd name="connsiteY47" fmla="*/ 98940 h 685644"/>
              <a:gd name="connsiteX48" fmla="*/ 98940 w 669471"/>
              <a:gd name="connsiteY48" fmla="*/ 49470 h 685644"/>
              <a:gd name="connsiteX49" fmla="*/ 49470 w 669471"/>
              <a:gd name="connsiteY49" fmla="*/ 0 h 685644"/>
              <a:gd name="connsiteX50" fmla="*/ 334736 w 669471"/>
              <a:gd name="connsiteY50" fmla="*/ 0 h 685644"/>
              <a:gd name="connsiteX51" fmla="*/ 285266 w 669471"/>
              <a:gd name="connsiteY51" fmla="*/ 49470 h 685644"/>
              <a:gd name="connsiteX52" fmla="*/ 334736 w 669471"/>
              <a:gd name="connsiteY52" fmla="*/ 98940 h 685644"/>
              <a:gd name="connsiteX53" fmla="*/ 384206 w 669471"/>
              <a:gd name="connsiteY53" fmla="*/ 49470 h 685644"/>
              <a:gd name="connsiteX54" fmla="*/ 334736 w 669471"/>
              <a:gd name="connsiteY54" fmla="*/ 0 h 685644"/>
              <a:gd name="connsiteX55" fmla="*/ 620001 w 669471"/>
              <a:gd name="connsiteY55" fmla="*/ 0 h 685644"/>
              <a:gd name="connsiteX56" fmla="*/ 570531 w 669471"/>
              <a:gd name="connsiteY56" fmla="*/ 49470 h 685644"/>
              <a:gd name="connsiteX57" fmla="*/ 620001 w 669471"/>
              <a:gd name="connsiteY57" fmla="*/ 98940 h 685644"/>
              <a:gd name="connsiteX58" fmla="*/ 669471 w 669471"/>
              <a:gd name="connsiteY58" fmla="*/ 49470 h 685644"/>
              <a:gd name="connsiteX59" fmla="*/ 620001 w 669471"/>
              <a:gd name="connsiteY59" fmla="*/ 0 h 685644"/>
            </a:gdLst>
            <a:ahLst/>
            <a:cxnLst/>
            <a:rect l="l" t="t" r="r" b="b"/>
            <a:pathLst>
              <a:path w="669471" h="685644">
                <a:moveTo>
                  <a:pt x="49470" y="586704"/>
                </a:moveTo>
                <a:cubicBezTo>
                  <a:pt x="22148" y="586704"/>
                  <a:pt x="0" y="608852"/>
                  <a:pt x="0" y="636174"/>
                </a:cubicBezTo>
                <a:cubicBezTo>
                  <a:pt x="0" y="663496"/>
                  <a:pt x="22148" y="685644"/>
                  <a:pt x="49470" y="685644"/>
                </a:cubicBezTo>
                <a:cubicBezTo>
                  <a:pt x="76792" y="685644"/>
                  <a:pt x="98940" y="663496"/>
                  <a:pt x="98940" y="636174"/>
                </a:cubicBezTo>
                <a:cubicBezTo>
                  <a:pt x="98940" y="608852"/>
                  <a:pt x="76792" y="586704"/>
                  <a:pt x="49470" y="586704"/>
                </a:cubicBezTo>
                <a:close/>
                <a:moveTo>
                  <a:pt x="334736" y="586704"/>
                </a:moveTo>
                <a:cubicBezTo>
                  <a:pt x="307414" y="586704"/>
                  <a:pt x="285266" y="608852"/>
                  <a:pt x="285266" y="636174"/>
                </a:cubicBezTo>
                <a:cubicBezTo>
                  <a:pt x="285266" y="663496"/>
                  <a:pt x="307414" y="685644"/>
                  <a:pt x="334736" y="685644"/>
                </a:cubicBezTo>
                <a:cubicBezTo>
                  <a:pt x="362058" y="685644"/>
                  <a:pt x="384206" y="663496"/>
                  <a:pt x="384206" y="636174"/>
                </a:cubicBezTo>
                <a:cubicBezTo>
                  <a:pt x="384206" y="608852"/>
                  <a:pt x="362058" y="586704"/>
                  <a:pt x="334736" y="586704"/>
                </a:cubicBezTo>
                <a:close/>
                <a:moveTo>
                  <a:pt x="620001" y="586704"/>
                </a:moveTo>
                <a:cubicBezTo>
                  <a:pt x="592679" y="586704"/>
                  <a:pt x="570531" y="608852"/>
                  <a:pt x="570531" y="636174"/>
                </a:cubicBezTo>
                <a:cubicBezTo>
                  <a:pt x="570531" y="663496"/>
                  <a:pt x="592679" y="685644"/>
                  <a:pt x="620001" y="685644"/>
                </a:cubicBezTo>
                <a:cubicBezTo>
                  <a:pt x="647323" y="685644"/>
                  <a:pt x="669471" y="663496"/>
                  <a:pt x="669471" y="636174"/>
                </a:cubicBezTo>
                <a:cubicBezTo>
                  <a:pt x="669471" y="608852"/>
                  <a:pt x="647323" y="586704"/>
                  <a:pt x="620001" y="586704"/>
                </a:cubicBezTo>
                <a:close/>
                <a:moveTo>
                  <a:pt x="49470" y="391136"/>
                </a:moveTo>
                <a:cubicBezTo>
                  <a:pt x="22148" y="391136"/>
                  <a:pt x="0" y="413284"/>
                  <a:pt x="0" y="440606"/>
                </a:cubicBezTo>
                <a:cubicBezTo>
                  <a:pt x="0" y="467928"/>
                  <a:pt x="22148" y="490076"/>
                  <a:pt x="49470" y="490076"/>
                </a:cubicBezTo>
                <a:cubicBezTo>
                  <a:pt x="76792" y="490076"/>
                  <a:pt x="98940" y="467928"/>
                  <a:pt x="98940" y="440606"/>
                </a:cubicBezTo>
                <a:cubicBezTo>
                  <a:pt x="98940" y="413284"/>
                  <a:pt x="76792" y="391136"/>
                  <a:pt x="49470" y="391136"/>
                </a:cubicBezTo>
                <a:close/>
                <a:moveTo>
                  <a:pt x="334736" y="391136"/>
                </a:moveTo>
                <a:cubicBezTo>
                  <a:pt x="307414" y="391136"/>
                  <a:pt x="285266" y="413284"/>
                  <a:pt x="285266" y="440606"/>
                </a:cubicBezTo>
                <a:cubicBezTo>
                  <a:pt x="285266" y="467928"/>
                  <a:pt x="307414" y="490076"/>
                  <a:pt x="334736" y="490076"/>
                </a:cubicBezTo>
                <a:cubicBezTo>
                  <a:pt x="362058" y="490076"/>
                  <a:pt x="384206" y="467928"/>
                  <a:pt x="384206" y="440606"/>
                </a:cubicBezTo>
                <a:cubicBezTo>
                  <a:pt x="384206" y="413284"/>
                  <a:pt x="362058" y="391136"/>
                  <a:pt x="334736" y="391136"/>
                </a:cubicBezTo>
                <a:close/>
                <a:moveTo>
                  <a:pt x="620001" y="391136"/>
                </a:moveTo>
                <a:cubicBezTo>
                  <a:pt x="592679" y="391136"/>
                  <a:pt x="570531" y="413284"/>
                  <a:pt x="570531" y="440606"/>
                </a:cubicBezTo>
                <a:cubicBezTo>
                  <a:pt x="570531" y="467928"/>
                  <a:pt x="592679" y="490076"/>
                  <a:pt x="620001" y="490076"/>
                </a:cubicBezTo>
                <a:cubicBezTo>
                  <a:pt x="647323" y="490076"/>
                  <a:pt x="669471" y="467928"/>
                  <a:pt x="669471" y="440606"/>
                </a:cubicBezTo>
                <a:cubicBezTo>
                  <a:pt x="669471" y="413284"/>
                  <a:pt x="647323" y="391136"/>
                  <a:pt x="620001" y="391136"/>
                </a:cubicBezTo>
                <a:close/>
                <a:moveTo>
                  <a:pt x="49470" y="195568"/>
                </a:moveTo>
                <a:cubicBezTo>
                  <a:pt x="22148" y="195568"/>
                  <a:pt x="0" y="217716"/>
                  <a:pt x="0" y="245038"/>
                </a:cubicBezTo>
                <a:cubicBezTo>
                  <a:pt x="0" y="272360"/>
                  <a:pt x="22148" y="294508"/>
                  <a:pt x="49470" y="294508"/>
                </a:cubicBezTo>
                <a:cubicBezTo>
                  <a:pt x="76792" y="294508"/>
                  <a:pt x="98940" y="272360"/>
                  <a:pt x="98940" y="245038"/>
                </a:cubicBezTo>
                <a:cubicBezTo>
                  <a:pt x="98940" y="217716"/>
                  <a:pt x="76792" y="195568"/>
                  <a:pt x="49470" y="195568"/>
                </a:cubicBezTo>
                <a:close/>
                <a:moveTo>
                  <a:pt x="334736" y="195568"/>
                </a:moveTo>
                <a:cubicBezTo>
                  <a:pt x="307414" y="195568"/>
                  <a:pt x="285266" y="217716"/>
                  <a:pt x="285266" y="245038"/>
                </a:cubicBezTo>
                <a:cubicBezTo>
                  <a:pt x="285266" y="272360"/>
                  <a:pt x="307414" y="294508"/>
                  <a:pt x="334736" y="294508"/>
                </a:cubicBezTo>
                <a:cubicBezTo>
                  <a:pt x="362058" y="294508"/>
                  <a:pt x="384206" y="272360"/>
                  <a:pt x="384206" y="245038"/>
                </a:cubicBezTo>
                <a:cubicBezTo>
                  <a:pt x="384206" y="217716"/>
                  <a:pt x="362058" y="195568"/>
                  <a:pt x="334736" y="195568"/>
                </a:cubicBezTo>
                <a:close/>
                <a:moveTo>
                  <a:pt x="620001" y="195568"/>
                </a:moveTo>
                <a:cubicBezTo>
                  <a:pt x="592679" y="195568"/>
                  <a:pt x="570531" y="217716"/>
                  <a:pt x="570531" y="245038"/>
                </a:cubicBezTo>
                <a:cubicBezTo>
                  <a:pt x="570531" y="272360"/>
                  <a:pt x="592679" y="294508"/>
                  <a:pt x="620001" y="294508"/>
                </a:cubicBezTo>
                <a:cubicBezTo>
                  <a:pt x="647323" y="294508"/>
                  <a:pt x="669471" y="272360"/>
                  <a:pt x="669471" y="245038"/>
                </a:cubicBezTo>
                <a:cubicBezTo>
                  <a:pt x="669471" y="217716"/>
                  <a:pt x="647323" y="195568"/>
                  <a:pt x="620001" y="195568"/>
                </a:cubicBezTo>
                <a:close/>
                <a:moveTo>
                  <a:pt x="49470" y="0"/>
                </a:moveTo>
                <a:cubicBezTo>
                  <a:pt x="22148" y="0"/>
                  <a:pt x="0" y="22148"/>
                  <a:pt x="0" y="49470"/>
                </a:cubicBezTo>
                <a:cubicBezTo>
                  <a:pt x="0" y="76792"/>
                  <a:pt x="22148" y="98940"/>
                  <a:pt x="49470" y="98940"/>
                </a:cubicBezTo>
                <a:cubicBezTo>
                  <a:pt x="76792" y="98940"/>
                  <a:pt x="98940" y="76792"/>
                  <a:pt x="98940" y="49470"/>
                </a:cubicBezTo>
                <a:cubicBezTo>
                  <a:pt x="98940" y="22148"/>
                  <a:pt x="76792" y="0"/>
                  <a:pt x="49470" y="0"/>
                </a:cubicBezTo>
                <a:close/>
                <a:moveTo>
                  <a:pt x="334736" y="0"/>
                </a:moveTo>
                <a:cubicBezTo>
                  <a:pt x="307414" y="0"/>
                  <a:pt x="285266" y="22148"/>
                  <a:pt x="285266" y="49470"/>
                </a:cubicBezTo>
                <a:cubicBezTo>
                  <a:pt x="285266" y="76792"/>
                  <a:pt x="307414" y="98940"/>
                  <a:pt x="334736" y="98940"/>
                </a:cubicBezTo>
                <a:cubicBezTo>
                  <a:pt x="362058" y="98940"/>
                  <a:pt x="384206" y="76792"/>
                  <a:pt x="384206" y="49470"/>
                </a:cubicBezTo>
                <a:cubicBezTo>
                  <a:pt x="384206" y="22148"/>
                  <a:pt x="362058" y="0"/>
                  <a:pt x="334736" y="0"/>
                </a:cubicBezTo>
                <a:close/>
                <a:moveTo>
                  <a:pt x="620001" y="0"/>
                </a:moveTo>
                <a:cubicBezTo>
                  <a:pt x="592679" y="0"/>
                  <a:pt x="570531" y="22148"/>
                  <a:pt x="570531" y="49470"/>
                </a:cubicBezTo>
                <a:cubicBezTo>
                  <a:pt x="570531" y="76792"/>
                  <a:pt x="592679" y="98940"/>
                  <a:pt x="620001" y="98940"/>
                </a:cubicBezTo>
                <a:cubicBezTo>
                  <a:pt x="647323" y="98940"/>
                  <a:pt x="669471" y="76792"/>
                  <a:pt x="669471" y="49470"/>
                </a:cubicBezTo>
                <a:cubicBezTo>
                  <a:pt x="669471" y="22148"/>
                  <a:pt x="647323" y="0"/>
                  <a:pt x="620001" y="0"/>
                </a:cubicBezTo>
                <a:close/>
              </a:path>
            </a:pathLst>
          </a:custGeom>
          <a:gradFill>
            <a:gsLst>
              <a:gs pos="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true"/>
          <p:nvPr/>
        </p:nvSpPr>
        <p:spPr>
          <a:xfrm>
            <a:off x="3519657" y="25052"/>
            <a:ext cx="1964701" cy="2590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7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445002" y="2835106"/>
            <a:ext cx="3301999" cy="2786676"/>
            <a:chOff x="4445002" y="2835106"/>
            <a:chExt cx="3301999" cy="2786676"/>
          </a:xfrm>
        </p:grpSpPr>
        <p:sp>
          <p:nvSpPr>
            <p:cNvPr id="4" name="标题 1"/>
            <p:cNvSpPr txBox="true"/>
            <p:nvPr/>
          </p:nvSpPr>
          <p:spPr>
            <a:xfrm>
              <a:off x="5482829" y="3592568"/>
              <a:ext cx="1295674" cy="1347290"/>
            </a:xfrm>
            <a:custGeom>
              <a:avLst/>
              <a:gdLst>
                <a:gd name="connsiteX0" fmla="*/ 198153 w 692417"/>
                <a:gd name="connsiteY0" fmla="*/ 663680 h 720001"/>
                <a:gd name="connsiteX1" fmla="*/ 239787 w 692417"/>
                <a:gd name="connsiteY1" fmla="*/ 663680 h 720001"/>
                <a:gd name="connsiteX2" fmla="*/ 295235 w 692417"/>
                <a:gd name="connsiteY2" fmla="*/ 663680 h 720001"/>
                <a:gd name="connsiteX3" fmla="*/ 397182 w 692417"/>
                <a:gd name="connsiteY3" fmla="*/ 663680 h 720001"/>
                <a:gd name="connsiteX4" fmla="*/ 452630 w 692417"/>
                <a:gd name="connsiteY4" fmla="*/ 663680 h 720001"/>
                <a:gd name="connsiteX5" fmla="*/ 494264 w 692417"/>
                <a:gd name="connsiteY5" fmla="*/ 663680 h 720001"/>
                <a:gd name="connsiteX6" fmla="*/ 522425 w 692417"/>
                <a:gd name="connsiteY6" fmla="*/ 691841 h 720001"/>
                <a:gd name="connsiteX7" fmla="*/ 494264 w 692417"/>
                <a:gd name="connsiteY7" fmla="*/ 720001 h 720001"/>
                <a:gd name="connsiteX8" fmla="*/ 452630 w 692417"/>
                <a:gd name="connsiteY8" fmla="*/ 720001 h 720001"/>
                <a:gd name="connsiteX9" fmla="*/ 397182 w 692417"/>
                <a:gd name="connsiteY9" fmla="*/ 720001 h 720001"/>
                <a:gd name="connsiteX10" fmla="*/ 295235 w 692417"/>
                <a:gd name="connsiteY10" fmla="*/ 720001 h 720001"/>
                <a:gd name="connsiteX11" fmla="*/ 239787 w 692417"/>
                <a:gd name="connsiteY11" fmla="*/ 720001 h 720001"/>
                <a:gd name="connsiteX12" fmla="*/ 198153 w 692417"/>
                <a:gd name="connsiteY12" fmla="*/ 720001 h 720001"/>
                <a:gd name="connsiteX13" fmla="*/ 169992 w 692417"/>
                <a:gd name="connsiteY13" fmla="*/ 691841 h 720001"/>
                <a:gd name="connsiteX14" fmla="*/ 198153 w 692417"/>
                <a:gd name="connsiteY14" fmla="*/ 663680 h 720001"/>
                <a:gd name="connsiteX15" fmla="*/ 154400 w 692417"/>
                <a:gd name="connsiteY15" fmla="*/ 572143 h 720001"/>
                <a:gd name="connsiteX16" fmla="*/ 154241 w 692417"/>
                <a:gd name="connsiteY16" fmla="*/ 572597 h 720001"/>
                <a:gd name="connsiteX17" fmla="*/ 160423 w 692417"/>
                <a:gd name="connsiteY17" fmla="*/ 572597 h 720001"/>
                <a:gd name="connsiteX18" fmla="*/ 346215 w 692417"/>
                <a:gd name="connsiteY18" fmla="*/ 0 h 720001"/>
                <a:gd name="connsiteX19" fmla="*/ 456041 w 692417"/>
                <a:gd name="connsiteY19" fmla="*/ 22341 h 720001"/>
                <a:gd name="connsiteX20" fmla="*/ 545873 w 692417"/>
                <a:gd name="connsiteY20" fmla="*/ 82980 h 720001"/>
                <a:gd name="connsiteX21" fmla="*/ 606513 w 692417"/>
                <a:gd name="connsiteY21" fmla="*/ 172812 h 720001"/>
                <a:gd name="connsiteX22" fmla="*/ 628853 w 692417"/>
                <a:gd name="connsiteY22" fmla="*/ 282638 h 720001"/>
                <a:gd name="connsiteX23" fmla="*/ 628853 w 692417"/>
                <a:gd name="connsiteY23" fmla="*/ 493091 h 720001"/>
                <a:gd name="connsiteX24" fmla="*/ 687990 w 692417"/>
                <a:gd name="connsiteY24" fmla="*/ 585551 h 720001"/>
                <a:gd name="connsiteX25" fmla="*/ 688929 w 692417"/>
                <a:gd name="connsiteY25" fmla="*/ 614275 h 720001"/>
                <a:gd name="connsiteX26" fmla="*/ 664336 w 692417"/>
                <a:gd name="connsiteY26" fmla="*/ 628918 h 720001"/>
                <a:gd name="connsiteX27" fmla="*/ 28189 w 692417"/>
                <a:gd name="connsiteY27" fmla="*/ 628918 h 720001"/>
                <a:gd name="connsiteX28" fmla="*/ 3596 w 692417"/>
                <a:gd name="connsiteY28" fmla="*/ 614462 h 720001"/>
                <a:gd name="connsiteX29" fmla="*/ 4159 w 692417"/>
                <a:gd name="connsiteY29" fmla="*/ 585927 h 720001"/>
                <a:gd name="connsiteX30" fmla="*/ 63578 w 692417"/>
                <a:gd name="connsiteY30" fmla="*/ 489336 h 720001"/>
                <a:gd name="connsiteX31" fmla="*/ 63578 w 692417"/>
                <a:gd name="connsiteY31" fmla="*/ 282638 h 720001"/>
                <a:gd name="connsiteX32" fmla="*/ 85919 w 692417"/>
                <a:gd name="connsiteY32" fmla="*/ 172812 h 720001"/>
                <a:gd name="connsiteX33" fmla="*/ 146558 w 692417"/>
                <a:gd name="connsiteY33" fmla="*/ 82980 h 720001"/>
                <a:gd name="connsiteX34" fmla="*/ 236389 w 692417"/>
                <a:gd name="connsiteY34" fmla="*/ 22341 h 720001"/>
                <a:gd name="connsiteX35" fmla="*/ 346215 w 692417"/>
                <a:gd name="connsiteY35" fmla="*/ 0 h 720001"/>
              </a:gdLst>
              <a:ahLst/>
              <a:cxnLst/>
              <a:rect l="l" t="t" r="r" b="b"/>
              <a:pathLst>
                <a:path w="692417" h="720001">
                  <a:moveTo>
                    <a:pt x="198153" y="663680"/>
                  </a:moveTo>
                  <a:lnTo>
                    <a:pt x="239787" y="663680"/>
                  </a:lnTo>
                  <a:lnTo>
                    <a:pt x="295235" y="663680"/>
                  </a:lnTo>
                  <a:lnTo>
                    <a:pt x="397182" y="663680"/>
                  </a:lnTo>
                  <a:lnTo>
                    <a:pt x="452630" y="663680"/>
                  </a:lnTo>
                  <a:lnTo>
                    <a:pt x="494264" y="663680"/>
                  </a:lnTo>
                  <a:cubicBezTo>
                    <a:pt x="509847" y="663680"/>
                    <a:pt x="522425" y="676259"/>
                    <a:pt x="522425" y="691841"/>
                  </a:cubicBezTo>
                  <a:cubicBezTo>
                    <a:pt x="522425" y="707423"/>
                    <a:pt x="509753" y="720001"/>
                    <a:pt x="494264" y="720001"/>
                  </a:cubicBezTo>
                  <a:lnTo>
                    <a:pt x="452630" y="720001"/>
                  </a:lnTo>
                  <a:lnTo>
                    <a:pt x="397182" y="720001"/>
                  </a:lnTo>
                  <a:lnTo>
                    <a:pt x="295235" y="720001"/>
                  </a:lnTo>
                  <a:lnTo>
                    <a:pt x="239787" y="720001"/>
                  </a:lnTo>
                  <a:lnTo>
                    <a:pt x="198153" y="720001"/>
                  </a:lnTo>
                  <a:cubicBezTo>
                    <a:pt x="182571" y="720001"/>
                    <a:pt x="169992" y="707423"/>
                    <a:pt x="169992" y="691841"/>
                  </a:cubicBezTo>
                  <a:cubicBezTo>
                    <a:pt x="169992" y="676259"/>
                    <a:pt x="182571" y="663680"/>
                    <a:pt x="198153" y="663680"/>
                  </a:cubicBezTo>
                  <a:close/>
                  <a:moveTo>
                    <a:pt x="154400" y="572143"/>
                  </a:moveTo>
                  <a:lnTo>
                    <a:pt x="154241" y="572597"/>
                  </a:lnTo>
                  <a:lnTo>
                    <a:pt x="160423" y="572597"/>
                  </a:lnTo>
                  <a:close/>
                  <a:moveTo>
                    <a:pt x="346215" y="0"/>
                  </a:moveTo>
                  <a:cubicBezTo>
                    <a:pt x="384232" y="0"/>
                    <a:pt x="421122" y="7510"/>
                    <a:pt x="456041" y="22341"/>
                  </a:cubicBezTo>
                  <a:cubicBezTo>
                    <a:pt x="489646" y="36609"/>
                    <a:pt x="519872" y="57072"/>
                    <a:pt x="545873" y="82980"/>
                  </a:cubicBezTo>
                  <a:cubicBezTo>
                    <a:pt x="571875" y="108981"/>
                    <a:pt x="592245" y="139207"/>
                    <a:pt x="606513" y="172812"/>
                  </a:cubicBezTo>
                  <a:cubicBezTo>
                    <a:pt x="621344" y="207637"/>
                    <a:pt x="628853" y="244621"/>
                    <a:pt x="628853" y="282638"/>
                  </a:cubicBezTo>
                  <a:lnTo>
                    <a:pt x="628853" y="493091"/>
                  </a:lnTo>
                  <a:lnTo>
                    <a:pt x="687990" y="585551"/>
                  </a:lnTo>
                  <a:cubicBezTo>
                    <a:pt x="693528" y="594187"/>
                    <a:pt x="693904" y="605263"/>
                    <a:pt x="688929" y="614275"/>
                  </a:cubicBezTo>
                  <a:cubicBezTo>
                    <a:pt x="684048" y="623286"/>
                    <a:pt x="674567" y="628918"/>
                    <a:pt x="664336" y="628918"/>
                  </a:cubicBezTo>
                  <a:lnTo>
                    <a:pt x="28189" y="628918"/>
                  </a:lnTo>
                  <a:cubicBezTo>
                    <a:pt x="17958" y="628918"/>
                    <a:pt x="8571" y="623380"/>
                    <a:pt x="3596" y="614462"/>
                  </a:cubicBezTo>
                  <a:cubicBezTo>
                    <a:pt x="-1380" y="605545"/>
                    <a:pt x="-1192" y="594656"/>
                    <a:pt x="4159" y="585927"/>
                  </a:cubicBezTo>
                  <a:lnTo>
                    <a:pt x="63578" y="489336"/>
                  </a:lnTo>
                  <a:lnTo>
                    <a:pt x="63578" y="282638"/>
                  </a:lnTo>
                  <a:cubicBezTo>
                    <a:pt x="63578" y="244621"/>
                    <a:pt x="71087" y="207731"/>
                    <a:pt x="85919" y="172812"/>
                  </a:cubicBezTo>
                  <a:cubicBezTo>
                    <a:pt x="100186" y="139207"/>
                    <a:pt x="120650" y="108981"/>
                    <a:pt x="146558" y="82980"/>
                  </a:cubicBezTo>
                  <a:cubicBezTo>
                    <a:pt x="172465" y="56978"/>
                    <a:pt x="202785" y="36609"/>
                    <a:pt x="236389" y="22341"/>
                  </a:cubicBezTo>
                  <a:cubicBezTo>
                    <a:pt x="271214" y="7510"/>
                    <a:pt x="308199" y="0"/>
                    <a:pt x="346215" y="0"/>
                  </a:cubicBezTo>
                  <a:close/>
                </a:path>
              </a:pathLst>
            </a:custGeom>
            <a:solidFill>
              <a:schemeClr val="accent1"/>
            </a:solidFill>
            <a:ln cap="sq">
              <a:noFill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5" name="标题 1"/>
            <p:cNvSpPr txBox="true"/>
            <p:nvPr/>
          </p:nvSpPr>
          <p:spPr>
            <a:xfrm>
              <a:off x="4445002" y="3901969"/>
              <a:ext cx="3068138" cy="1719813"/>
            </a:xfrm>
            <a:custGeom>
              <a:avLst/>
              <a:gdLst>
                <a:gd name="T0" fmla="*/ 289 w 526"/>
                <a:gd name="T1" fmla="*/ 240 h 295"/>
                <a:gd name="T2" fmla="*/ 109 w 526"/>
                <a:gd name="T3" fmla="*/ 85 h 295"/>
                <a:gd name="T4" fmla="*/ 108 w 526"/>
                <a:gd name="T5" fmla="*/ 80 h 295"/>
                <a:gd name="T6" fmla="*/ 154 w 526"/>
                <a:gd name="T7" fmla="*/ 85 h 295"/>
                <a:gd name="T8" fmla="*/ 116 w 526"/>
                <a:gd name="T9" fmla="*/ 39 h 295"/>
                <a:gd name="T10" fmla="*/ 116 w 526"/>
                <a:gd name="T11" fmla="*/ 39 h 295"/>
                <a:gd name="T12" fmla="*/ 85 w 526"/>
                <a:gd name="T13" fmla="*/ 0 h 295"/>
                <a:gd name="T14" fmla="*/ 0 w 526"/>
                <a:gd name="T15" fmla="*/ 68 h 295"/>
                <a:gd name="T16" fmla="*/ 52 w 526"/>
                <a:gd name="T17" fmla="*/ 74 h 295"/>
                <a:gd name="T18" fmla="*/ 53 w 526"/>
                <a:gd name="T19" fmla="*/ 77 h 295"/>
                <a:gd name="T20" fmla="*/ 289 w 526"/>
                <a:gd name="T21" fmla="*/ 295 h 295"/>
                <a:gd name="T22" fmla="*/ 526 w 526"/>
                <a:gd name="T23" fmla="*/ 65 h 295"/>
                <a:gd name="T24" fmla="*/ 502 w 526"/>
                <a:gd name="T25" fmla="*/ 96 h 295"/>
                <a:gd name="T26" fmla="*/ 498 w 526"/>
                <a:gd name="T27" fmla="*/ 98 h 295"/>
                <a:gd name="T28" fmla="*/ 498 w 526"/>
                <a:gd name="T29" fmla="*/ 98 h 295"/>
                <a:gd name="T30" fmla="*/ 496 w 526"/>
                <a:gd name="T31" fmla="*/ 97 h 295"/>
                <a:gd name="T32" fmla="*/ 496 w 526"/>
                <a:gd name="T33" fmla="*/ 97 h 295"/>
                <a:gd name="T34" fmla="*/ 494 w 526"/>
                <a:gd name="T35" fmla="*/ 97 h 295"/>
                <a:gd name="T36" fmla="*/ 470 w 526"/>
                <a:gd name="T37" fmla="*/ 77 h 295"/>
                <a:gd name="T38" fmla="*/ 289 w 526"/>
                <a:gd name="T39" fmla="*/ 240 h 295"/>
              </a:gdLst>
              <a:ahLst/>
              <a:cxnLst/>
              <a:rect l="0" t="0" r="r" b="b"/>
              <a:pathLst>
                <a:path w="526" h="295">
                  <a:moveTo>
                    <a:pt x="289" y="240"/>
                  </a:moveTo>
                  <a:cubicBezTo>
                    <a:pt x="200" y="240"/>
                    <a:pt x="122" y="174"/>
                    <a:pt x="109" y="85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63" y="200"/>
                    <a:pt x="166" y="295"/>
                    <a:pt x="289" y="295"/>
                  </a:cubicBezTo>
                  <a:cubicBezTo>
                    <a:pt x="417" y="295"/>
                    <a:pt x="522" y="193"/>
                    <a:pt x="526" y="65"/>
                  </a:cubicBezTo>
                  <a:cubicBezTo>
                    <a:pt x="502" y="96"/>
                    <a:pt x="502" y="96"/>
                    <a:pt x="502" y="96"/>
                  </a:cubicBezTo>
                  <a:cubicBezTo>
                    <a:pt x="501" y="97"/>
                    <a:pt x="499" y="98"/>
                    <a:pt x="498" y="98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497" y="98"/>
                    <a:pt x="497" y="98"/>
                    <a:pt x="496" y="97"/>
                  </a:cubicBezTo>
                  <a:cubicBezTo>
                    <a:pt x="496" y="97"/>
                    <a:pt x="496" y="97"/>
                    <a:pt x="496" y="97"/>
                  </a:cubicBezTo>
                  <a:cubicBezTo>
                    <a:pt x="495" y="97"/>
                    <a:pt x="495" y="97"/>
                    <a:pt x="494" y="97"/>
                  </a:cubicBezTo>
                  <a:cubicBezTo>
                    <a:pt x="470" y="77"/>
                    <a:pt x="470" y="77"/>
                    <a:pt x="470" y="77"/>
                  </a:cubicBezTo>
                  <a:cubicBezTo>
                    <a:pt x="460" y="169"/>
                    <a:pt x="382" y="240"/>
                    <a:pt x="289" y="240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12700" cap="sq">
              <a:noFill/>
              <a:miter/>
            </a:ln>
          </p:spPr>
          <p:txBody>
            <a:bodyPr vert="horz" wrap="square" lIns="180000" tIns="46800" rIns="180000" bIns="4680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6" name="标题 1"/>
            <p:cNvSpPr txBox="true"/>
            <p:nvPr/>
          </p:nvSpPr>
          <p:spPr>
            <a:xfrm>
              <a:off x="4771994" y="2835106"/>
              <a:ext cx="2975007" cy="1556317"/>
            </a:xfrm>
            <a:custGeom>
              <a:avLst/>
              <a:gdLst>
                <a:gd name="T0" fmla="*/ 233 w 510"/>
                <a:gd name="T1" fmla="*/ 55 h 267"/>
                <a:gd name="T2" fmla="*/ 408 w 510"/>
                <a:gd name="T3" fmla="*/ 188 h 267"/>
                <a:gd name="T4" fmla="*/ 410 w 510"/>
                <a:gd name="T5" fmla="*/ 193 h 267"/>
                <a:gd name="T6" fmla="*/ 356 w 510"/>
                <a:gd name="T7" fmla="*/ 199 h 267"/>
                <a:gd name="T8" fmla="*/ 407 w 510"/>
                <a:gd name="T9" fmla="*/ 240 h 267"/>
                <a:gd name="T10" fmla="*/ 407 w 510"/>
                <a:gd name="T11" fmla="*/ 240 h 267"/>
                <a:gd name="T12" fmla="*/ 441 w 510"/>
                <a:gd name="T13" fmla="*/ 267 h 267"/>
                <a:gd name="T14" fmla="*/ 510 w 510"/>
                <a:gd name="T15" fmla="*/ 182 h 267"/>
                <a:gd name="T16" fmla="*/ 465 w 510"/>
                <a:gd name="T17" fmla="*/ 187 h 267"/>
                <a:gd name="T18" fmla="*/ 464 w 510"/>
                <a:gd name="T19" fmla="*/ 183 h 267"/>
                <a:gd name="T20" fmla="*/ 233 w 510"/>
                <a:gd name="T21" fmla="*/ 0 h 267"/>
                <a:gd name="T22" fmla="*/ 0 w 510"/>
                <a:gd name="T23" fmla="*/ 191 h 267"/>
                <a:gd name="T24" fmla="*/ 26 w 510"/>
                <a:gd name="T25" fmla="*/ 170 h 267"/>
                <a:gd name="T26" fmla="*/ 30 w 510"/>
                <a:gd name="T27" fmla="*/ 169 h 267"/>
                <a:gd name="T28" fmla="*/ 34 w 510"/>
                <a:gd name="T29" fmla="*/ 171 h 267"/>
                <a:gd name="T30" fmla="*/ 55 w 510"/>
                <a:gd name="T31" fmla="*/ 198 h 267"/>
                <a:gd name="T32" fmla="*/ 233 w 510"/>
                <a:gd name="T33" fmla="*/ 55 h 267"/>
              </a:gdLst>
              <a:ahLst/>
              <a:cxnLst/>
              <a:rect l="0" t="0" r="r" b="b"/>
              <a:pathLst>
                <a:path w="510" h="267">
                  <a:moveTo>
                    <a:pt x="233" y="55"/>
                  </a:moveTo>
                  <a:cubicBezTo>
                    <a:pt x="314" y="55"/>
                    <a:pt x="387" y="110"/>
                    <a:pt x="408" y="188"/>
                  </a:cubicBezTo>
                  <a:cubicBezTo>
                    <a:pt x="410" y="193"/>
                    <a:pt x="410" y="193"/>
                    <a:pt x="410" y="193"/>
                  </a:cubicBezTo>
                  <a:cubicBezTo>
                    <a:pt x="356" y="199"/>
                    <a:pt x="356" y="199"/>
                    <a:pt x="356" y="199"/>
                  </a:cubicBezTo>
                  <a:cubicBezTo>
                    <a:pt x="407" y="240"/>
                    <a:pt x="407" y="240"/>
                    <a:pt x="407" y="240"/>
                  </a:cubicBezTo>
                  <a:cubicBezTo>
                    <a:pt x="407" y="240"/>
                    <a:pt x="407" y="240"/>
                    <a:pt x="407" y="240"/>
                  </a:cubicBezTo>
                  <a:cubicBezTo>
                    <a:pt x="441" y="267"/>
                    <a:pt x="441" y="267"/>
                    <a:pt x="441" y="267"/>
                  </a:cubicBezTo>
                  <a:cubicBezTo>
                    <a:pt x="510" y="182"/>
                    <a:pt x="510" y="182"/>
                    <a:pt x="510" y="182"/>
                  </a:cubicBezTo>
                  <a:cubicBezTo>
                    <a:pt x="465" y="187"/>
                    <a:pt x="465" y="187"/>
                    <a:pt x="465" y="187"/>
                  </a:cubicBezTo>
                  <a:cubicBezTo>
                    <a:pt x="464" y="183"/>
                    <a:pt x="464" y="183"/>
                    <a:pt x="464" y="183"/>
                  </a:cubicBezTo>
                  <a:cubicBezTo>
                    <a:pt x="439" y="75"/>
                    <a:pt x="344" y="0"/>
                    <a:pt x="233" y="0"/>
                  </a:cubicBezTo>
                  <a:cubicBezTo>
                    <a:pt x="120" y="0"/>
                    <a:pt x="22" y="81"/>
                    <a:pt x="0" y="19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9" y="169"/>
                    <a:pt x="30" y="169"/>
                  </a:cubicBezTo>
                  <a:cubicBezTo>
                    <a:pt x="32" y="169"/>
                    <a:pt x="33" y="170"/>
                    <a:pt x="34" y="171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74" y="115"/>
                    <a:pt x="147" y="55"/>
                    <a:pt x="233" y="55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12700" cap="sq">
              <a:noFill/>
              <a:miter/>
            </a:ln>
          </p:spPr>
          <p:txBody>
            <a:bodyPr vert="horz" wrap="square" lIns="180000" tIns="46800" rIns="180000" bIns="4680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7" name="标题 1"/>
          <p:cNvSpPr txBox="true"/>
          <p:nvPr/>
        </p:nvSpPr>
        <p:spPr>
          <a:xfrm>
            <a:off x="8048234" y="3406475"/>
            <a:ext cx="3470666" cy="1927525"/>
          </a:xfrm>
          <a:prstGeom prst="roundRect">
            <a:avLst>
              <a:gd name="adj" fmla="val 0"/>
            </a:avLst>
          </a:prstGeom>
          <a:solidFill>
            <a:srgbClr val="F2F2F2">
              <a:alpha val="100000"/>
            </a:srgbClr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8132573" y="3629782"/>
            <a:ext cx="3373627" cy="151371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通过连带责任机制，规范施工单位行为，防止违规建设。</a:t>
            </a: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8243919" y="3114294"/>
            <a:ext cx="481369" cy="48136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8366141" y="3243325"/>
            <a:ext cx="236925" cy="223307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670024" y="3406476"/>
            <a:ext cx="3470666" cy="1922096"/>
          </a:xfrm>
          <a:prstGeom prst="roundRect">
            <a:avLst>
              <a:gd name="adj" fmla="val 0"/>
            </a:avLst>
          </a:prstGeom>
          <a:solidFill>
            <a:srgbClr val="F2F2F2">
              <a:alpha val="100000"/>
            </a:srgbClr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754363" y="3629782"/>
            <a:ext cx="3373627" cy="151303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施工单位不得承揽无证取水工程，违者同责，从源头杜绝非法取水行为。</a:t>
            </a: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865709" y="3114294"/>
            <a:ext cx="481369" cy="48136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983641" y="3232227"/>
            <a:ext cx="245504" cy="245504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>
            <a:off x="919662" y="1317785"/>
            <a:ext cx="10352677" cy="120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连带责任</a:t>
            </a: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施工单位连带责任</a:t>
            </a: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8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328538" y="1"/>
            <a:ext cx="5863462" cy="5303395"/>
          </a:xfrm>
          <a:custGeom>
            <a:avLst/>
            <a:gdLst>
              <a:gd name="connsiteX0" fmla="*/ 0 w 5863462"/>
              <a:gd name="connsiteY0" fmla="*/ 0 h 5303395"/>
              <a:gd name="connsiteX1" fmla="*/ 5863462 w 5863462"/>
              <a:gd name="connsiteY1" fmla="*/ 0 h 5303395"/>
              <a:gd name="connsiteX2" fmla="*/ 5863462 w 5863462"/>
              <a:gd name="connsiteY2" fmla="*/ 5303395 h 5303395"/>
              <a:gd name="connsiteX3" fmla="*/ 5832657 w 5863462"/>
              <a:gd name="connsiteY3" fmla="*/ 5285804 h 5303395"/>
              <a:gd name="connsiteX4" fmla="*/ 140872 w 5863462"/>
              <a:gd name="connsiteY4" fmla="*/ 268684 h 5303395"/>
            </a:gdLst>
            <a:ahLst/>
            <a:cxnLst/>
            <a:rect l="l" t="t" r="r" b="b"/>
            <a:pathLst>
              <a:path w="5863462" h="5303395">
                <a:moveTo>
                  <a:pt x="0" y="0"/>
                </a:moveTo>
                <a:lnTo>
                  <a:pt x="5863462" y="0"/>
                </a:lnTo>
                <a:lnTo>
                  <a:pt x="5863462" y="5303395"/>
                </a:lnTo>
                <a:lnTo>
                  <a:pt x="5832657" y="5285804"/>
                </a:lnTo>
                <a:cubicBezTo>
                  <a:pt x="2721779" y="3464094"/>
                  <a:pt x="968527" y="1746920"/>
                  <a:pt x="140872" y="268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351188" y="1"/>
            <a:ext cx="5840812" cy="4647549"/>
          </a:xfrm>
          <a:custGeom>
            <a:avLst/>
            <a:gdLst>
              <a:gd name="connsiteX0" fmla="*/ 0 w 5840812"/>
              <a:gd name="connsiteY0" fmla="*/ 0 h 4647549"/>
              <a:gd name="connsiteX1" fmla="*/ 5840812 w 5840812"/>
              <a:gd name="connsiteY1" fmla="*/ 0 h 4647549"/>
              <a:gd name="connsiteX2" fmla="*/ 5840812 w 5840812"/>
              <a:gd name="connsiteY2" fmla="*/ 4647549 h 4647549"/>
              <a:gd name="connsiteX3" fmla="*/ 5628424 w 5840812"/>
              <a:gd name="connsiteY3" fmla="*/ 4535534 h 4647549"/>
              <a:gd name="connsiteX4" fmla="*/ 114639 w 5840812"/>
              <a:gd name="connsiteY4" fmla="*/ 177731 h 4647549"/>
            </a:gdLst>
            <a:ahLst/>
            <a:cxnLst/>
            <a:rect l="l" t="t" r="r" b="b"/>
            <a:pathLst>
              <a:path w="5840812" h="4647549">
                <a:moveTo>
                  <a:pt x="0" y="0"/>
                </a:moveTo>
                <a:lnTo>
                  <a:pt x="5840812" y="0"/>
                </a:lnTo>
                <a:lnTo>
                  <a:pt x="5840812" y="4647549"/>
                </a:lnTo>
                <a:lnTo>
                  <a:pt x="5628424" y="4535534"/>
                </a:lnTo>
                <a:cubicBezTo>
                  <a:pt x="2724938" y="2965187"/>
                  <a:pt x="1004095" y="1478945"/>
                  <a:pt x="114639" y="1777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7226159" y="1184148"/>
            <a:ext cx="4442555" cy="4442555"/>
          </a:xfrm>
          <a:prstGeom prst="ellipse">
            <a:avLst/>
          </a:prstGeom>
          <a:solidFill>
            <a:schemeClr val="bg1"/>
          </a:solidFill>
          <a:ln w="19780" cap="sq">
            <a:solidFill>
              <a:schemeClr val="accent1"/>
            </a:solidFill>
            <a:miter/>
          </a:ln>
          <a:effectLst>
            <a:outerShdw blurRad="158242" dist="33909" dir="8099998" algn="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16370" y="2780777"/>
            <a:ext cx="6360831" cy="217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7BFF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false"/>
                </a:gradFill>
                <a:latin typeface="OPPOSans H"/>
                <a:ea typeface="OPPOSans H"/>
                <a:cs typeface="OPPOSans H"/>
              </a:rPr>
              <a:t>五、监管与处罚机制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3563482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4201796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4840109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513" t="14694" r="25207"/>
          <a:stretch>
            <a:fillRect/>
          </a:stretch>
        </p:blipFill>
        <p:spPr>
          <a:xfrm>
            <a:off x="7345318" y="1303308"/>
            <a:ext cx="4204236" cy="4204236"/>
          </a:xfrm>
          <a:custGeom>
            <a:avLst/>
            <a:gdLst>
              <a:gd name="connsiteX0" fmla="*/ 2361930 w 4723860"/>
              <a:gd name="connsiteY0" fmla="*/ 0 h 4723860"/>
              <a:gd name="connsiteX1" fmla="*/ 4723860 w 4723860"/>
              <a:gd name="connsiteY1" fmla="*/ 2361930 h 4723860"/>
              <a:gd name="connsiteX2" fmla="*/ 2361930 w 4723860"/>
              <a:gd name="connsiteY2" fmla="*/ 4723860 h 4723860"/>
              <a:gd name="connsiteX3" fmla="*/ 0 w 4723860"/>
              <a:gd name="connsiteY3" fmla="*/ 2361930 h 4723860"/>
              <a:gd name="connsiteX4" fmla="*/ 2361930 w 4723860"/>
              <a:gd name="connsiteY4" fmla="*/ 0 h 4723860"/>
            </a:gdLst>
            <a:ahLst/>
            <a:cxnLst/>
            <a:rect l="l" t="t" r="r" b="b"/>
            <a:pathLst>
              <a:path w="4723860" h="4723860">
                <a:moveTo>
                  <a:pt x="2361930" y="0"/>
                </a:moveTo>
                <a:cubicBezTo>
                  <a:pt x="3666388" y="0"/>
                  <a:pt x="4723860" y="1057472"/>
                  <a:pt x="4723860" y="2361930"/>
                </a:cubicBezTo>
                <a:cubicBezTo>
                  <a:pt x="4723860" y="3666388"/>
                  <a:pt x="3666388" y="4723860"/>
                  <a:pt x="2361930" y="4723860"/>
                </a:cubicBezTo>
                <a:cubicBezTo>
                  <a:pt x="1057472" y="4723860"/>
                  <a:pt x="0" y="3666388"/>
                  <a:pt x="0" y="2361930"/>
                </a:cubicBezTo>
                <a:cubicBezTo>
                  <a:pt x="0" y="1057472"/>
                  <a:pt x="1057472" y="0"/>
                  <a:pt x="236193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true"/>
          <p:nvPr/>
        </p:nvSpPr>
        <p:spPr>
          <a:xfrm>
            <a:off x="7345319" y="4430433"/>
            <a:ext cx="1457923" cy="14579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7485510" y="4570624"/>
            <a:ext cx="1177539" cy="117753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>
            <a:outerShdw blurRad="135636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7785145" y="4846190"/>
            <a:ext cx="578268" cy="626406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 flipH="true">
            <a:off x="10843795" y="694466"/>
            <a:ext cx="669471" cy="685644"/>
          </a:xfrm>
          <a:custGeom>
            <a:avLst/>
            <a:gdLst>
              <a:gd name="connsiteX0" fmla="*/ 49470 w 669471"/>
              <a:gd name="connsiteY0" fmla="*/ 586704 h 685644"/>
              <a:gd name="connsiteX1" fmla="*/ 0 w 669471"/>
              <a:gd name="connsiteY1" fmla="*/ 636174 h 685644"/>
              <a:gd name="connsiteX2" fmla="*/ 49470 w 669471"/>
              <a:gd name="connsiteY2" fmla="*/ 685644 h 685644"/>
              <a:gd name="connsiteX3" fmla="*/ 98940 w 669471"/>
              <a:gd name="connsiteY3" fmla="*/ 636174 h 685644"/>
              <a:gd name="connsiteX4" fmla="*/ 49470 w 669471"/>
              <a:gd name="connsiteY4" fmla="*/ 586704 h 685644"/>
              <a:gd name="connsiteX5" fmla="*/ 334736 w 669471"/>
              <a:gd name="connsiteY5" fmla="*/ 586704 h 685644"/>
              <a:gd name="connsiteX6" fmla="*/ 285266 w 669471"/>
              <a:gd name="connsiteY6" fmla="*/ 636174 h 685644"/>
              <a:gd name="connsiteX7" fmla="*/ 334736 w 669471"/>
              <a:gd name="connsiteY7" fmla="*/ 685644 h 685644"/>
              <a:gd name="connsiteX8" fmla="*/ 384206 w 669471"/>
              <a:gd name="connsiteY8" fmla="*/ 636174 h 685644"/>
              <a:gd name="connsiteX9" fmla="*/ 334736 w 669471"/>
              <a:gd name="connsiteY9" fmla="*/ 586704 h 685644"/>
              <a:gd name="connsiteX10" fmla="*/ 620001 w 669471"/>
              <a:gd name="connsiteY10" fmla="*/ 586704 h 685644"/>
              <a:gd name="connsiteX11" fmla="*/ 570531 w 669471"/>
              <a:gd name="connsiteY11" fmla="*/ 636174 h 685644"/>
              <a:gd name="connsiteX12" fmla="*/ 620001 w 669471"/>
              <a:gd name="connsiteY12" fmla="*/ 685644 h 685644"/>
              <a:gd name="connsiteX13" fmla="*/ 669471 w 669471"/>
              <a:gd name="connsiteY13" fmla="*/ 636174 h 685644"/>
              <a:gd name="connsiteX14" fmla="*/ 620001 w 669471"/>
              <a:gd name="connsiteY14" fmla="*/ 586704 h 685644"/>
              <a:gd name="connsiteX15" fmla="*/ 49470 w 669471"/>
              <a:gd name="connsiteY15" fmla="*/ 391136 h 685644"/>
              <a:gd name="connsiteX16" fmla="*/ 0 w 669471"/>
              <a:gd name="connsiteY16" fmla="*/ 440606 h 685644"/>
              <a:gd name="connsiteX17" fmla="*/ 49470 w 669471"/>
              <a:gd name="connsiteY17" fmla="*/ 490076 h 685644"/>
              <a:gd name="connsiteX18" fmla="*/ 98940 w 669471"/>
              <a:gd name="connsiteY18" fmla="*/ 440606 h 685644"/>
              <a:gd name="connsiteX19" fmla="*/ 49470 w 669471"/>
              <a:gd name="connsiteY19" fmla="*/ 391136 h 685644"/>
              <a:gd name="connsiteX20" fmla="*/ 334736 w 669471"/>
              <a:gd name="connsiteY20" fmla="*/ 391136 h 685644"/>
              <a:gd name="connsiteX21" fmla="*/ 285266 w 669471"/>
              <a:gd name="connsiteY21" fmla="*/ 440606 h 685644"/>
              <a:gd name="connsiteX22" fmla="*/ 334736 w 669471"/>
              <a:gd name="connsiteY22" fmla="*/ 490076 h 685644"/>
              <a:gd name="connsiteX23" fmla="*/ 384206 w 669471"/>
              <a:gd name="connsiteY23" fmla="*/ 440606 h 685644"/>
              <a:gd name="connsiteX24" fmla="*/ 334736 w 669471"/>
              <a:gd name="connsiteY24" fmla="*/ 391136 h 685644"/>
              <a:gd name="connsiteX25" fmla="*/ 620001 w 669471"/>
              <a:gd name="connsiteY25" fmla="*/ 391136 h 685644"/>
              <a:gd name="connsiteX26" fmla="*/ 570531 w 669471"/>
              <a:gd name="connsiteY26" fmla="*/ 440606 h 685644"/>
              <a:gd name="connsiteX27" fmla="*/ 620001 w 669471"/>
              <a:gd name="connsiteY27" fmla="*/ 490076 h 685644"/>
              <a:gd name="connsiteX28" fmla="*/ 669471 w 669471"/>
              <a:gd name="connsiteY28" fmla="*/ 440606 h 685644"/>
              <a:gd name="connsiteX29" fmla="*/ 620001 w 669471"/>
              <a:gd name="connsiteY29" fmla="*/ 391136 h 685644"/>
              <a:gd name="connsiteX30" fmla="*/ 49470 w 669471"/>
              <a:gd name="connsiteY30" fmla="*/ 195568 h 685644"/>
              <a:gd name="connsiteX31" fmla="*/ 0 w 669471"/>
              <a:gd name="connsiteY31" fmla="*/ 245038 h 685644"/>
              <a:gd name="connsiteX32" fmla="*/ 49470 w 669471"/>
              <a:gd name="connsiteY32" fmla="*/ 294508 h 685644"/>
              <a:gd name="connsiteX33" fmla="*/ 98940 w 669471"/>
              <a:gd name="connsiteY33" fmla="*/ 245038 h 685644"/>
              <a:gd name="connsiteX34" fmla="*/ 49470 w 669471"/>
              <a:gd name="connsiteY34" fmla="*/ 195568 h 685644"/>
              <a:gd name="connsiteX35" fmla="*/ 334736 w 669471"/>
              <a:gd name="connsiteY35" fmla="*/ 195568 h 685644"/>
              <a:gd name="connsiteX36" fmla="*/ 285266 w 669471"/>
              <a:gd name="connsiteY36" fmla="*/ 245038 h 685644"/>
              <a:gd name="connsiteX37" fmla="*/ 334736 w 669471"/>
              <a:gd name="connsiteY37" fmla="*/ 294508 h 685644"/>
              <a:gd name="connsiteX38" fmla="*/ 384206 w 669471"/>
              <a:gd name="connsiteY38" fmla="*/ 245038 h 685644"/>
              <a:gd name="connsiteX39" fmla="*/ 334736 w 669471"/>
              <a:gd name="connsiteY39" fmla="*/ 195568 h 685644"/>
              <a:gd name="connsiteX40" fmla="*/ 620001 w 669471"/>
              <a:gd name="connsiteY40" fmla="*/ 195568 h 685644"/>
              <a:gd name="connsiteX41" fmla="*/ 570531 w 669471"/>
              <a:gd name="connsiteY41" fmla="*/ 245038 h 685644"/>
              <a:gd name="connsiteX42" fmla="*/ 620001 w 669471"/>
              <a:gd name="connsiteY42" fmla="*/ 294508 h 685644"/>
              <a:gd name="connsiteX43" fmla="*/ 669471 w 669471"/>
              <a:gd name="connsiteY43" fmla="*/ 245038 h 685644"/>
              <a:gd name="connsiteX44" fmla="*/ 620001 w 669471"/>
              <a:gd name="connsiteY44" fmla="*/ 195568 h 685644"/>
              <a:gd name="connsiteX45" fmla="*/ 49470 w 669471"/>
              <a:gd name="connsiteY45" fmla="*/ 0 h 685644"/>
              <a:gd name="connsiteX46" fmla="*/ 0 w 669471"/>
              <a:gd name="connsiteY46" fmla="*/ 49470 h 685644"/>
              <a:gd name="connsiteX47" fmla="*/ 49470 w 669471"/>
              <a:gd name="connsiteY47" fmla="*/ 98940 h 685644"/>
              <a:gd name="connsiteX48" fmla="*/ 98940 w 669471"/>
              <a:gd name="connsiteY48" fmla="*/ 49470 h 685644"/>
              <a:gd name="connsiteX49" fmla="*/ 49470 w 669471"/>
              <a:gd name="connsiteY49" fmla="*/ 0 h 685644"/>
              <a:gd name="connsiteX50" fmla="*/ 334736 w 669471"/>
              <a:gd name="connsiteY50" fmla="*/ 0 h 685644"/>
              <a:gd name="connsiteX51" fmla="*/ 285266 w 669471"/>
              <a:gd name="connsiteY51" fmla="*/ 49470 h 685644"/>
              <a:gd name="connsiteX52" fmla="*/ 334736 w 669471"/>
              <a:gd name="connsiteY52" fmla="*/ 98940 h 685644"/>
              <a:gd name="connsiteX53" fmla="*/ 384206 w 669471"/>
              <a:gd name="connsiteY53" fmla="*/ 49470 h 685644"/>
              <a:gd name="connsiteX54" fmla="*/ 334736 w 669471"/>
              <a:gd name="connsiteY54" fmla="*/ 0 h 685644"/>
              <a:gd name="connsiteX55" fmla="*/ 620001 w 669471"/>
              <a:gd name="connsiteY55" fmla="*/ 0 h 685644"/>
              <a:gd name="connsiteX56" fmla="*/ 570531 w 669471"/>
              <a:gd name="connsiteY56" fmla="*/ 49470 h 685644"/>
              <a:gd name="connsiteX57" fmla="*/ 620001 w 669471"/>
              <a:gd name="connsiteY57" fmla="*/ 98940 h 685644"/>
              <a:gd name="connsiteX58" fmla="*/ 669471 w 669471"/>
              <a:gd name="connsiteY58" fmla="*/ 49470 h 685644"/>
              <a:gd name="connsiteX59" fmla="*/ 620001 w 669471"/>
              <a:gd name="connsiteY59" fmla="*/ 0 h 685644"/>
            </a:gdLst>
            <a:ahLst/>
            <a:cxnLst/>
            <a:rect l="l" t="t" r="r" b="b"/>
            <a:pathLst>
              <a:path w="669471" h="685644">
                <a:moveTo>
                  <a:pt x="49470" y="586704"/>
                </a:moveTo>
                <a:cubicBezTo>
                  <a:pt x="22148" y="586704"/>
                  <a:pt x="0" y="608852"/>
                  <a:pt x="0" y="636174"/>
                </a:cubicBezTo>
                <a:cubicBezTo>
                  <a:pt x="0" y="663496"/>
                  <a:pt x="22148" y="685644"/>
                  <a:pt x="49470" y="685644"/>
                </a:cubicBezTo>
                <a:cubicBezTo>
                  <a:pt x="76792" y="685644"/>
                  <a:pt x="98940" y="663496"/>
                  <a:pt x="98940" y="636174"/>
                </a:cubicBezTo>
                <a:cubicBezTo>
                  <a:pt x="98940" y="608852"/>
                  <a:pt x="76792" y="586704"/>
                  <a:pt x="49470" y="586704"/>
                </a:cubicBezTo>
                <a:close/>
                <a:moveTo>
                  <a:pt x="334736" y="586704"/>
                </a:moveTo>
                <a:cubicBezTo>
                  <a:pt x="307414" y="586704"/>
                  <a:pt x="285266" y="608852"/>
                  <a:pt x="285266" y="636174"/>
                </a:cubicBezTo>
                <a:cubicBezTo>
                  <a:pt x="285266" y="663496"/>
                  <a:pt x="307414" y="685644"/>
                  <a:pt x="334736" y="685644"/>
                </a:cubicBezTo>
                <a:cubicBezTo>
                  <a:pt x="362058" y="685644"/>
                  <a:pt x="384206" y="663496"/>
                  <a:pt x="384206" y="636174"/>
                </a:cubicBezTo>
                <a:cubicBezTo>
                  <a:pt x="384206" y="608852"/>
                  <a:pt x="362058" y="586704"/>
                  <a:pt x="334736" y="586704"/>
                </a:cubicBezTo>
                <a:close/>
                <a:moveTo>
                  <a:pt x="620001" y="586704"/>
                </a:moveTo>
                <a:cubicBezTo>
                  <a:pt x="592679" y="586704"/>
                  <a:pt x="570531" y="608852"/>
                  <a:pt x="570531" y="636174"/>
                </a:cubicBezTo>
                <a:cubicBezTo>
                  <a:pt x="570531" y="663496"/>
                  <a:pt x="592679" y="685644"/>
                  <a:pt x="620001" y="685644"/>
                </a:cubicBezTo>
                <a:cubicBezTo>
                  <a:pt x="647323" y="685644"/>
                  <a:pt x="669471" y="663496"/>
                  <a:pt x="669471" y="636174"/>
                </a:cubicBezTo>
                <a:cubicBezTo>
                  <a:pt x="669471" y="608852"/>
                  <a:pt x="647323" y="586704"/>
                  <a:pt x="620001" y="586704"/>
                </a:cubicBezTo>
                <a:close/>
                <a:moveTo>
                  <a:pt x="49470" y="391136"/>
                </a:moveTo>
                <a:cubicBezTo>
                  <a:pt x="22148" y="391136"/>
                  <a:pt x="0" y="413284"/>
                  <a:pt x="0" y="440606"/>
                </a:cubicBezTo>
                <a:cubicBezTo>
                  <a:pt x="0" y="467928"/>
                  <a:pt x="22148" y="490076"/>
                  <a:pt x="49470" y="490076"/>
                </a:cubicBezTo>
                <a:cubicBezTo>
                  <a:pt x="76792" y="490076"/>
                  <a:pt x="98940" y="467928"/>
                  <a:pt x="98940" y="440606"/>
                </a:cubicBezTo>
                <a:cubicBezTo>
                  <a:pt x="98940" y="413284"/>
                  <a:pt x="76792" y="391136"/>
                  <a:pt x="49470" y="391136"/>
                </a:cubicBezTo>
                <a:close/>
                <a:moveTo>
                  <a:pt x="334736" y="391136"/>
                </a:moveTo>
                <a:cubicBezTo>
                  <a:pt x="307414" y="391136"/>
                  <a:pt x="285266" y="413284"/>
                  <a:pt x="285266" y="440606"/>
                </a:cubicBezTo>
                <a:cubicBezTo>
                  <a:pt x="285266" y="467928"/>
                  <a:pt x="307414" y="490076"/>
                  <a:pt x="334736" y="490076"/>
                </a:cubicBezTo>
                <a:cubicBezTo>
                  <a:pt x="362058" y="490076"/>
                  <a:pt x="384206" y="467928"/>
                  <a:pt x="384206" y="440606"/>
                </a:cubicBezTo>
                <a:cubicBezTo>
                  <a:pt x="384206" y="413284"/>
                  <a:pt x="362058" y="391136"/>
                  <a:pt x="334736" y="391136"/>
                </a:cubicBezTo>
                <a:close/>
                <a:moveTo>
                  <a:pt x="620001" y="391136"/>
                </a:moveTo>
                <a:cubicBezTo>
                  <a:pt x="592679" y="391136"/>
                  <a:pt x="570531" y="413284"/>
                  <a:pt x="570531" y="440606"/>
                </a:cubicBezTo>
                <a:cubicBezTo>
                  <a:pt x="570531" y="467928"/>
                  <a:pt x="592679" y="490076"/>
                  <a:pt x="620001" y="490076"/>
                </a:cubicBezTo>
                <a:cubicBezTo>
                  <a:pt x="647323" y="490076"/>
                  <a:pt x="669471" y="467928"/>
                  <a:pt x="669471" y="440606"/>
                </a:cubicBezTo>
                <a:cubicBezTo>
                  <a:pt x="669471" y="413284"/>
                  <a:pt x="647323" y="391136"/>
                  <a:pt x="620001" y="391136"/>
                </a:cubicBezTo>
                <a:close/>
                <a:moveTo>
                  <a:pt x="49470" y="195568"/>
                </a:moveTo>
                <a:cubicBezTo>
                  <a:pt x="22148" y="195568"/>
                  <a:pt x="0" y="217716"/>
                  <a:pt x="0" y="245038"/>
                </a:cubicBezTo>
                <a:cubicBezTo>
                  <a:pt x="0" y="272360"/>
                  <a:pt x="22148" y="294508"/>
                  <a:pt x="49470" y="294508"/>
                </a:cubicBezTo>
                <a:cubicBezTo>
                  <a:pt x="76792" y="294508"/>
                  <a:pt x="98940" y="272360"/>
                  <a:pt x="98940" y="245038"/>
                </a:cubicBezTo>
                <a:cubicBezTo>
                  <a:pt x="98940" y="217716"/>
                  <a:pt x="76792" y="195568"/>
                  <a:pt x="49470" y="195568"/>
                </a:cubicBezTo>
                <a:close/>
                <a:moveTo>
                  <a:pt x="334736" y="195568"/>
                </a:moveTo>
                <a:cubicBezTo>
                  <a:pt x="307414" y="195568"/>
                  <a:pt x="285266" y="217716"/>
                  <a:pt x="285266" y="245038"/>
                </a:cubicBezTo>
                <a:cubicBezTo>
                  <a:pt x="285266" y="272360"/>
                  <a:pt x="307414" y="294508"/>
                  <a:pt x="334736" y="294508"/>
                </a:cubicBezTo>
                <a:cubicBezTo>
                  <a:pt x="362058" y="294508"/>
                  <a:pt x="384206" y="272360"/>
                  <a:pt x="384206" y="245038"/>
                </a:cubicBezTo>
                <a:cubicBezTo>
                  <a:pt x="384206" y="217716"/>
                  <a:pt x="362058" y="195568"/>
                  <a:pt x="334736" y="195568"/>
                </a:cubicBezTo>
                <a:close/>
                <a:moveTo>
                  <a:pt x="620001" y="195568"/>
                </a:moveTo>
                <a:cubicBezTo>
                  <a:pt x="592679" y="195568"/>
                  <a:pt x="570531" y="217716"/>
                  <a:pt x="570531" y="245038"/>
                </a:cubicBezTo>
                <a:cubicBezTo>
                  <a:pt x="570531" y="272360"/>
                  <a:pt x="592679" y="294508"/>
                  <a:pt x="620001" y="294508"/>
                </a:cubicBezTo>
                <a:cubicBezTo>
                  <a:pt x="647323" y="294508"/>
                  <a:pt x="669471" y="272360"/>
                  <a:pt x="669471" y="245038"/>
                </a:cubicBezTo>
                <a:cubicBezTo>
                  <a:pt x="669471" y="217716"/>
                  <a:pt x="647323" y="195568"/>
                  <a:pt x="620001" y="195568"/>
                </a:cubicBezTo>
                <a:close/>
                <a:moveTo>
                  <a:pt x="49470" y="0"/>
                </a:moveTo>
                <a:cubicBezTo>
                  <a:pt x="22148" y="0"/>
                  <a:pt x="0" y="22148"/>
                  <a:pt x="0" y="49470"/>
                </a:cubicBezTo>
                <a:cubicBezTo>
                  <a:pt x="0" y="76792"/>
                  <a:pt x="22148" y="98940"/>
                  <a:pt x="49470" y="98940"/>
                </a:cubicBezTo>
                <a:cubicBezTo>
                  <a:pt x="76792" y="98940"/>
                  <a:pt x="98940" y="76792"/>
                  <a:pt x="98940" y="49470"/>
                </a:cubicBezTo>
                <a:cubicBezTo>
                  <a:pt x="98940" y="22148"/>
                  <a:pt x="76792" y="0"/>
                  <a:pt x="49470" y="0"/>
                </a:cubicBezTo>
                <a:close/>
                <a:moveTo>
                  <a:pt x="334736" y="0"/>
                </a:moveTo>
                <a:cubicBezTo>
                  <a:pt x="307414" y="0"/>
                  <a:pt x="285266" y="22148"/>
                  <a:pt x="285266" y="49470"/>
                </a:cubicBezTo>
                <a:cubicBezTo>
                  <a:pt x="285266" y="76792"/>
                  <a:pt x="307414" y="98940"/>
                  <a:pt x="334736" y="98940"/>
                </a:cubicBezTo>
                <a:cubicBezTo>
                  <a:pt x="362058" y="98940"/>
                  <a:pt x="384206" y="76792"/>
                  <a:pt x="384206" y="49470"/>
                </a:cubicBezTo>
                <a:cubicBezTo>
                  <a:pt x="384206" y="22148"/>
                  <a:pt x="362058" y="0"/>
                  <a:pt x="334736" y="0"/>
                </a:cubicBezTo>
                <a:close/>
                <a:moveTo>
                  <a:pt x="620001" y="0"/>
                </a:moveTo>
                <a:cubicBezTo>
                  <a:pt x="592679" y="0"/>
                  <a:pt x="570531" y="22148"/>
                  <a:pt x="570531" y="49470"/>
                </a:cubicBezTo>
                <a:cubicBezTo>
                  <a:pt x="570531" y="76792"/>
                  <a:pt x="592679" y="98940"/>
                  <a:pt x="620001" y="98940"/>
                </a:cubicBezTo>
                <a:cubicBezTo>
                  <a:pt x="647323" y="98940"/>
                  <a:pt x="669471" y="76792"/>
                  <a:pt x="669471" y="49470"/>
                </a:cubicBezTo>
                <a:cubicBezTo>
                  <a:pt x="669471" y="22148"/>
                  <a:pt x="647323" y="0"/>
                  <a:pt x="620001" y="0"/>
                </a:cubicBezTo>
                <a:close/>
              </a:path>
            </a:pathLst>
          </a:custGeom>
          <a:gradFill>
            <a:gsLst>
              <a:gs pos="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819801" y="2632714"/>
            <a:ext cx="11520000" cy="2880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-174295" y="2057686"/>
            <a:ext cx="9000000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286516" y="2878333"/>
            <a:ext cx="3060000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日常巡查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286515" y="3543786"/>
            <a:ext cx="3060000" cy="16615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乡镇定期检查机井台账与计量数据，确保机井运行正常，数据准确。
通过日常巡查，及时发现和处理问题，保障机井正常运行。</a:t>
            </a: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1286516" y="1751686"/>
            <a:ext cx="648000" cy="648000"/>
          </a:xfrm>
          <a:prstGeom prst="ellipse">
            <a:avLst/>
          </a:prstGeom>
          <a:solidFill>
            <a:schemeClr val="accent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1448516" y="1913686"/>
            <a:ext cx="324000" cy="32400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8401987" y="2878333"/>
            <a:ext cx="3060000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技术监测</a:t>
            </a: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8401985" y="3543786"/>
            <a:ext cx="3060000" cy="16615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水文部门动态监控地下水位，及时预警超采风险，保障地下水资源安全。
通过技术监测，实现地下水位的动态管理，防止超采。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8377018" y="1751686"/>
            <a:ext cx="648000" cy="648000"/>
          </a:xfrm>
          <a:prstGeom prst="ellipse">
            <a:avLst/>
          </a:prstGeom>
          <a:solidFill>
            <a:schemeClr val="accent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8522331" y="1913686"/>
            <a:ext cx="357374" cy="324000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4846363" y="2878333"/>
            <a:ext cx="3060000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联合执法</a:t>
            </a: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4846361" y="3543786"/>
            <a:ext cx="3060000" cy="16615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水务与税务部门联合查处超采、逃税行为，形成监管合力，维护水资源管理秩序。
通过联合执法，严厉打击违规行为，保障水资源的合理利用。</a:t>
            </a: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>
            <a:off x="4833072" y="1751686"/>
            <a:ext cx="648000" cy="648000"/>
          </a:xfrm>
          <a:prstGeom prst="ellipse">
            <a:avLst/>
          </a:prstGeom>
          <a:solidFill>
            <a:schemeClr val="accent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5007520" y="1913686"/>
            <a:ext cx="299104" cy="324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三级监管体系</a:t>
            </a: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9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351" y="9526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3" name="标题 1"/>
          <p:cNvCxnSpPr/>
          <p:nvPr/>
        </p:nvCxnSpPr>
        <p:spPr>
          <a:xfrm>
            <a:off x="2922201" y="2020181"/>
            <a:ext cx="2541977" cy="0"/>
          </a:xfrm>
          <a:prstGeom prst="line">
            <a:avLst/>
          </a:prstGeom>
          <a:noFill/>
          <a:ln w="6350" cap="sq">
            <a:solidFill>
              <a:schemeClr val="bg1">
                <a:lumMod val="75000"/>
              </a:schemeClr>
            </a:solidFill>
            <a:miter/>
          </a:ln>
        </p:spPr>
      </p:cxnSp>
      <p:sp>
        <p:nvSpPr>
          <p:cNvPr id="4" name="标题 1"/>
          <p:cNvSpPr txBox="true"/>
          <p:nvPr/>
        </p:nvSpPr>
        <p:spPr>
          <a:xfrm>
            <a:off x="2142970" y="1815502"/>
            <a:ext cx="409358" cy="409358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2208301" y="1880832"/>
            <a:ext cx="278697" cy="27869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false"/>
          </a:gradFill>
          <a:ln w="12700" cap="flat">
            <a:noFill/>
            <a:miter/>
          </a:ln>
          <a:effectLst>
            <a:outerShdw blurRad="2032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667740" y="2290190"/>
            <a:ext cx="3361798" cy="335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gradFill>
                  <a:gsLst>
                    <a:gs pos="0">
                      <a:srgbClr val="007BFF">
                        <a:alpha val="100000"/>
                      </a:srgbClr>
                    </a:gs>
                    <a:gs pos="93000">
                      <a:srgbClr val="005CBF">
                        <a:alpha val="100000"/>
                      </a:srgbClr>
                    </a:gs>
                  </a:gsLst>
                  <a:lin ang="2700000" scaled="false"/>
                </a:gradFill>
                <a:latin typeface="Source Han Sans CN Bold"/>
                <a:ea typeface="Source Han Sans CN Bold"/>
                <a:cs typeface="Source Han Sans CN Bold"/>
              </a:rPr>
              <a:t>经济处罚</a:t>
            </a:r>
            <a:endParaRPr kumimoji="1" lang="en-US" altLang="zh-CN" sz="1600" b="1">
              <a:ln w="12700">
                <a:noFill/>
              </a:ln>
              <a:gradFill>
                <a:gsLst>
                  <a:gs pos="0">
                    <a:srgbClr val="007BFF">
                      <a:alpha val="100000"/>
                    </a:srgbClr>
                  </a:gs>
                  <a:gs pos="93000">
                    <a:srgbClr val="005CBF">
                      <a:alpha val="100000"/>
                    </a:srgbClr>
                  </a:gs>
                </a:gsLst>
                <a:lin ang="2700000" scaled="false"/>
              </a:gra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666750" y="2796763"/>
            <a:ext cx="3361798" cy="2847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未安装计量设施的机井，限期整改并罚款，确保计量设施安装到位。
通过经济处罚，督促用水户安装计量设施，保障用水数据准确。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cxnSp>
        <p:nvCxnSpPr>
          <p:cNvPr id="8" name="标题 1"/>
          <p:cNvCxnSpPr/>
          <p:nvPr/>
        </p:nvCxnSpPr>
        <p:spPr>
          <a:xfrm>
            <a:off x="2057137" y="2717746"/>
            <a:ext cx="581025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</a:ln>
        </p:spPr>
      </p:cxnSp>
      <p:sp>
        <p:nvSpPr>
          <p:cNvPr id="9" name="标题 1"/>
          <p:cNvSpPr txBox="true"/>
          <p:nvPr/>
        </p:nvSpPr>
        <p:spPr>
          <a:xfrm>
            <a:off x="5896682" y="1815502"/>
            <a:ext cx="409358" cy="409358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5962013" y="1880832"/>
            <a:ext cx="278697" cy="27869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false"/>
          </a:gradFill>
          <a:ln w="12700" cap="flat">
            <a:noFill/>
            <a:miter/>
          </a:ln>
          <a:effectLst>
            <a:outerShdw blurRad="2032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4421452" y="2290190"/>
            <a:ext cx="3361798" cy="335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gradFill>
                  <a:gsLst>
                    <a:gs pos="0">
                      <a:srgbClr val="007BFF">
                        <a:alpha val="100000"/>
                      </a:srgbClr>
                    </a:gs>
                    <a:gs pos="93000">
                      <a:srgbClr val="005CBF">
                        <a:alpha val="100000"/>
                      </a:srgbClr>
                    </a:gs>
                  </a:gsLst>
                  <a:lin ang="2700000" scaled="false"/>
                </a:gradFill>
                <a:latin typeface="Source Han Sans CN Bold"/>
                <a:ea typeface="Source Han Sans CN Bold"/>
                <a:cs typeface="Source Han Sans CN Bold"/>
              </a:rPr>
              <a:t>行政追责</a:t>
            </a:r>
            <a:endParaRPr kumimoji="1" lang="en-US" altLang="zh-CN" sz="1600" b="1">
              <a:ln w="12700">
                <a:noFill/>
              </a:ln>
              <a:gradFill>
                <a:gsLst>
                  <a:gs pos="0">
                    <a:srgbClr val="007BFF">
                      <a:alpha val="100000"/>
                    </a:srgbClr>
                  </a:gs>
                  <a:gs pos="93000">
                    <a:srgbClr val="005CBF">
                      <a:alpha val="100000"/>
                    </a:srgbClr>
                  </a:gs>
                </a:gsLst>
                <a:lin ang="2700000" scaled="false"/>
              </a:gra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4421451" y="2796763"/>
            <a:ext cx="3361798" cy="2847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管理人员以水谋私的，由纪委立案调查，追究行政责任，维护管理秩序。
通过行政追责，规范管理人员行为，防止违规行为发生。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cxnSp>
        <p:nvCxnSpPr>
          <p:cNvPr id="13" name="标题 1"/>
          <p:cNvCxnSpPr/>
          <p:nvPr/>
        </p:nvCxnSpPr>
        <p:spPr>
          <a:xfrm>
            <a:off x="5810849" y="2717746"/>
            <a:ext cx="581025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</a:ln>
        </p:spPr>
      </p:cxnSp>
      <p:sp>
        <p:nvSpPr>
          <p:cNvPr id="14" name="标题 1"/>
          <p:cNvSpPr txBox="true"/>
          <p:nvPr/>
        </p:nvSpPr>
        <p:spPr>
          <a:xfrm>
            <a:off x="9639672" y="1815502"/>
            <a:ext cx="409358" cy="409358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5" name="标题 1"/>
          <p:cNvSpPr txBox="true"/>
          <p:nvPr/>
        </p:nvSpPr>
        <p:spPr>
          <a:xfrm>
            <a:off x="9705003" y="1880832"/>
            <a:ext cx="278697" cy="27869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false"/>
          </a:gradFill>
          <a:ln w="12700" cap="flat">
            <a:noFill/>
            <a:miter/>
          </a:ln>
          <a:effectLst>
            <a:outerShdw blurRad="2032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>
            <a:off x="8164442" y="2305408"/>
            <a:ext cx="3361798" cy="335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gradFill>
                  <a:gsLst>
                    <a:gs pos="0">
                      <a:srgbClr val="007BFF">
                        <a:alpha val="100000"/>
                      </a:srgbClr>
                    </a:gs>
                    <a:gs pos="93000">
                      <a:srgbClr val="005CBF">
                        <a:alpha val="100000"/>
                      </a:srgbClr>
                    </a:gs>
                  </a:gsLst>
                  <a:lin ang="2700000" scaled="false"/>
                </a:gradFill>
                <a:latin typeface="Source Han Sans CN Bold"/>
                <a:ea typeface="Source Han Sans CN Bold"/>
                <a:cs typeface="Source Han Sans CN Bold"/>
              </a:rPr>
              <a:t>刑事追究</a:t>
            </a:r>
            <a:endParaRPr kumimoji="1" lang="en-US" altLang="zh-CN" sz="1600" b="1">
              <a:ln w="12700">
                <a:noFill/>
              </a:ln>
              <a:gradFill>
                <a:gsLst>
                  <a:gs pos="0">
                    <a:srgbClr val="007BFF">
                      <a:alpha val="100000"/>
                    </a:srgbClr>
                  </a:gs>
                  <a:gs pos="93000">
                    <a:srgbClr val="005CBF">
                      <a:alpha val="100000"/>
                    </a:srgbClr>
                  </a:gs>
                </a:gsLst>
                <a:lin ang="2700000" scaled="false"/>
              </a:gra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>
            <a:off x="8163452" y="2811981"/>
            <a:ext cx="3361798" cy="2847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破坏机井致重大损失的，依法追究刑事责任，保障机井设施安全。
通过刑事追究，严厉打击破坏机井行为，保障农民用水安全。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cxnSp>
        <p:nvCxnSpPr>
          <p:cNvPr id="18" name="标题 1"/>
          <p:cNvCxnSpPr/>
          <p:nvPr/>
        </p:nvCxnSpPr>
        <p:spPr>
          <a:xfrm>
            <a:off x="9553839" y="2732964"/>
            <a:ext cx="581025" cy="0"/>
          </a:xfrm>
          <a:prstGeom prst="line">
            <a:avLst/>
          </a:prstGeom>
          <a:noFill/>
          <a:ln w="6350" cap="sq">
            <a:solidFill>
              <a:schemeClr val="accent1"/>
            </a:solidFill>
            <a:miter/>
          </a:ln>
        </p:spPr>
      </p:cxnSp>
      <p:cxnSp>
        <p:nvCxnSpPr>
          <p:cNvPr id="19" name="标题 1"/>
          <p:cNvCxnSpPr/>
          <p:nvPr/>
        </p:nvCxnSpPr>
        <p:spPr>
          <a:xfrm>
            <a:off x="6675913" y="2020181"/>
            <a:ext cx="2541977" cy="0"/>
          </a:xfrm>
          <a:prstGeom prst="line">
            <a:avLst/>
          </a:prstGeom>
          <a:noFill/>
          <a:ln w="6350" cap="sq">
            <a:solidFill>
              <a:schemeClr val="bg1">
                <a:lumMod val="75000"/>
              </a:schemeClr>
            </a:solidFill>
            <a:miter/>
          </a:ln>
        </p:spPr>
      </p:cxnSp>
      <p:sp>
        <p:nvSpPr>
          <p:cNvPr id="20" name="标题 1"/>
          <p:cNvSpPr txBox="true"/>
          <p:nvPr/>
        </p:nvSpPr>
        <p:spPr>
          <a:xfrm>
            <a:off x="666750" y="401960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处罚分级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1" name="标题 1"/>
          <p:cNvSpPr txBox="true"/>
          <p:nvPr/>
        </p:nvSpPr>
        <p:spPr>
          <a:xfrm rot="16200000">
            <a:off x="453882" y="642225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22" name="标题 1"/>
          <p:cNvCxnSpPr/>
          <p:nvPr/>
        </p:nvCxnSpPr>
        <p:spPr>
          <a:xfrm>
            <a:off x="702350" y="1030791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328538" y="1"/>
            <a:ext cx="5863462" cy="5303395"/>
          </a:xfrm>
          <a:custGeom>
            <a:avLst/>
            <a:gdLst>
              <a:gd name="connsiteX0" fmla="*/ 0 w 5863462"/>
              <a:gd name="connsiteY0" fmla="*/ 0 h 5303395"/>
              <a:gd name="connsiteX1" fmla="*/ 5863462 w 5863462"/>
              <a:gd name="connsiteY1" fmla="*/ 0 h 5303395"/>
              <a:gd name="connsiteX2" fmla="*/ 5863462 w 5863462"/>
              <a:gd name="connsiteY2" fmla="*/ 5303395 h 5303395"/>
              <a:gd name="connsiteX3" fmla="*/ 5832657 w 5863462"/>
              <a:gd name="connsiteY3" fmla="*/ 5285804 h 5303395"/>
              <a:gd name="connsiteX4" fmla="*/ 140872 w 5863462"/>
              <a:gd name="connsiteY4" fmla="*/ 268684 h 5303395"/>
            </a:gdLst>
            <a:ahLst/>
            <a:cxnLst/>
            <a:rect l="l" t="t" r="r" b="b"/>
            <a:pathLst>
              <a:path w="5863462" h="5303395">
                <a:moveTo>
                  <a:pt x="0" y="0"/>
                </a:moveTo>
                <a:lnTo>
                  <a:pt x="5863462" y="0"/>
                </a:lnTo>
                <a:lnTo>
                  <a:pt x="5863462" y="5303395"/>
                </a:lnTo>
                <a:lnTo>
                  <a:pt x="5832657" y="5285804"/>
                </a:lnTo>
                <a:cubicBezTo>
                  <a:pt x="2721779" y="3464094"/>
                  <a:pt x="968527" y="1746920"/>
                  <a:pt x="140872" y="268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351188" y="1"/>
            <a:ext cx="5840812" cy="4647549"/>
          </a:xfrm>
          <a:custGeom>
            <a:avLst/>
            <a:gdLst>
              <a:gd name="connsiteX0" fmla="*/ 0 w 5840812"/>
              <a:gd name="connsiteY0" fmla="*/ 0 h 4647549"/>
              <a:gd name="connsiteX1" fmla="*/ 5840812 w 5840812"/>
              <a:gd name="connsiteY1" fmla="*/ 0 h 4647549"/>
              <a:gd name="connsiteX2" fmla="*/ 5840812 w 5840812"/>
              <a:gd name="connsiteY2" fmla="*/ 4647549 h 4647549"/>
              <a:gd name="connsiteX3" fmla="*/ 5628424 w 5840812"/>
              <a:gd name="connsiteY3" fmla="*/ 4535534 h 4647549"/>
              <a:gd name="connsiteX4" fmla="*/ 114639 w 5840812"/>
              <a:gd name="connsiteY4" fmla="*/ 177731 h 4647549"/>
            </a:gdLst>
            <a:ahLst/>
            <a:cxnLst/>
            <a:rect l="l" t="t" r="r" b="b"/>
            <a:pathLst>
              <a:path w="5840812" h="4647549">
                <a:moveTo>
                  <a:pt x="0" y="0"/>
                </a:moveTo>
                <a:lnTo>
                  <a:pt x="5840812" y="0"/>
                </a:lnTo>
                <a:lnTo>
                  <a:pt x="5840812" y="4647549"/>
                </a:lnTo>
                <a:lnTo>
                  <a:pt x="5628424" y="4535534"/>
                </a:lnTo>
                <a:cubicBezTo>
                  <a:pt x="2724938" y="2965187"/>
                  <a:pt x="1004095" y="1478945"/>
                  <a:pt x="114639" y="1777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7226159" y="1184148"/>
            <a:ext cx="4442555" cy="4442555"/>
          </a:xfrm>
          <a:prstGeom prst="ellipse">
            <a:avLst/>
          </a:prstGeom>
          <a:solidFill>
            <a:schemeClr val="bg1"/>
          </a:solidFill>
          <a:ln w="19780" cap="sq">
            <a:solidFill>
              <a:schemeClr val="accent1"/>
            </a:solidFill>
            <a:miter/>
          </a:ln>
          <a:effectLst>
            <a:outerShdw blurRad="158242" dist="33909" dir="8099998" algn="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16370" y="2780777"/>
            <a:ext cx="6360831" cy="217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7BFF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false"/>
                </a:gradFill>
                <a:latin typeface="OPPOSans H"/>
                <a:ea typeface="OPPOSans H"/>
                <a:cs typeface="OPPOSans H"/>
              </a:rPr>
              <a:t>六、实施计划与配套工具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3563482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4201796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4840109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513" t="14694" r="25207"/>
          <a:stretch>
            <a:fillRect/>
          </a:stretch>
        </p:blipFill>
        <p:spPr>
          <a:xfrm>
            <a:off x="7345318" y="1303308"/>
            <a:ext cx="4204236" cy="4204236"/>
          </a:xfrm>
          <a:custGeom>
            <a:avLst/>
            <a:gdLst>
              <a:gd name="connsiteX0" fmla="*/ 2361930 w 4723860"/>
              <a:gd name="connsiteY0" fmla="*/ 0 h 4723860"/>
              <a:gd name="connsiteX1" fmla="*/ 4723860 w 4723860"/>
              <a:gd name="connsiteY1" fmla="*/ 2361930 h 4723860"/>
              <a:gd name="connsiteX2" fmla="*/ 2361930 w 4723860"/>
              <a:gd name="connsiteY2" fmla="*/ 4723860 h 4723860"/>
              <a:gd name="connsiteX3" fmla="*/ 0 w 4723860"/>
              <a:gd name="connsiteY3" fmla="*/ 2361930 h 4723860"/>
              <a:gd name="connsiteX4" fmla="*/ 2361930 w 4723860"/>
              <a:gd name="connsiteY4" fmla="*/ 0 h 4723860"/>
            </a:gdLst>
            <a:ahLst/>
            <a:cxnLst/>
            <a:rect l="l" t="t" r="r" b="b"/>
            <a:pathLst>
              <a:path w="4723860" h="4723860">
                <a:moveTo>
                  <a:pt x="2361930" y="0"/>
                </a:moveTo>
                <a:cubicBezTo>
                  <a:pt x="3666388" y="0"/>
                  <a:pt x="4723860" y="1057472"/>
                  <a:pt x="4723860" y="2361930"/>
                </a:cubicBezTo>
                <a:cubicBezTo>
                  <a:pt x="4723860" y="3666388"/>
                  <a:pt x="3666388" y="4723860"/>
                  <a:pt x="2361930" y="4723860"/>
                </a:cubicBezTo>
                <a:cubicBezTo>
                  <a:pt x="1057472" y="4723860"/>
                  <a:pt x="0" y="3666388"/>
                  <a:pt x="0" y="2361930"/>
                </a:cubicBezTo>
                <a:cubicBezTo>
                  <a:pt x="0" y="1057472"/>
                  <a:pt x="1057472" y="0"/>
                  <a:pt x="236193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true"/>
          <p:nvPr/>
        </p:nvSpPr>
        <p:spPr>
          <a:xfrm>
            <a:off x="7345319" y="4430433"/>
            <a:ext cx="1457923" cy="14579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7485510" y="4570624"/>
            <a:ext cx="1177539" cy="117753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>
            <a:outerShdw blurRad="135636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7785145" y="4846190"/>
            <a:ext cx="578268" cy="626406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 flipH="true">
            <a:off x="10843795" y="694466"/>
            <a:ext cx="669471" cy="685644"/>
          </a:xfrm>
          <a:custGeom>
            <a:avLst/>
            <a:gdLst>
              <a:gd name="connsiteX0" fmla="*/ 49470 w 669471"/>
              <a:gd name="connsiteY0" fmla="*/ 586704 h 685644"/>
              <a:gd name="connsiteX1" fmla="*/ 0 w 669471"/>
              <a:gd name="connsiteY1" fmla="*/ 636174 h 685644"/>
              <a:gd name="connsiteX2" fmla="*/ 49470 w 669471"/>
              <a:gd name="connsiteY2" fmla="*/ 685644 h 685644"/>
              <a:gd name="connsiteX3" fmla="*/ 98940 w 669471"/>
              <a:gd name="connsiteY3" fmla="*/ 636174 h 685644"/>
              <a:gd name="connsiteX4" fmla="*/ 49470 w 669471"/>
              <a:gd name="connsiteY4" fmla="*/ 586704 h 685644"/>
              <a:gd name="connsiteX5" fmla="*/ 334736 w 669471"/>
              <a:gd name="connsiteY5" fmla="*/ 586704 h 685644"/>
              <a:gd name="connsiteX6" fmla="*/ 285266 w 669471"/>
              <a:gd name="connsiteY6" fmla="*/ 636174 h 685644"/>
              <a:gd name="connsiteX7" fmla="*/ 334736 w 669471"/>
              <a:gd name="connsiteY7" fmla="*/ 685644 h 685644"/>
              <a:gd name="connsiteX8" fmla="*/ 384206 w 669471"/>
              <a:gd name="connsiteY8" fmla="*/ 636174 h 685644"/>
              <a:gd name="connsiteX9" fmla="*/ 334736 w 669471"/>
              <a:gd name="connsiteY9" fmla="*/ 586704 h 685644"/>
              <a:gd name="connsiteX10" fmla="*/ 620001 w 669471"/>
              <a:gd name="connsiteY10" fmla="*/ 586704 h 685644"/>
              <a:gd name="connsiteX11" fmla="*/ 570531 w 669471"/>
              <a:gd name="connsiteY11" fmla="*/ 636174 h 685644"/>
              <a:gd name="connsiteX12" fmla="*/ 620001 w 669471"/>
              <a:gd name="connsiteY12" fmla="*/ 685644 h 685644"/>
              <a:gd name="connsiteX13" fmla="*/ 669471 w 669471"/>
              <a:gd name="connsiteY13" fmla="*/ 636174 h 685644"/>
              <a:gd name="connsiteX14" fmla="*/ 620001 w 669471"/>
              <a:gd name="connsiteY14" fmla="*/ 586704 h 685644"/>
              <a:gd name="connsiteX15" fmla="*/ 49470 w 669471"/>
              <a:gd name="connsiteY15" fmla="*/ 391136 h 685644"/>
              <a:gd name="connsiteX16" fmla="*/ 0 w 669471"/>
              <a:gd name="connsiteY16" fmla="*/ 440606 h 685644"/>
              <a:gd name="connsiteX17" fmla="*/ 49470 w 669471"/>
              <a:gd name="connsiteY17" fmla="*/ 490076 h 685644"/>
              <a:gd name="connsiteX18" fmla="*/ 98940 w 669471"/>
              <a:gd name="connsiteY18" fmla="*/ 440606 h 685644"/>
              <a:gd name="connsiteX19" fmla="*/ 49470 w 669471"/>
              <a:gd name="connsiteY19" fmla="*/ 391136 h 685644"/>
              <a:gd name="connsiteX20" fmla="*/ 334736 w 669471"/>
              <a:gd name="connsiteY20" fmla="*/ 391136 h 685644"/>
              <a:gd name="connsiteX21" fmla="*/ 285266 w 669471"/>
              <a:gd name="connsiteY21" fmla="*/ 440606 h 685644"/>
              <a:gd name="connsiteX22" fmla="*/ 334736 w 669471"/>
              <a:gd name="connsiteY22" fmla="*/ 490076 h 685644"/>
              <a:gd name="connsiteX23" fmla="*/ 384206 w 669471"/>
              <a:gd name="connsiteY23" fmla="*/ 440606 h 685644"/>
              <a:gd name="connsiteX24" fmla="*/ 334736 w 669471"/>
              <a:gd name="connsiteY24" fmla="*/ 391136 h 685644"/>
              <a:gd name="connsiteX25" fmla="*/ 620001 w 669471"/>
              <a:gd name="connsiteY25" fmla="*/ 391136 h 685644"/>
              <a:gd name="connsiteX26" fmla="*/ 570531 w 669471"/>
              <a:gd name="connsiteY26" fmla="*/ 440606 h 685644"/>
              <a:gd name="connsiteX27" fmla="*/ 620001 w 669471"/>
              <a:gd name="connsiteY27" fmla="*/ 490076 h 685644"/>
              <a:gd name="connsiteX28" fmla="*/ 669471 w 669471"/>
              <a:gd name="connsiteY28" fmla="*/ 440606 h 685644"/>
              <a:gd name="connsiteX29" fmla="*/ 620001 w 669471"/>
              <a:gd name="connsiteY29" fmla="*/ 391136 h 685644"/>
              <a:gd name="connsiteX30" fmla="*/ 49470 w 669471"/>
              <a:gd name="connsiteY30" fmla="*/ 195568 h 685644"/>
              <a:gd name="connsiteX31" fmla="*/ 0 w 669471"/>
              <a:gd name="connsiteY31" fmla="*/ 245038 h 685644"/>
              <a:gd name="connsiteX32" fmla="*/ 49470 w 669471"/>
              <a:gd name="connsiteY32" fmla="*/ 294508 h 685644"/>
              <a:gd name="connsiteX33" fmla="*/ 98940 w 669471"/>
              <a:gd name="connsiteY33" fmla="*/ 245038 h 685644"/>
              <a:gd name="connsiteX34" fmla="*/ 49470 w 669471"/>
              <a:gd name="connsiteY34" fmla="*/ 195568 h 685644"/>
              <a:gd name="connsiteX35" fmla="*/ 334736 w 669471"/>
              <a:gd name="connsiteY35" fmla="*/ 195568 h 685644"/>
              <a:gd name="connsiteX36" fmla="*/ 285266 w 669471"/>
              <a:gd name="connsiteY36" fmla="*/ 245038 h 685644"/>
              <a:gd name="connsiteX37" fmla="*/ 334736 w 669471"/>
              <a:gd name="connsiteY37" fmla="*/ 294508 h 685644"/>
              <a:gd name="connsiteX38" fmla="*/ 384206 w 669471"/>
              <a:gd name="connsiteY38" fmla="*/ 245038 h 685644"/>
              <a:gd name="connsiteX39" fmla="*/ 334736 w 669471"/>
              <a:gd name="connsiteY39" fmla="*/ 195568 h 685644"/>
              <a:gd name="connsiteX40" fmla="*/ 620001 w 669471"/>
              <a:gd name="connsiteY40" fmla="*/ 195568 h 685644"/>
              <a:gd name="connsiteX41" fmla="*/ 570531 w 669471"/>
              <a:gd name="connsiteY41" fmla="*/ 245038 h 685644"/>
              <a:gd name="connsiteX42" fmla="*/ 620001 w 669471"/>
              <a:gd name="connsiteY42" fmla="*/ 294508 h 685644"/>
              <a:gd name="connsiteX43" fmla="*/ 669471 w 669471"/>
              <a:gd name="connsiteY43" fmla="*/ 245038 h 685644"/>
              <a:gd name="connsiteX44" fmla="*/ 620001 w 669471"/>
              <a:gd name="connsiteY44" fmla="*/ 195568 h 685644"/>
              <a:gd name="connsiteX45" fmla="*/ 49470 w 669471"/>
              <a:gd name="connsiteY45" fmla="*/ 0 h 685644"/>
              <a:gd name="connsiteX46" fmla="*/ 0 w 669471"/>
              <a:gd name="connsiteY46" fmla="*/ 49470 h 685644"/>
              <a:gd name="connsiteX47" fmla="*/ 49470 w 669471"/>
              <a:gd name="connsiteY47" fmla="*/ 98940 h 685644"/>
              <a:gd name="connsiteX48" fmla="*/ 98940 w 669471"/>
              <a:gd name="connsiteY48" fmla="*/ 49470 h 685644"/>
              <a:gd name="connsiteX49" fmla="*/ 49470 w 669471"/>
              <a:gd name="connsiteY49" fmla="*/ 0 h 685644"/>
              <a:gd name="connsiteX50" fmla="*/ 334736 w 669471"/>
              <a:gd name="connsiteY50" fmla="*/ 0 h 685644"/>
              <a:gd name="connsiteX51" fmla="*/ 285266 w 669471"/>
              <a:gd name="connsiteY51" fmla="*/ 49470 h 685644"/>
              <a:gd name="connsiteX52" fmla="*/ 334736 w 669471"/>
              <a:gd name="connsiteY52" fmla="*/ 98940 h 685644"/>
              <a:gd name="connsiteX53" fmla="*/ 384206 w 669471"/>
              <a:gd name="connsiteY53" fmla="*/ 49470 h 685644"/>
              <a:gd name="connsiteX54" fmla="*/ 334736 w 669471"/>
              <a:gd name="connsiteY54" fmla="*/ 0 h 685644"/>
              <a:gd name="connsiteX55" fmla="*/ 620001 w 669471"/>
              <a:gd name="connsiteY55" fmla="*/ 0 h 685644"/>
              <a:gd name="connsiteX56" fmla="*/ 570531 w 669471"/>
              <a:gd name="connsiteY56" fmla="*/ 49470 h 685644"/>
              <a:gd name="connsiteX57" fmla="*/ 620001 w 669471"/>
              <a:gd name="connsiteY57" fmla="*/ 98940 h 685644"/>
              <a:gd name="connsiteX58" fmla="*/ 669471 w 669471"/>
              <a:gd name="connsiteY58" fmla="*/ 49470 h 685644"/>
              <a:gd name="connsiteX59" fmla="*/ 620001 w 669471"/>
              <a:gd name="connsiteY59" fmla="*/ 0 h 685644"/>
            </a:gdLst>
            <a:ahLst/>
            <a:cxnLst/>
            <a:rect l="l" t="t" r="r" b="b"/>
            <a:pathLst>
              <a:path w="669471" h="685644">
                <a:moveTo>
                  <a:pt x="49470" y="586704"/>
                </a:moveTo>
                <a:cubicBezTo>
                  <a:pt x="22148" y="586704"/>
                  <a:pt x="0" y="608852"/>
                  <a:pt x="0" y="636174"/>
                </a:cubicBezTo>
                <a:cubicBezTo>
                  <a:pt x="0" y="663496"/>
                  <a:pt x="22148" y="685644"/>
                  <a:pt x="49470" y="685644"/>
                </a:cubicBezTo>
                <a:cubicBezTo>
                  <a:pt x="76792" y="685644"/>
                  <a:pt x="98940" y="663496"/>
                  <a:pt x="98940" y="636174"/>
                </a:cubicBezTo>
                <a:cubicBezTo>
                  <a:pt x="98940" y="608852"/>
                  <a:pt x="76792" y="586704"/>
                  <a:pt x="49470" y="586704"/>
                </a:cubicBezTo>
                <a:close/>
                <a:moveTo>
                  <a:pt x="334736" y="586704"/>
                </a:moveTo>
                <a:cubicBezTo>
                  <a:pt x="307414" y="586704"/>
                  <a:pt x="285266" y="608852"/>
                  <a:pt x="285266" y="636174"/>
                </a:cubicBezTo>
                <a:cubicBezTo>
                  <a:pt x="285266" y="663496"/>
                  <a:pt x="307414" y="685644"/>
                  <a:pt x="334736" y="685644"/>
                </a:cubicBezTo>
                <a:cubicBezTo>
                  <a:pt x="362058" y="685644"/>
                  <a:pt x="384206" y="663496"/>
                  <a:pt x="384206" y="636174"/>
                </a:cubicBezTo>
                <a:cubicBezTo>
                  <a:pt x="384206" y="608852"/>
                  <a:pt x="362058" y="586704"/>
                  <a:pt x="334736" y="586704"/>
                </a:cubicBezTo>
                <a:close/>
                <a:moveTo>
                  <a:pt x="620001" y="586704"/>
                </a:moveTo>
                <a:cubicBezTo>
                  <a:pt x="592679" y="586704"/>
                  <a:pt x="570531" y="608852"/>
                  <a:pt x="570531" y="636174"/>
                </a:cubicBezTo>
                <a:cubicBezTo>
                  <a:pt x="570531" y="663496"/>
                  <a:pt x="592679" y="685644"/>
                  <a:pt x="620001" y="685644"/>
                </a:cubicBezTo>
                <a:cubicBezTo>
                  <a:pt x="647323" y="685644"/>
                  <a:pt x="669471" y="663496"/>
                  <a:pt x="669471" y="636174"/>
                </a:cubicBezTo>
                <a:cubicBezTo>
                  <a:pt x="669471" y="608852"/>
                  <a:pt x="647323" y="586704"/>
                  <a:pt x="620001" y="586704"/>
                </a:cubicBezTo>
                <a:close/>
                <a:moveTo>
                  <a:pt x="49470" y="391136"/>
                </a:moveTo>
                <a:cubicBezTo>
                  <a:pt x="22148" y="391136"/>
                  <a:pt x="0" y="413284"/>
                  <a:pt x="0" y="440606"/>
                </a:cubicBezTo>
                <a:cubicBezTo>
                  <a:pt x="0" y="467928"/>
                  <a:pt x="22148" y="490076"/>
                  <a:pt x="49470" y="490076"/>
                </a:cubicBezTo>
                <a:cubicBezTo>
                  <a:pt x="76792" y="490076"/>
                  <a:pt x="98940" y="467928"/>
                  <a:pt x="98940" y="440606"/>
                </a:cubicBezTo>
                <a:cubicBezTo>
                  <a:pt x="98940" y="413284"/>
                  <a:pt x="76792" y="391136"/>
                  <a:pt x="49470" y="391136"/>
                </a:cubicBezTo>
                <a:close/>
                <a:moveTo>
                  <a:pt x="334736" y="391136"/>
                </a:moveTo>
                <a:cubicBezTo>
                  <a:pt x="307414" y="391136"/>
                  <a:pt x="285266" y="413284"/>
                  <a:pt x="285266" y="440606"/>
                </a:cubicBezTo>
                <a:cubicBezTo>
                  <a:pt x="285266" y="467928"/>
                  <a:pt x="307414" y="490076"/>
                  <a:pt x="334736" y="490076"/>
                </a:cubicBezTo>
                <a:cubicBezTo>
                  <a:pt x="362058" y="490076"/>
                  <a:pt x="384206" y="467928"/>
                  <a:pt x="384206" y="440606"/>
                </a:cubicBezTo>
                <a:cubicBezTo>
                  <a:pt x="384206" y="413284"/>
                  <a:pt x="362058" y="391136"/>
                  <a:pt x="334736" y="391136"/>
                </a:cubicBezTo>
                <a:close/>
                <a:moveTo>
                  <a:pt x="620001" y="391136"/>
                </a:moveTo>
                <a:cubicBezTo>
                  <a:pt x="592679" y="391136"/>
                  <a:pt x="570531" y="413284"/>
                  <a:pt x="570531" y="440606"/>
                </a:cubicBezTo>
                <a:cubicBezTo>
                  <a:pt x="570531" y="467928"/>
                  <a:pt x="592679" y="490076"/>
                  <a:pt x="620001" y="490076"/>
                </a:cubicBezTo>
                <a:cubicBezTo>
                  <a:pt x="647323" y="490076"/>
                  <a:pt x="669471" y="467928"/>
                  <a:pt x="669471" y="440606"/>
                </a:cubicBezTo>
                <a:cubicBezTo>
                  <a:pt x="669471" y="413284"/>
                  <a:pt x="647323" y="391136"/>
                  <a:pt x="620001" y="391136"/>
                </a:cubicBezTo>
                <a:close/>
                <a:moveTo>
                  <a:pt x="49470" y="195568"/>
                </a:moveTo>
                <a:cubicBezTo>
                  <a:pt x="22148" y="195568"/>
                  <a:pt x="0" y="217716"/>
                  <a:pt x="0" y="245038"/>
                </a:cubicBezTo>
                <a:cubicBezTo>
                  <a:pt x="0" y="272360"/>
                  <a:pt x="22148" y="294508"/>
                  <a:pt x="49470" y="294508"/>
                </a:cubicBezTo>
                <a:cubicBezTo>
                  <a:pt x="76792" y="294508"/>
                  <a:pt x="98940" y="272360"/>
                  <a:pt x="98940" y="245038"/>
                </a:cubicBezTo>
                <a:cubicBezTo>
                  <a:pt x="98940" y="217716"/>
                  <a:pt x="76792" y="195568"/>
                  <a:pt x="49470" y="195568"/>
                </a:cubicBezTo>
                <a:close/>
                <a:moveTo>
                  <a:pt x="334736" y="195568"/>
                </a:moveTo>
                <a:cubicBezTo>
                  <a:pt x="307414" y="195568"/>
                  <a:pt x="285266" y="217716"/>
                  <a:pt x="285266" y="245038"/>
                </a:cubicBezTo>
                <a:cubicBezTo>
                  <a:pt x="285266" y="272360"/>
                  <a:pt x="307414" y="294508"/>
                  <a:pt x="334736" y="294508"/>
                </a:cubicBezTo>
                <a:cubicBezTo>
                  <a:pt x="362058" y="294508"/>
                  <a:pt x="384206" y="272360"/>
                  <a:pt x="384206" y="245038"/>
                </a:cubicBezTo>
                <a:cubicBezTo>
                  <a:pt x="384206" y="217716"/>
                  <a:pt x="362058" y="195568"/>
                  <a:pt x="334736" y="195568"/>
                </a:cubicBezTo>
                <a:close/>
                <a:moveTo>
                  <a:pt x="620001" y="195568"/>
                </a:moveTo>
                <a:cubicBezTo>
                  <a:pt x="592679" y="195568"/>
                  <a:pt x="570531" y="217716"/>
                  <a:pt x="570531" y="245038"/>
                </a:cubicBezTo>
                <a:cubicBezTo>
                  <a:pt x="570531" y="272360"/>
                  <a:pt x="592679" y="294508"/>
                  <a:pt x="620001" y="294508"/>
                </a:cubicBezTo>
                <a:cubicBezTo>
                  <a:pt x="647323" y="294508"/>
                  <a:pt x="669471" y="272360"/>
                  <a:pt x="669471" y="245038"/>
                </a:cubicBezTo>
                <a:cubicBezTo>
                  <a:pt x="669471" y="217716"/>
                  <a:pt x="647323" y="195568"/>
                  <a:pt x="620001" y="195568"/>
                </a:cubicBezTo>
                <a:close/>
                <a:moveTo>
                  <a:pt x="49470" y="0"/>
                </a:moveTo>
                <a:cubicBezTo>
                  <a:pt x="22148" y="0"/>
                  <a:pt x="0" y="22148"/>
                  <a:pt x="0" y="49470"/>
                </a:cubicBezTo>
                <a:cubicBezTo>
                  <a:pt x="0" y="76792"/>
                  <a:pt x="22148" y="98940"/>
                  <a:pt x="49470" y="98940"/>
                </a:cubicBezTo>
                <a:cubicBezTo>
                  <a:pt x="76792" y="98940"/>
                  <a:pt x="98940" y="76792"/>
                  <a:pt x="98940" y="49470"/>
                </a:cubicBezTo>
                <a:cubicBezTo>
                  <a:pt x="98940" y="22148"/>
                  <a:pt x="76792" y="0"/>
                  <a:pt x="49470" y="0"/>
                </a:cubicBezTo>
                <a:close/>
                <a:moveTo>
                  <a:pt x="334736" y="0"/>
                </a:moveTo>
                <a:cubicBezTo>
                  <a:pt x="307414" y="0"/>
                  <a:pt x="285266" y="22148"/>
                  <a:pt x="285266" y="49470"/>
                </a:cubicBezTo>
                <a:cubicBezTo>
                  <a:pt x="285266" y="76792"/>
                  <a:pt x="307414" y="98940"/>
                  <a:pt x="334736" y="98940"/>
                </a:cubicBezTo>
                <a:cubicBezTo>
                  <a:pt x="362058" y="98940"/>
                  <a:pt x="384206" y="76792"/>
                  <a:pt x="384206" y="49470"/>
                </a:cubicBezTo>
                <a:cubicBezTo>
                  <a:pt x="384206" y="22148"/>
                  <a:pt x="362058" y="0"/>
                  <a:pt x="334736" y="0"/>
                </a:cubicBezTo>
                <a:close/>
                <a:moveTo>
                  <a:pt x="620001" y="0"/>
                </a:moveTo>
                <a:cubicBezTo>
                  <a:pt x="592679" y="0"/>
                  <a:pt x="570531" y="22148"/>
                  <a:pt x="570531" y="49470"/>
                </a:cubicBezTo>
                <a:cubicBezTo>
                  <a:pt x="570531" y="76792"/>
                  <a:pt x="592679" y="98940"/>
                  <a:pt x="620001" y="98940"/>
                </a:cubicBezTo>
                <a:cubicBezTo>
                  <a:pt x="647323" y="98940"/>
                  <a:pt x="669471" y="76792"/>
                  <a:pt x="669471" y="49470"/>
                </a:cubicBezTo>
                <a:cubicBezTo>
                  <a:pt x="669471" y="22148"/>
                  <a:pt x="647323" y="0"/>
                  <a:pt x="620001" y="0"/>
                </a:cubicBezTo>
                <a:close/>
              </a:path>
            </a:pathLst>
          </a:custGeom>
          <a:gradFill>
            <a:gsLst>
              <a:gs pos="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60400" y="1535650"/>
            <a:ext cx="3116603" cy="4411925"/>
          </a:xfrm>
          <a:prstGeom prst="roundRect">
            <a:avLst>
              <a:gd name="adj" fmla="val 360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 rot="5400000">
            <a:off x="1105414" y="2142350"/>
            <a:ext cx="3559719" cy="3198525"/>
          </a:xfrm>
          <a:prstGeom prst="roundRect">
            <a:avLst>
              <a:gd name="adj" fmla="val 7804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355600" dist="381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553431" y="2712720"/>
            <a:ext cx="2663687" cy="24157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2025年第二季度完成全区机井普查与许可证核验，摸清机井底数，规范管理。
通过机井普查，掌握机井动态，为精准管理提供数据支持。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 rot="16200000" flipH="true">
            <a:off x="4305695" y="4976501"/>
            <a:ext cx="329916" cy="329916"/>
          </a:xfrm>
          <a:custGeom>
            <a:avLst/>
            <a:gdLst>
              <a:gd name="connsiteX0" fmla="*/ 0 w 1272540"/>
              <a:gd name="connsiteY0" fmla="*/ 636270 h 1272540"/>
              <a:gd name="connsiteX1" fmla="*/ 152400 w 1272540"/>
              <a:gd name="connsiteY1" fmla="*/ 483870 h 1272540"/>
              <a:gd name="connsiteX2" fmla="*/ 483870 w 1272540"/>
              <a:gd name="connsiteY2" fmla="*/ 483870 h 1272540"/>
              <a:gd name="connsiteX3" fmla="*/ 483870 w 1272540"/>
              <a:gd name="connsiteY3" fmla="*/ 152400 h 1272540"/>
              <a:gd name="connsiteX4" fmla="*/ 636270 w 1272540"/>
              <a:gd name="connsiteY4" fmla="*/ 0 h 1272540"/>
              <a:gd name="connsiteX5" fmla="*/ 788670 w 1272540"/>
              <a:gd name="connsiteY5" fmla="*/ 152400 h 1272540"/>
              <a:gd name="connsiteX6" fmla="*/ 788670 w 1272540"/>
              <a:gd name="connsiteY6" fmla="*/ 483870 h 1272540"/>
              <a:gd name="connsiteX7" fmla="*/ 1120140 w 1272540"/>
              <a:gd name="connsiteY7" fmla="*/ 483870 h 1272540"/>
              <a:gd name="connsiteX8" fmla="*/ 1272540 w 1272540"/>
              <a:gd name="connsiteY8" fmla="*/ 636270 h 1272540"/>
              <a:gd name="connsiteX9" fmla="*/ 1120140 w 1272540"/>
              <a:gd name="connsiteY9" fmla="*/ 788670 h 1272540"/>
              <a:gd name="connsiteX10" fmla="*/ 788670 w 1272540"/>
              <a:gd name="connsiteY10" fmla="*/ 788670 h 1272540"/>
              <a:gd name="connsiteX11" fmla="*/ 788670 w 1272540"/>
              <a:gd name="connsiteY11" fmla="*/ 1120140 h 1272540"/>
              <a:gd name="connsiteX12" fmla="*/ 636270 w 1272540"/>
              <a:gd name="connsiteY12" fmla="*/ 1272540 h 1272540"/>
              <a:gd name="connsiteX13" fmla="*/ 483870 w 1272540"/>
              <a:gd name="connsiteY13" fmla="*/ 1120140 h 1272540"/>
              <a:gd name="connsiteX14" fmla="*/ 483870 w 1272540"/>
              <a:gd name="connsiteY14" fmla="*/ 788670 h 1272540"/>
              <a:gd name="connsiteX15" fmla="*/ 152400 w 1272540"/>
              <a:gd name="connsiteY15" fmla="*/ 788670 h 1272540"/>
              <a:gd name="connsiteX16" fmla="*/ 0 w 1272540"/>
              <a:gd name="connsiteY16" fmla="*/ 636270 h 1272540"/>
            </a:gdLst>
            <a:ahLst/>
            <a:cxnLst/>
            <a:rect l="l" t="t" r="r" b="b"/>
            <a:pathLst>
              <a:path w="1272540" h="1272540">
                <a:moveTo>
                  <a:pt x="0" y="636270"/>
                </a:moveTo>
                <a:cubicBezTo>
                  <a:pt x="0" y="552102"/>
                  <a:pt x="68232" y="483870"/>
                  <a:pt x="152400" y="483870"/>
                </a:cubicBezTo>
                <a:lnTo>
                  <a:pt x="483870" y="483870"/>
                </a:lnTo>
                <a:lnTo>
                  <a:pt x="483870" y="152400"/>
                </a:lnTo>
                <a:cubicBezTo>
                  <a:pt x="483870" y="68232"/>
                  <a:pt x="552102" y="0"/>
                  <a:pt x="636270" y="0"/>
                </a:cubicBezTo>
                <a:cubicBezTo>
                  <a:pt x="720438" y="0"/>
                  <a:pt x="788670" y="68232"/>
                  <a:pt x="788670" y="152400"/>
                </a:cubicBezTo>
                <a:lnTo>
                  <a:pt x="788670" y="483870"/>
                </a:lnTo>
                <a:lnTo>
                  <a:pt x="1120140" y="483870"/>
                </a:lnTo>
                <a:cubicBezTo>
                  <a:pt x="1204308" y="483870"/>
                  <a:pt x="1272540" y="552102"/>
                  <a:pt x="1272540" y="636270"/>
                </a:cubicBezTo>
                <a:cubicBezTo>
                  <a:pt x="1272540" y="720438"/>
                  <a:pt x="1204308" y="788670"/>
                  <a:pt x="1120140" y="788670"/>
                </a:cubicBezTo>
                <a:lnTo>
                  <a:pt x="788670" y="788670"/>
                </a:lnTo>
                <a:lnTo>
                  <a:pt x="788670" y="1120140"/>
                </a:lnTo>
                <a:cubicBezTo>
                  <a:pt x="788670" y="1204308"/>
                  <a:pt x="720438" y="1272540"/>
                  <a:pt x="636270" y="1272540"/>
                </a:cubicBezTo>
                <a:cubicBezTo>
                  <a:pt x="552102" y="1272540"/>
                  <a:pt x="483870" y="1204308"/>
                  <a:pt x="483870" y="1120140"/>
                </a:cubicBezTo>
                <a:lnTo>
                  <a:pt x="483870" y="788670"/>
                </a:lnTo>
                <a:lnTo>
                  <a:pt x="152400" y="788670"/>
                </a:lnTo>
                <a:cubicBezTo>
                  <a:pt x="68232" y="788670"/>
                  <a:pt x="0" y="720438"/>
                  <a:pt x="0" y="636270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5078284" y="1677798"/>
            <a:ext cx="6174000" cy="24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智能计量设备推广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5078285" y="2019471"/>
            <a:ext cx="6172812" cy="161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2025年第三季度推广智能计量设备，数据直连水务平台，提高管理效率。
通过智能计量设备，实现用水数据的实时监控，提高管理效率。</a:t>
            </a: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5078285" y="4155886"/>
            <a:ext cx="6172812" cy="1612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2026年底建立地下水超采预警系统，实施红黄灯机制，及时预警超采风险。
通过超采预警系统，实现地下水位的动态管理，防止超采。</a:t>
            </a: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5078284" y="3846683"/>
            <a:ext cx="6174000" cy="24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超采预警系统建设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1553431" y="2103120"/>
            <a:ext cx="2664000" cy="617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机井普查</a:t>
            </a: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关键行动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06225" y="1336921"/>
            <a:ext cx="987775" cy="973229"/>
            <a:chOff x="1806225" y="1336921"/>
            <a:chExt cx="987775" cy="973229"/>
          </a:xfrm>
        </p:grpSpPr>
        <p:sp>
          <p:nvSpPr>
            <p:cNvPr id="4" name="标题 1"/>
            <p:cNvSpPr txBox="true"/>
            <p:nvPr/>
          </p:nvSpPr>
          <p:spPr>
            <a:xfrm>
              <a:off x="1955300" y="1471452"/>
              <a:ext cx="693260" cy="704167"/>
            </a:xfrm>
            <a:custGeom>
              <a:avLst/>
              <a:gdLst>
                <a:gd name="connsiteX0" fmla="*/ 574040 w 1452880"/>
                <a:gd name="connsiteY0" fmla="*/ 0 h 1475740"/>
                <a:gd name="connsiteX1" fmla="*/ 1452880 w 1452880"/>
                <a:gd name="connsiteY1" fmla="*/ 878840 h 1475740"/>
                <a:gd name="connsiteX2" fmla="*/ 1383816 w 1452880"/>
                <a:gd name="connsiteY2" fmla="*/ 1220924 h 1475740"/>
                <a:gd name="connsiteX3" fmla="*/ 1308918 w 1452880"/>
                <a:gd name="connsiteY3" fmla="*/ 1358915 h 1475740"/>
                <a:gd name="connsiteX4" fmla="*/ 1220924 w 1452880"/>
                <a:gd name="connsiteY4" fmla="*/ 1406676 h 1475740"/>
                <a:gd name="connsiteX5" fmla="*/ 878840 w 1452880"/>
                <a:gd name="connsiteY5" fmla="*/ 1475740 h 1475740"/>
                <a:gd name="connsiteX6" fmla="*/ 0 w 1452880"/>
                <a:gd name="connsiteY6" fmla="*/ 596900 h 1475740"/>
                <a:gd name="connsiteX7" fmla="*/ 69064 w 1452880"/>
                <a:gd name="connsiteY7" fmla="*/ 254816 h 1475740"/>
                <a:gd name="connsiteX8" fmla="*/ 143963 w 1452880"/>
                <a:gd name="connsiteY8" fmla="*/ 116825 h 1475740"/>
                <a:gd name="connsiteX9" fmla="*/ 231956 w 1452880"/>
                <a:gd name="connsiteY9" fmla="*/ 69064 h 1475740"/>
                <a:gd name="connsiteX10" fmla="*/ 574040 w 1452880"/>
                <a:gd name="connsiteY10" fmla="*/ 0 h 1475740"/>
              </a:gdLst>
              <a:ahLst/>
              <a:cxnLst/>
              <a:rect l="l" t="t" r="r" b="b"/>
              <a:pathLst>
                <a:path w="1452880" h="1475740">
                  <a:moveTo>
                    <a:pt x="574040" y="0"/>
                  </a:moveTo>
                  <a:cubicBezTo>
                    <a:pt x="1059410" y="0"/>
                    <a:pt x="1452880" y="393470"/>
                    <a:pt x="1452880" y="878840"/>
                  </a:cubicBezTo>
                  <a:cubicBezTo>
                    <a:pt x="1452880" y="1000183"/>
                    <a:pt x="1428288" y="1115781"/>
                    <a:pt x="1383816" y="1220924"/>
                  </a:cubicBezTo>
                  <a:lnTo>
                    <a:pt x="1308918" y="1358915"/>
                  </a:lnTo>
                  <a:lnTo>
                    <a:pt x="1220924" y="1406676"/>
                  </a:lnTo>
                  <a:cubicBezTo>
                    <a:pt x="1115781" y="1451148"/>
                    <a:pt x="1000183" y="1475740"/>
                    <a:pt x="878840" y="1475740"/>
                  </a:cubicBezTo>
                  <a:cubicBezTo>
                    <a:pt x="393470" y="1475740"/>
                    <a:pt x="0" y="1082270"/>
                    <a:pt x="0" y="596900"/>
                  </a:cubicBezTo>
                  <a:cubicBezTo>
                    <a:pt x="0" y="475558"/>
                    <a:pt x="24592" y="359959"/>
                    <a:pt x="69064" y="254816"/>
                  </a:cubicBezTo>
                  <a:lnTo>
                    <a:pt x="143963" y="116825"/>
                  </a:lnTo>
                  <a:lnTo>
                    <a:pt x="231956" y="69064"/>
                  </a:lnTo>
                  <a:cubicBezTo>
                    <a:pt x="337099" y="24592"/>
                    <a:pt x="452698" y="0"/>
                    <a:pt x="57404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62000"/>
                  </a:schemeClr>
                </a:gs>
                <a:gs pos="68000">
                  <a:schemeClr val="accent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5" name="标题 1"/>
            <p:cNvSpPr txBox="true"/>
            <p:nvPr/>
          </p:nvSpPr>
          <p:spPr>
            <a:xfrm>
              <a:off x="2023994" y="1336921"/>
              <a:ext cx="770006" cy="782954"/>
            </a:xfrm>
            <a:custGeom>
              <a:avLst/>
              <a:gdLst>
                <a:gd name="connsiteX0" fmla="*/ 734877 w 1613717"/>
                <a:gd name="connsiteY0" fmla="*/ 0 h 1640855"/>
                <a:gd name="connsiteX1" fmla="*/ 1613717 w 1613717"/>
                <a:gd name="connsiteY1" fmla="*/ 878840 h 1640855"/>
                <a:gd name="connsiteX2" fmla="*/ 1226245 w 1613717"/>
                <a:gd name="connsiteY2" fmla="*/ 1607588 h 1640855"/>
                <a:gd name="connsiteX3" fmla="*/ 1164955 w 1613717"/>
                <a:gd name="connsiteY3" fmla="*/ 1640855 h 1640855"/>
                <a:gd name="connsiteX4" fmla="*/ 1239853 w 1613717"/>
                <a:gd name="connsiteY4" fmla="*/ 1502864 h 1640855"/>
                <a:gd name="connsiteX5" fmla="*/ 1308917 w 1613717"/>
                <a:gd name="connsiteY5" fmla="*/ 1160780 h 1640855"/>
                <a:gd name="connsiteX6" fmla="*/ 430077 w 1613717"/>
                <a:gd name="connsiteY6" fmla="*/ 281940 h 1640855"/>
                <a:gd name="connsiteX7" fmla="*/ 87993 w 1613717"/>
                <a:gd name="connsiteY7" fmla="*/ 351004 h 1640855"/>
                <a:gd name="connsiteX8" fmla="*/ 0 w 1613717"/>
                <a:gd name="connsiteY8" fmla="*/ 398765 h 1640855"/>
                <a:gd name="connsiteX9" fmla="*/ 6129 w 1613717"/>
                <a:gd name="connsiteY9" fmla="*/ 387472 h 1640855"/>
                <a:gd name="connsiteX10" fmla="*/ 734877 w 1613717"/>
                <a:gd name="connsiteY10" fmla="*/ 0 h 1640855"/>
              </a:gdLst>
              <a:ahLst/>
              <a:cxnLst/>
              <a:rect l="l" t="t" r="r" b="b"/>
              <a:pathLst>
                <a:path w="1613717" h="1640855">
                  <a:moveTo>
                    <a:pt x="734877" y="0"/>
                  </a:moveTo>
                  <a:cubicBezTo>
                    <a:pt x="1220247" y="0"/>
                    <a:pt x="1613717" y="393470"/>
                    <a:pt x="1613717" y="878840"/>
                  </a:cubicBezTo>
                  <a:cubicBezTo>
                    <a:pt x="1613717" y="1182196"/>
                    <a:pt x="1460018" y="1449654"/>
                    <a:pt x="1226245" y="1607588"/>
                  </a:cubicBezTo>
                  <a:lnTo>
                    <a:pt x="1164955" y="1640855"/>
                  </a:lnTo>
                  <a:lnTo>
                    <a:pt x="1239853" y="1502864"/>
                  </a:lnTo>
                  <a:cubicBezTo>
                    <a:pt x="1284325" y="1397721"/>
                    <a:pt x="1308917" y="1282123"/>
                    <a:pt x="1308917" y="1160780"/>
                  </a:cubicBezTo>
                  <a:cubicBezTo>
                    <a:pt x="1308917" y="675410"/>
                    <a:pt x="915447" y="281940"/>
                    <a:pt x="430077" y="281940"/>
                  </a:cubicBezTo>
                  <a:cubicBezTo>
                    <a:pt x="308735" y="281940"/>
                    <a:pt x="193136" y="306532"/>
                    <a:pt x="87993" y="351004"/>
                  </a:cubicBezTo>
                  <a:lnTo>
                    <a:pt x="0" y="398765"/>
                  </a:lnTo>
                  <a:lnTo>
                    <a:pt x="6129" y="387472"/>
                  </a:lnTo>
                  <a:cubicBezTo>
                    <a:pt x="164063" y="153699"/>
                    <a:pt x="431521" y="0"/>
                    <a:pt x="7348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6" name="标题 1"/>
            <p:cNvSpPr txBox="true"/>
            <p:nvPr/>
          </p:nvSpPr>
          <p:spPr>
            <a:xfrm>
              <a:off x="1806225" y="1471452"/>
              <a:ext cx="838699" cy="838698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7" name="标题 1"/>
          <p:cNvSpPr txBox="true"/>
          <p:nvPr/>
        </p:nvSpPr>
        <p:spPr>
          <a:xfrm>
            <a:off x="1741682" y="1397516"/>
            <a:ext cx="967786" cy="967785"/>
          </a:xfrm>
          <a:prstGeom prst="ellipse">
            <a:avLst/>
          </a:prstGeom>
          <a:noFill/>
          <a:ln w="9525" cap="sq">
            <a:solidFill>
              <a:schemeClr val="accent1">
                <a:lumMod val="20000"/>
                <a:lumOff val="8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905006" y="2544566"/>
            <a:ext cx="2784848" cy="12881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开发“机井管理APP”，实现扫码报修、许可查询、用水量公示等功能，方便用水户使用。</a:t>
            </a: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4697226" y="2544566"/>
            <a:ext cx="2784848" cy="12881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通过机井管理APP，实现信息化管理，提高管理效率和用户满意度。</a:t>
            </a:r>
            <a:endParaRPr kumimoji="1" lang="zh-CN" altLang="en-US" b="1"/>
          </a:p>
        </p:txBody>
      </p:sp>
      <p:grpSp>
        <p:nvGrpSpPr>
          <p:cNvPr id="13" name="组合 12"/>
          <p:cNvGrpSpPr/>
          <p:nvPr/>
        </p:nvGrpSpPr>
        <p:grpSpPr>
          <a:xfrm>
            <a:off x="5616225" y="1336921"/>
            <a:ext cx="987775" cy="973229"/>
            <a:chOff x="5616225" y="1336921"/>
            <a:chExt cx="987775" cy="973229"/>
          </a:xfrm>
        </p:grpSpPr>
        <p:sp>
          <p:nvSpPr>
            <p:cNvPr id="14" name="标题 1"/>
            <p:cNvSpPr txBox="true"/>
            <p:nvPr/>
          </p:nvSpPr>
          <p:spPr>
            <a:xfrm>
              <a:off x="5765300" y="1471452"/>
              <a:ext cx="693260" cy="704167"/>
            </a:xfrm>
            <a:custGeom>
              <a:avLst/>
              <a:gdLst>
                <a:gd name="connsiteX0" fmla="*/ 574040 w 1452880"/>
                <a:gd name="connsiteY0" fmla="*/ 0 h 1475740"/>
                <a:gd name="connsiteX1" fmla="*/ 1452880 w 1452880"/>
                <a:gd name="connsiteY1" fmla="*/ 878840 h 1475740"/>
                <a:gd name="connsiteX2" fmla="*/ 1383816 w 1452880"/>
                <a:gd name="connsiteY2" fmla="*/ 1220924 h 1475740"/>
                <a:gd name="connsiteX3" fmla="*/ 1308918 w 1452880"/>
                <a:gd name="connsiteY3" fmla="*/ 1358915 h 1475740"/>
                <a:gd name="connsiteX4" fmla="*/ 1220924 w 1452880"/>
                <a:gd name="connsiteY4" fmla="*/ 1406676 h 1475740"/>
                <a:gd name="connsiteX5" fmla="*/ 878840 w 1452880"/>
                <a:gd name="connsiteY5" fmla="*/ 1475740 h 1475740"/>
                <a:gd name="connsiteX6" fmla="*/ 0 w 1452880"/>
                <a:gd name="connsiteY6" fmla="*/ 596900 h 1475740"/>
                <a:gd name="connsiteX7" fmla="*/ 69064 w 1452880"/>
                <a:gd name="connsiteY7" fmla="*/ 254816 h 1475740"/>
                <a:gd name="connsiteX8" fmla="*/ 143963 w 1452880"/>
                <a:gd name="connsiteY8" fmla="*/ 116825 h 1475740"/>
                <a:gd name="connsiteX9" fmla="*/ 231956 w 1452880"/>
                <a:gd name="connsiteY9" fmla="*/ 69064 h 1475740"/>
                <a:gd name="connsiteX10" fmla="*/ 574040 w 1452880"/>
                <a:gd name="connsiteY10" fmla="*/ 0 h 1475740"/>
              </a:gdLst>
              <a:ahLst/>
              <a:cxnLst/>
              <a:rect l="l" t="t" r="r" b="b"/>
              <a:pathLst>
                <a:path w="1452880" h="1475740">
                  <a:moveTo>
                    <a:pt x="574040" y="0"/>
                  </a:moveTo>
                  <a:cubicBezTo>
                    <a:pt x="1059410" y="0"/>
                    <a:pt x="1452880" y="393470"/>
                    <a:pt x="1452880" y="878840"/>
                  </a:cubicBezTo>
                  <a:cubicBezTo>
                    <a:pt x="1452880" y="1000183"/>
                    <a:pt x="1428288" y="1115781"/>
                    <a:pt x="1383816" y="1220924"/>
                  </a:cubicBezTo>
                  <a:lnTo>
                    <a:pt x="1308918" y="1358915"/>
                  </a:lnTo>
                  <a:lnTo>
                    <a:pt x="1220924" y="1406676"/>
                  </a:lnTo>
                  <a:cubicBezTo>
                    <a:pt x="1115781" y="1451148"/>
                    <a:pt x="1000183" y="1475740"/>
                    <a:pt x="878840" y="1475740"/>
                  </a:cubicBezTo>
                  <a:cubicBezTo>
                    <a:pt x="393470" y="1475740"/>
                    <a:pt x="0" y="1082270"/>
                    <a:pt x="0" y="596900"/>
                  </a:cubicBezTo>
                  <a:cubicBezTo>
                    <a:pt x="0" y="475558"/>
                    <a:pt x="24592" y="359959"/>
                    <a:pt x="69064" y="254816"/>
                  </a:cubicBezTo>
                  <a:lnTo>
                    <a:pt x="143963" y="116825"/>
                  </a:lnTo>
                  <a:lnTo>
                    <a:pt x="231956" y="69064"/>
                  </a:lnTo>
                  <a:cubicBezTo>
                    <a:pt x="337099" y="24592"/>
                    <a:pt x="452698" y="0"/>
                    <a:pt x="57404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62000"/>
                  </a:schemeClr>
                </a:gs>
                <a:gs pos="68000">
                  <a:schemeClr val="accent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5" name="标题 1"/>
            <p:cNvSpPr txBox="true"/>
            <p:nvPr/>
          </p:nvSpPr>
          <p:spPr>
            <a:xfrm>
              <a:off x="5833994" y="1336921"/>
              <a:ext cx="770006" cy="782954"/>
            </a:xfrm>
            <a:custGeom>
              <a:avLst/>
              <a:gdLst>
                <a:gd name="connsiteX0" fmla="*/ 734877 w 1613717"/>
                <a:gd name="connsiteY0" fmla="*/ 0 h 1640855"/>
                <a:gd name="connsiteX1" fmla="*/ 1613717 w 1613717"/>
                <a:gd name="connsiteY1" fmla="*/ 878840 h 1640855"/>
                <a:gd name="connsiteX2" fmla="*/ 1226245 w 1613717"/>
                <a:gd name="connsiteY2" fmla="*/ 1607588 h 1640855"/>
                <a:gd name="connsiteX3" fmla="*/ 1164955 w 1613717"/>
                <a:gd name="connsiteY3" fmla="*/ 1640855 h 1640855"/>
                <a:gd name="connsiteX4" fmla="*/ 1239853 w 1613717"/>
                <a:gd name="connsiteY4" fmla="*/ 1502864 h 1640855"/>
                <a:gd name="connsiteX5" fmla="*/ 1308917 w 1613717"/>
                <a:gd name="connsiteY5" fmla="*/ 1160780 h 1640855"/>
                <a:gd name="connsiteX6" fmla="*/ 430077 w 1613717"/>
                <a:gd name="connsiteY6" fmla="*/ 281940 h 1640855"/>
                <a:gd name="connsiteX7" fmla="*/ 87993 w 1613717"/>
                <a:gd name="connsiteY7" fmla="*/ 351004 h 1640855"/>
                <a:gd name="connsiteX8" fmla="*/ 0 w 1613717"/>
                <a:gd name="connsiteY8" fmla="*/ 398765 h 1640855"/>
                <a:gd name="connsiteX9" fmla="*/ 6129 w 1613717"/>
                <a:gd name="connsiteY9" fmla="*/ 387472 h 1640855"/>
                <a:gd name="connsiteX10" fmla="*/ 734877 w 1613717"/>
                <a:gd name="connsiteY10" fmla="*/ 0 h 1640855"/>
              </a:gdLst>
              <a:ahLst/>
              <a:cxnLst/>
              <a:rect l="l" t="t" r="r" b="b"/>
              <a:pathLst>
                <a:path w="1613717" h="1640855">
                  <a:moveTo>
                    <a:pt x="734877" y="0"/>
                  </a:moveTo>
                  <a:cubicBezTo>
                    <a:pt x="1220247" y="0"/>
                    <a:pt x="1613717" y="393470"/>
                    <a:pt x="1613717" y="878840"/>
                  </a:cubicBezTo>
                  <a:cubicBezTo>
                    <a:pt x="1613717" y="1182196"/>
                    <a:pt x="1460018" y="1449654"/>
                    <a:pt x="1226245" y="1607588"/>
                  </a:cubicBezTo>
                  <a:lnTo>
                    <a:pt x="1164955" y="1640855"/>
                  </a:lnTo>
                  <a:lnTo>
                    <a:pt x="1239853" y="1502864"/>
                  </a:lnTo>
                  <a:cubicBezTo>
                    <a:pt x="1284325" y="1397721"/>
                    <a:pt x="1308917" y="1282123"/>
                    <a:pt x="1308917" y="1160780"/>
                  </a:cubicBezTo>
                  <a:cubicBezTo>
                    <a:pt x="1308917" y="675410"/>
                    <a:pt x="915447" y="281940"/>
                    <a:pt x="430077" y="281940"/>
                  </a:cubicBezTo>
                  <a:cubicBezTo>
                    <a:pt x="308735" y="281940"/>
                    <a:pt x="193136" y="306532"/>
                    <a:pt x="87993" y="351004"/>
                  </a:cubicBezTo>
                  <a:lnTo>
                    <a:pt x="0" y="398765"/>
                  </a:lnTo>
                  <a:lnTo>
                    <a:pt x="6129" y="387472"/>
                  </a:lnTo>
                  <a:cubicBezTo>
                    <a:pt x="164063" y="153699"/>
                    <a:pt x="431521" y="0"/>
                    <a:pt x="7348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6" name="标题 1"/>
            <p:cNvSpPr txBox="true"/>
            <p:nvPr/>
          </p:nvSpPr>
          <p:spPr>
            <a:xfrm>
              <a:off x="5616225" y="1471452"/>
              <a:ext cx="838699" cy="838698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7" name="标题 1"/>
          <p:cNvSpPr txBox="true"/>
          <p:nvPr/>
        </p:nvSpPr>
        <p:spPr>
          <a:xfrm>
            <a:off x="5551682" y="1397516"/>
            <a:ext cx="967786" cy="967785"/>
          </a:xfrm>
          <a:prstGeom prst="ellipse">
            <a:avLst/>
          </a:prstGeom>
          <a:noFill/>
          <a:ln w="9525" cap="sq">
            <a:solidFill>
              <a:schemeClr val="accent1">
                <a:lumMod val="20000"/>
                <a:lumOff val="8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3" name="标题 1"/>
          <p:cNvSpPr txBox="true"/>
          <p:nvPr/>
        </p:nvSpPr>
        <p:spPr>
          <a:xfrm>
            <a:off x="1770380" y="1625664"/>
            <a:ext cx="932180" cy="578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01</a:t>
            </a:r>
            <a:endParaRPr kumimoji="1" lang="zh-CN" altLang="en-US"/>
          </a:p>
        </p:txBody>
      </p:sp>
      <p:sp>
        <p:nvSpPr>
          <p:cNvPr id="34" name="标题 1"/>
          <p:cNvSpPr txBox="true"/>
          <p:nvPr/>
        </p:nvSpPr>
        <p:spPr>
          <a:xfrm>
            <a:off x="5590540" y="1625664"/>
            <a:ext cx="932180" cy="578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7B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02</a:t>
            </a:r>
            <a:endParaRPr kumimoji="1" lang="zh-CN" altLang="en-US"/>
          </a:p>
        </p:txBody>
      </p:sp>
      <p:sp>
        <p:nvSpPr>
          <p:cNvPr id="38" name="标题 1"/>
          <p:cNvSpPr txBox="true"/>
          <p:nvPr/>
        </p:nvSpPr>
        <p:spPr>
          <a:xfrm>
            <a:off x="10805159" y="5684520"/>
            <a:ext cx="713739" cy="36000"/>
          </a:xfrm>
          <a:prstGeom prst="rect">
            <a:avLst/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false"/>
          </a:gradFill>
          <a:ln w="12700" cap="sq">
            <a:noFill/>
            <a:miter/>
          </a:ln>
          <a:effectLst>
            <a:outerShdw blurRad="114300" dist="114300" dir="5400000" algn="t" rotWithShape="0">
              <a:schemeClr val="accent1">
                <a:lumMod val="50000"/>
                <a:alpha val="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0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配套工具</a:t>
            </a:r>
            <a:endParaRPr kumimoji="1" lang="zh-CN" altLang="en-US"/>
          </a:p>
        </p:txBody>
      </p:sp>
      <p:sp>
        <p:nvSpPr>
          <p:cNvPr id="41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2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-1838325" y="-1107290"/>
            <a:ext cx="9350376" cy="9350372"/>
          </a:xfrm>
          <a:prstGeom prst="arc">
            <a:avLst>
              <a:gd name="adj1" fmla="val 18716968"/>
              <a:gd name="adj2" fmla="val 284618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false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0" y="1829582"/>
            <a:ext cx="6486182" cy="3490914"/>
          </a:xfrm>
          <a:custGeom>
            <a:avLst/>
            <a:gdLst>
              <a:gd name="connsiteX0" fmla="*/ 0 w 6486182"/>
              <a:gd name="connsiteY0" fmla="*/ 0 h 3490914"/>
              <a:gd name="connsiteX1" fmla="*/ 4740726 w 6486182"/>
              <a:gd name="connsiteY1" fmla="*/ 0 h 3490914"/>
              <a:gd name="connsiteX2" fmla="*/ 6486182 w 6486182"/>
              <a:gd name="connsiteY2" fmla="*/ 1745457 h 3490914"/>
              <a:gd name="connsiteX3" fmla="*/ 6486181 w 6486182"/>
              <a:gd name="connsiteY3" fmla="*/ 1745457 h 3490914"/>
              <a:gd name="connsiteX4" fmla="*/ 4740724 w 6486182"/>
              <a:gd name="connsiteY4" fmla="*/ 3490914 h 3490914"/>
              <a:gd name="connsiteX5" fmla="*/ 0 w 6486182"/>
              <a:gd name="connsiteY5" fmla="*/ 3490913 h 3490914"/>
            </a:gdLst>
            <a:ahLst/>
            <a:cxnLst/>
            <a:rect l="l" t="t" r="r" b="b"/>
            <a:pathLst>
              <a:path w="6486182" h="3490914">
                <a:moveTo>
                  <a:pt x="0" y="0"/>
                </a:moveTo>
                <a:lnTo>
                  <a:pt x="4740726" y="0"/>
                </a:lnTo>
                <a:cubicBezTo>
                  <a:pt x="5704714" y="0"/>
                  <a:pt x="6486182" y="781468"/>
                  <a:pt x="6486182" y="1745457"/>
                </a:cubicBezTo>
                <a:lnTo>
                  <a:pt x="6486181" y="1745457"/>
                </a:lnTo>
                <a:cubicBezTo>
                  <a:pt x="6486181" y="2709446"/>
                  <a:pt x="5704713" y="3490914"/>
                  <a:pt x="4740724" y="3490914"/>
                </a:cubicBezTo>
                <a:lnTo>
                  <a:pt x="0" y="349091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7001588" y="1860108"/>
            <a:ext cx="744810" cy="851280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98000"/>
                  <a:lumOff val="2000"/>
                </a:schemeClr>
              </a:gs>
            </a:gsLst>
            <a:lin ang="5400000" scaled="false"/>
          </a:gradFill>
          <a:ln cap="sq">
            <a:noFill/>
          </a:ln>
          <a:effectLst>
            <a:outerShdw blurRad="330200" dist="203200" dir="5400000" sx="90000" sy="90000" algn="t" rotWithShape="0">
              <a:schemeClr val="accent1">
                <a:lumMod val="50000"/>
                <a:alpha val="6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7050728" y="1916272"/>
            <a:ext cx="646527" cy="738949"/>
          </a:xfrm>
          <a:custGeom>
            <a:avLst/>
            <a:gdLst>
              <a:gd name="T0" fmla="*/ 626 w 644"/>
              <a:gd name="T1" fmla="*/ 172 h 736"/>
              <a:gd name="T2" fmla="*/ 340 w 644"/>
              <a:gd name="T3" fmla="*/ 6 h 736"/>
              <a:gd name="T4" fmla="*/ 304 w 644"/>
              <a:gd name="T5" fmla="*/ 6 h 736"/>
              <a:gd name="T6" fmla="*/ 18 w 644"/>
              <a:gd name="T7" fmla="*/ 172 h 736"/>
              <a:gd name="T8" fmla="*/ 0 w 644"/>
              <a:gd name="T9" fmla="*/ 203 h 736"/>
              <a:gd name="T10" fmla="*/ 0 w 644"/>
              <a:gd name="T11" fmla="*/ 533 h 736"/>
              <a:gd name="T12" fmla="*/ 18 w 644"/>
              <a:gd name="T13" fmla="*/ 564 h 736"/>
              <a:gd name="T14" fmla="*/ 304 w 644"/>
              <a:gd name="T15" fmla="*/ 730 h 736"/>
              <a:gd name="T16" fmla="*/ 340 w 644"/>
              <a:gd name="T17" fmla="*/ 730 h 736"/>
              <a:gd name="T18" fmla="*/ 626 w 644"/>
              <a:gd name="T19" fmla="*/ 564 h 736"/>
              <a:gd name="T20" fmla="*/ 644 w 644"/>
              <a:gd name="T21" fmla="*/ 533 h 736"/>
              <a:gd name="T22" fmla="*/ 644 w 644"/>
              <a:gd name="T23" fmla="*/ 203 h 736"/>
              <a:gd name="T24" fmla="*/ 626 w 644"/>
              <a:gd name="T25" fmla="*/ 172 h 736"/>
            </a:gdLst>
            <a:ahLst/>
            <a:cxnLst/>
            <a:rect l="0" t="0" r="r" b="b"/>
            <a:pathLst>
              <a:path w="644" h="736">
                <a:moveTo>
                  <a:pt x="626" y="172"/>
                </a:moveTo>
                <a:cubicBezTo>
                  <a:pt x="340" y="6"/>
                  <a:pt x="340" y="6"/>
                  <a:pt x="340" y="6"/>
                </a:cubicBezTo>
                <a:cubicBezTo>
                  <a:pt x="329" y="0"/>
                  <a:pt x="315" y="0"/>
                  <a:pt x="304" y="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7" y="178"/>
                  <a:pt x="0" y="190"/>
                  <a:pt x="0" y="203"/>
                </a:cubicBezTo>
                <a:cubicBezTo>
                  <a:pt x="0" y="533"/>
                  <a:pt x="0" y="533"/>
                  <a:pt x="0" y="533"/>
                </a:cubicBezTo>
                <a:cubicBezTo>
                  <a:pt x="0" y="546"/>
                  <a:pt x="7" y="558"/>
                  <a:pt x="18" y="564"/>
                </a:cubicBezTo>
                <a:cubicBezTo>
                  <a:pt x="304" y="730"/>
                  <a:pt x="304" y="730"/>
                  <a:pt x="304" y="730"/>
                </a:cubicBezTo>
                <a:cubicBezTo>
                  <a:pt x="315" y="736"/>
                  <a:pt x="329" y="736"/>
                  <a:pt x="340" y="730"/>
                </a:cubicBezTo>
                <a:cubicBezTo>
                  <a:pt x="626" y="564"/>
                  <a:pt x="626" y="564"/>
                  <a:pt x="626" y="564"/>
                </a:cubicBezTo>
                <a:cubicBezTo>
                  <a:pt x="637" y="558"/>
                  <a:pt x="644" y="546"/>
                  <a:pt x="644" y="533"/>
                </a:cubicBezTo>
                <a:cubicBezTo>
                  <a:pt x="644" y="203"/>
                  <a:pt x="644" y="203"/>
                  <a:pt x="644" y="203"/>
                </a:cubicBezTo>
                <a:cubicBezTo>
                  <a:pt x="644" y="190"/>
                  <a:pt x="637" y="178"/>
                  <a:pt x="626" y="17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2700000" scaled="false"/>
          </a:gra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7885028" y="1868428"/>
            <a:ext cx="3340376" cy="82227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依据《水法》《地下水管理条例》等7项法规，体现监管严格性，确保机井管理有法可依。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01588" y="4175502"/>
            <a:ext cx="744810" cy="851280"/>
            <a:chOff x="7001588" y="4175502"/>
            <a:chExt cx="744810" cy="851280"/>
          </a:xfrm>
        </p:grpSpPr>
        <p:sp>
          <p:nvSpPr>
            <p:cNvPr id="9" name="标题 1"/>
            <p:cNvSpPr txBox="true"/>
            <p:nvPr/>
          </p:nvSpPr>
          <p:spPr>
            <a:xfrm>
              <a:off x="7001588" y="4175502"/>
              <a:ext cx="744810" cy="851280"/>
            </a:xfrm>
            <a:custGeom>
              <a:avLst/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ahLst/>
              <a:cxnLst/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false"/>
            </a:gradFill>
            <a:ln cap="sq">
              <a:noFill/>
            </a:ln>
            <a:effectLst>
              <a:outerShdw blurRad="330200" dist="203200" dir="5400000" sx="90000" sy="90000" algn="t" rotWithShape="0">
                <a:schemeClr val="accent2">
                  <a:lumMod val="50000"/>
                  <a:alpha val="65000"/>
                </a:schemeClr>
              </a:outerShdw>
            </a:effectLst>
          </p:spPr>
          <p:txBody>
            <a:bodyPr vert="horz" wrap="square" lIns="91440" tIns="45720" rIns="91440" bIns="45720" rtlCol="0" anchor="t"/>
            <a:lstStyle/>
            <a:p>
              <a:pPr algn="l">
                <a:lnSpc>
                  <a:spcPct val="110000"/>
                </a:lnSpc>
              </a:pPr>
              <a:endParaRPr kumimoji="1" lang="zh-CN" altLang="en-US" b="1"/>
            </a:p>
          </p:txBody>
        </p:sp>
        <p:sp>
          <p:nvSpPr>
            <p:cNvPr id="10" name="标题 1"/>
            <p:cNvSpPr txBox="true"/>
            <p:nvPr/>
          </p:nvSpPr>
          <p:spPr>
            <a:xfrm>
              <a:off x="7050728" y="4231668"/>
              <a:ext cx="646527" cy="738949"/>
            </a:xfrm>
            <a:custGeom>
              <a:avLst/>
              <a:gdLst>
                <a:gd name="T0" fmla="*/ 626 w 644"/>
                <a:gd name="T1" fmla="*/ 172 h 736"/>
                <a:gd name="T2" fmla="*/ 340 w 644"/>
                <a:gd name="T3" fmla="*/ 6 h 736"/>
                <a:gd name="T4" fmla="*/ 304 w 644"/>
                <a:gd name="T5" fmla="*/ 6 h 736"/>
                <a:gd name="T6" fmla="*/ 18 w 644"/>
                <a:gd name="T7" fmla="*/ 172 h 736"/>
                <a:gd name="T8" fmla="*/ 0 w 644"/>
                <a:gd name="T9" fmla="*/ 203 h 736"/>
                <a:gd name="T10" fmla="*/ 0 w 644"/>
                <a:gd name="T11" fmla="*/ 533 h 736"/>
                <a:gd name="T12" fmla="*/ 18 w 644"/>
                <a:gd name="T13" fmla="*/ 564 h 736"/>
                <a:gd name="T14" fmla="*/ 304 w 644"/>
                <a:gd name="T15" fmla="*/ 730 h 736"/>
                <a:gd name="T16" fmla="*/ 340 w 644"/>
                <a:gd name="T17" fmla="*/ 730 h 736"/>
                <a:gd name="T18" fmla="*/ 626 w 644"/>
                <a:gd name="T19" fmla="*/ 564 h 736"/>
                <a:gd name="T20" fmla="*/ 644 w 644"/>
                <a:gd name="T21" fmla="*/ 533 h 736"/>
                <a:gd name="T22" fmla="*/ 644 w 644"/>
                <a:gd name="T23" fmla="*/ 203 h 736"/>
                <a:gd name="T24" fmla="*/ 626 w 644"/>
                <a:gd name="T25" fmla="*/ 172 h 736"/>
              </a:gdLst>
              <a:ahLst/>
              <a:cxnLst/>
              <a:rect l="0" t="0" r="r" b="b"/>
              <a:pathLst>
                <a:path w="644" h="736">
                  <a:moveTo>
                    <a:pt x="626" y="172"/>
                  </a:moveTo>
                  <a:cubicBezTo>
                    <a:pt x="340" y="6"/>
                    <a:pt x="340" y="6"/>
                    <a:pt x="340" y="6"/>
                  </a:cubicBezTo>
                  <a:cubicBezTo>
                    <a:pt x="329" y="0"/>
                    <a:pt x="315" y="0"/>
                    <a:pt x="304" y="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7" y="178"/>
                    <a:pt x="0" y="190"/>
                    <a:pt x="0" y="20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6"/>
                    <a:pt x="7" y="558"/>
                    <a:pt x="18" y="564"/>
                  </a:cubicBezTo>
                  <a:cubicBezTo>
                    <a:pt x="304" y="730"/>
                    <a:pt x="304" y="730"/>
                    <a:pt x="304" y="730"/>
                  </a:cubicBezTo>
                  <a:cubicBezTo>
                    <a:pt x="315" y="736"/>
                    <a:pt x="329" y="736"/>
                    <a:pt x="340" y="730"/>
                  </a:cubicBezTo>
                  <a:cubicBezTo>
                    <a:pt x="626" y="564"/>
                    <a:pt x="626" y="564"/>
                    <a:pt x="626" y="564"/>
                  </a:cubicBezTo>
                  <a:cubicBezTo>
                    <a:pt x="637" y="558"/>
                    <a:pt x="644" y="546"/>
                    <a:pt x="644" y="533"/>
                  </a:cubicBezTo>
                  <a:cubicBezTo>
                    <a:pt x="644" y="203"/>
                    <a:pt x="644" y="203"/>
                    <a:pt x="644" y="203"/>
                  </a:cubicBezTo>
                  <a:cubicBezTo>
                    <a:pt x="644" y="190"/>
                    <a:pt x="637" y="178"/>
                    <a:pt x="626" y="17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80000"/>
                    <a:lumOff val="20000"/>
                  </a:schemeClr>
                </a:gs>
              </a:gsLst>
              <a:lin ang="2700000" scaled="false"/>
            </a:gradFill>
            <a:ln cap="sq">
              <a:noFill/>
            </a:ln>
            <a:effectLst/>
          </p:spPr>
          <p:txBody>
            <a:bodyPr vert="horz" wrap="square" lIns="91440" tIns="45720" rIns="91440" bIns="45720" rtlCol="0" anchor="t"/>
            <a:lstStyle/>
            <a:p>
              <a:pPr algn="l">
                <a:lnSpc>
                  <a:spcPct val="110000"/>
                </a:lnSpc>
              </a:pPr>
              <a:endParaRPr kumimoji="1" lang="zh-CN" altLang="en-US" b="1"/>
            </a:p>
          </p:txBody>
        </p:sp>
        <p:sp>
          <p:nvSpPr>
            <p:cNvPr id="11" name="标题 1"/>
            <p:cNvSpPr txBox="true"/>
            <p:nvPr/>
          </p:nvSpPr>
          <p:spPr>
            <a:xfrm>
              <a:off x="7239441" y="4467281"/>
              <a:ext cx="269101" cy="248936"/>
            </a:xfrm>
            <a:custGeom>
              <a:avLst/>
              <a:gdLst>
                <a:gd name="connsiteX0" fmla="*/ 2136435 w 5834559"/>
                <a:gd name="connsiteY0" fmla="*/ 643126 h 5397372"/>
                <a:gd name="connsiteX1" fmla="*/ 3716657 w 5834559"/>
                <a:gd name="connsiteY1" fmla="*/ 643126 h 5397372"/>
                <a:gd name="connsiteX2" fmla="*/ 3716657 w 5834559"/>
                <a:gd name="connsiteY2" fmla="*/ 1064855 h 5397372"/>
                <a:gd name="connsiteX3" fmla="*/ 2136435 w 5834559"/>
                <a:gd name="connsiteY3" fmla="*/ 1064855 h 5397372"/>
                <a:gd name="connsiteX4" fmla="*/ 693741 w 5834559"/>
                <a:gd name="connsiteY4" fmla="*/ 643126 h 5397372"/>
                <a:gd name="connsiteX5" fmla="*/ 1550121 w 5834559"/>
                <a:gd name="connsiteY5" fmla="*/ 643126 h 5397372"/>
                <a:gd name="connsiteX6" fmla="*/ 1550121 w 5834559"/>
                <a:gd name="connsiteY6" fmla="*/ 1064855 h 5397372"/>
                <a:gd name="connsiteX7" fmla="*/ 693741 w 5834559"/>
                <a:gd name="connsiteY7" fmla="*/ 1064855 h 5397372"/>
                <a:gd name="connsiteX8" fmla="*/ 421729 w 5834559"/>
                <a:gd name="connsiteY8" fmla="*/ 1336867 h 5397372"/>
                <a:gd name="connsiteX9" fmla="*/ 421729 w 5834559"/>
                <a:gd name="connsiteY9" fmla="*/ 2079805 h 5397372"/>
                <a:gd name="connsiteX10" fmla="*/ 5412133 w 5834559"/>
                <a:gd name="connsiteY10" fmla="*/ 2079805 h 5397372"/>
                <a:gd name="connsiteX11" fmla="*/ 5412133 w 5834559"/>
                <a:gd name="connsiteY11" fmla="*/ 1336867 h 5397372"/>
                <a:gd name="connsiteX12" fmla="*/ 5140113 w 5834559"/>
                <a:gd name="connsiteY12" fmla="*/ 1064855 h 5397372"/>
                <a:gd name="connsiteX13" fmla="*/ 4302971 w 5834559"/>
                <a:gd name="connsiteY13" fmla="*/ 1064855 h 5397372"/>
                <a:gd name="connsiteX14" fmla="*/ 4302971 w 5834559"/>
                <a:gd name="connsiteY14" fmla="*/ 643126 h 5397372"/>
                <a:gd name="connsiteX15" fmla="*/ 5140113 w 5834559"/>
                <a:gd name="connsiteY15" fmla="*/ 643126 h 5397372"/>
                <a:gd name="connsiteX16" fmla="*/ 5834559 w 5834559"/>
                <a:gd name="connsiteY16" fmla="*/ 1336867 h 5397372"/>
                <a:gd name="connsiteX17" fmla="*/ 5834559 w 5834559"/>
                <a:gd name="connsiteY17" fmla="*/ 4703631 h 5397372"/>
                <a:gd name="connsiteX18" fmla="*/ 5140818 w 5834559"/>
                <a:gd name="connsiteY18" fmla="*/ 5397372 h 5397372"/>
                <a:gd name="connsiteX19" fmla="*/ 693741 w 5834559"/>
                <a:gd name="connsiteY19" fmla="*/ 5397372 h 5397372"/>
                <a:gd name="connsiteX20" fmla="*/ 0 w 5834559"/>
                <a:gd name="connsiteY20" fmla="*/ 4703631 h 5397372"/>
                <a:gd name="connsiteX21" fmla="*/ 0 w 5834559"/>
                <a:gd name="connsiteY21" fmla="*/ 2501529 h 5397372"/>
                <a:gd name="connsiteX22" fmla="*/ 0 w 5834559"/>
                <a:gd name="connsiteY22" fmla="*/ 2079805 h 5397372"/>
                <a:gd name="connsiteX23" fmla="*/ 0 w 5834559"/>
                <a:gd name="connsiteY23" fmla="*/ 1336867 h 5397372"/>
                <a:gd name="connsiteX24" fmla="*/ 693741 w 5834559"/>
                <a:gd name="connsiteY24" fmla="*/ 643126 h 5397372"/>
                <a:gd name="connsiteX25" fmla="*/ 3997242 w 5834559"/>
                <a:gd name="connsiteY25" fmla="*/ 0 h 5397372"/>
                <a:gd name="connsiteX26" fmla="*/ 4208106 w 5834559"/>
                <a:gd name="connsiteY26" fmla="*/ 210864 h 5397372"/>
                <a:gd name="connsiteX27" fmla="*/ 4208106 w 5834559"/>
                <a:gd name="connsiteY27" fmla="*/ 1506961 h 5397372"/>
                <a:gd name="connsiteX28" fmla="*/ 3997242 w 5834559"/>
                <a:gd name="connsiteY28" fmla="*/ 1718528 h 5397372"/>
                <a:gd name="connsiteX29" fmla="*/ 3786378 w 5834559"/>
                <a:gd name="connsiteY29" fmla="*/ 1507664 h 5397372"/>
                <a:gd name="connsiteX30" fmla="*/ 3786378 w 5834559"/>
                <a:gd name="connsiteY30" fmla="*/ 210864 h 5397372"/>
                <a:gd name="connsiteX31" fmla="*/ 3997242 w 5834559"/>
                <a:gd name="connsiteY31" fmla="*/ 0 h 5397372"/>
                <a:gd name="connsiteX32" fmla="*/ 1836609 w 5834559"/>
                <a:gd name="connsiteY32" fmla="*/ 0 h 5397372"/>
                <a:gd name="connsiteX33" fmla="*/ 2047469 w 5834559"/>
                <a:gd name="connsiteY33" fmla="*/ 210864 h 5397372"/>
                <a:gd name="connsiteX34" fmla="*/ 2047469 w 5834559"/>
                <a:gd name="connsiteY34" fmla="*/ 1506961 h 5397372"/>
                <a:gd name="connsiteX35" fmla="*/ 1836609 w 5834559"/>
                <a:gd name="connsiteY35" fmla="*/ 1718528 h 5397372"/>
                <a:gd name="connsiteX36" fmla="*/ 1625745 w 5834559"/>
                <a:gd name="connsiteY36" fmla="*/ 1507664 h 5397372"/>
                <a:gd name="connsiteX37" fmla="*/ 1625745 w 5834559"/>
                <a:gd name="connsiteY37" fmla="*/ 210864 h 5397372"/>
                <a:gd name="connsiteX38" fmla="*/ 1836609 w 5834559"/>
                <a:gd name="connsiteY38" fmla="*/ 0 h 5397372"/>
              </a:gdLst>
              <a:ahLst/>
              <a:cxnLst/>
              <a:rect l="l" t="t" r="r" b="b"/>
              <a:pathLst>
                <a:path w="5834559" h="5397372">
                  <a:moveTo>
                    <a:pt x="2136435" y="643126"/>
                  </a:moveTo>
                  <a:lnTo>
                    <a:pt x="3716657" y="643126"/>
                  </a:lnTo>
                  <a:lnTo>
                    <a:pt x="3716657" y="1064855"/>
                  </a:lnTo>
                  <a:lnTo>
                    <a:pt x="2136435" y="1064855"/>
                  </a:lnTo>
                  <a:close/>
                  <a:moveTo>
                    <a:pt x="693741" y="643126"/>
                  </a:moveTo>
                  <a:lnTo>
                    <a:pt x="1550121" y="643126"/>
                  </a:lnTo>
                  <a:lnTo>
                    <a:pt x="1550121" y="1064855"/>
                  </a:lnTo>
                  <a:lnTo>
                    <a:pt x="693741" y="1064855"/>
                  </a:lnTo>
                  <a:cubicBezTo>
                    <a:pt x="543320" y="1064855"/>
                    <a:pt x="421729" y="1187151"/>
                    <a:pt x="421729" y="1336867"/>
                  </a:cubicBezTo>
                  <a:lnTo>
                    <a:pt x="421729" y="2079805"/>
                  </a:lnTo>
                  <a:lnTo>
                    <a:pt x="5412133" y="2079805"/>
                  </a:lnTo>
                  <a:lnTo>
                    <a:pt x="5412133" y="1336867"/>
                  </a:lnTo>
                  <a:cubicBezTo>
                    <a:pt x="5412133" y="1186446"/>
                    <a:pt x="5289830" y="1064855"/>
                    <a:pt x="5140113" y="1064855"/>
                  </a:cubicBezTo>
                  <a:lnTo>
                    <a:pt x="4302971" y="1064855"/>
                  </a:lnTo>
                  <a:lnTo>
                    <a:pt x="4302971" y="643126"/>
                  </a:lnTo>
                  <a:lnTo>
                    <a:pt x="5140113" y="643126"/>
                  </a:lnTo>
                  <a:cubicBezTo>
                    <a:pt x="5523184" y="643126"/>
                    <a:pt x="5833854" y="953797"/>
                    <a:pt x="5834559" y="1336867"/>
                  </a:cubicBezTo>
                  <a:lnTo>
                    <a:pt x="5834559" y="4703631"/>
                  </a:lnTo>
                  <a:cubicBezTo>
                    <a:pt x="5834559" y="5085292"/>
                    <a:pt x="5522479" y="5397372"/>
                    <a:pt x="5140818" y="5397372"/>
                  </a:cubicBezTo>
                  <a:lnTo>
                    <a:pt x="693741" y="5397372"/>
                  </a:lnTo>
                  <a:cubicBezTo>
                    <a:pt x="312080" y="5397372"/>
                    <a:pt x="0" y="5085292"/>
                    <a:pt x="0" y="4703631"/>
                  </a:cubicBezTo>
                  <a:lnTo>
                    <a:pt x="0" y="2501529"/>
                  </a:lnTo>
                  <a:lnTo>
                    <a:pt x="0" y="2079805"/>
                  </a:lnTo>
                  <a:lnTo>
                    <a:pt x="0" y="1336867"/>
                  </a:lnTo>
                  <a:cubicBezTo>
                    <a:pt x="0" y="953797"/>
                    <a:pt x="310671" y="643126"/>
                    <a:pt x="693741" y="643126"/>
                  </a:cubicBezTo>
                  <a:close/>
                  <a:moveTo>
                    <a:pt x="3997242" y="0"/>
                  </a:moveTo>
                  <a:cubicBezTo>
                    <a:pt x="4113920" y="0"/>
                    <a:pt x="4208106" y="94186"/>
                    <a:pt x="4208106" y="210864"/>
                  </a:cubicBezTo>
                  <a:lnTo>
                    <a:pt x="4208106" y="1506961"/>
                  </a:lnTo>
                  <a:cubicBezTo>
                    <a:pt x="4208106" y="1623639"/>
                    <a:pt x="4113920" y="1718528"/>
                    <a:pt x="3997242" y="1718528"/>
                  </a:cubicBezTo>
                  <a:cubicBezTo>
                    <a:pt x="3880564" y="1718528"/>
                    <a:pt x="3786378" y="1624342"/>
                    <a:pt x="3786378" y="1507664"/>
                  </a:cubicBezTo>
                  <a:lnTo>
                    <a:pt x="3786378" y="210864"/>
                  </a:lnTo>
                  <a:cubicBezTo>
                    <a:pt x="3786378" y="94186"/>
                    <a:pt x="3880564" y="0"/>
                    <a:pt x="3997242" y="0"/>
                  </a:cubicBezTo>
                  <a:close/>
                  <a:moveTo>
                    <a:pt x="1836609" y="0"/>
                  </a:moveTo>
                  <a:cubicBezTo>
                    <a:pt x="1953287" y="0"/>
                    <a:pt x="2047469" y="94186"/>
                    <a:pt x="2047469" y="210864"/>
                  </a:cubicBezTo>
                  <a:lnTo>
                    <a:pt x="2047469" y="1506961"/>
                  </a:lnTo>
                  <a:cubicBezTo>
                    <a:pt x="2047469" y="1623639"/>
                    <a:pt x="1953287" y="1718528"/>
                    <a:pt x="1836609" y="1718528"/>
                  </a:cubicBezTo>
                  <a:cubicBezTo>
                    <a:pt x="1719932" y="1718528"/>
                    <a:pt x="1625745" y="1624342"/>
                    <a:pt x="1625745" y="1507664"/>
                  </a:cubicBezTo>
                  <a:lnTo>
                    <a:pt x="1625745" y="210864"/>
                  </a:lnTo>
                  <a:cubicBezTo>
                    <a:pt x="1625745" y="94186"/>
                    <a:pt x="1719932" y="0"/>
                    <a:pt x="183660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 b="1"/>
            </a:p>
          </p:txBody>
        </p:sp>
      </p:grpSp>
      <p:sp>
        <p:nvSpPr>
          <p:cNvPr id="12" name="标题 1"/>
          <p:cNvSpPr txBox="true"/>
          <p:nvPr/>
        </p:nvSpPr>
        <p:spPr>
          <a:xfrm>
            <a:off x="7885028" y="4173741"/>
            <a:ext cx="3340376" cy="82227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通过明确的法律依据，为机井管理提供坚实的法律保障，规范取水行为。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-1311274" y="-580238"/>
            <a:ext cx="8296274" cy="8296270"/>
          </a:xfrm>
          <a:prstGeom prst="arc">
            <a:avLst>
              <a:gd name="adj1" fmla="val 19465670"/>
              <a:gd name="adj2" fmla="val 2211151"/>
            </a:avLst>
          </a:pr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false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660400" y="3133861"/>
            <a:ext cx="5087257" cy="88235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法规支撑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7239441" y="2158930"/>
            <a:ext cx="269101" cy="253633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立法依据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18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8592364" y="3032222"/>
            <a:ext cx="2871636" cy="215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ctr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严格区分浅层和深层地下水，避免过度开采深层地下水，保障水资源可持续利用。</a:t>
            </a:r>
            <a:endParaRPr kumimoji="1" lang="en-US" altLang="zh-CN" sz="14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4" name="标题 1"/>
          <p:cNvSpPr txBox="true"/>
          <p:nvPr/>
        </p:nvSpPr>
        <p:spPr>
          <a:xfrm>
            <a:off x="740700" y="3032221"/>
            <a:ext cx="2833068" cy="215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ctr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适用于全区浅层地下水机井，明确禁止取用深层地下水，保护地下水资源。</a:t>
            </a:r>
            <a:endParaRPr kumimoji="1" lang="en-US" altLang="zh-CN" sz="14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3946281" y="3127969"/>
            <a:ext cx="2282306" cy="1967504"/>
          </a:xfrm>
          <a:prstGeom prst="hexagon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45720" rtlCol="0" anchor="b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4792139" y="3825954"/>
            <a:ext cx="590589" cy="571535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5937547" y="3127969"/>
            <a:ext cx="2282306" cy="1967504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762000" dist="2540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45720" rtlCol="0" anchor="b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6777757" y="3821961"/>
            <a:ext cx="614860" cy="579520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1129231" y="1561874"/>
            <a:ext cx="9550400" cy="3689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适用区域</a:t>
            </a:r>
            <a:endParaRPr kumimoji="1" lang="en-US" altLang="zh-CN" sz="16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829571" y="1620566"/>
            <a:ext cx="139485" cy="894034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适用范围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2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13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3" name="标题 1"/>
          <p:cNvSpPr txBox="true"/>
          <p:nvPr/>
        </p:nvSpPr>
        <p:spPr>
          <a:xfrm>
            <a:off x="4788062" y="2012839"/>
            <a:ext cx="2615876" cy="3617682"/>
          </a:xfrm>
          <a:prstGeom prst="roundRect">
            <a:avLst>
              <a:gd name="adj" fmla="val 4833"/>
            </a:avLst>
          </a:prstGeom>
          <a:solidFill>
            <a:schemeClr val="bg1"/>
          </a:solidFill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4" name="标题 1"/>
          <p:cNvSpPr txBox="true"/>
          <p:nvPr/>
        </p:nvSpPr>
        <p:spPr>
          <a:xfrm>
            <a:off x="0" y="4673615"/>
            <a:ext cx="2359413" cy="2176448"/>
          </a:xfrm>
          <a:custGeom>
            <a:avLst/>
            <a:gdLst>
              <a:gd name="connsiteX0" fmla="*/ 2308032 w 2359413"/>
              <a:gd name="connsiteY0" fmla="*/ 2073686 h 2176448"/>
              <a:gd name="connsiteX1" fmla="*/ 2359413 w 2359413"/>
              <a:gd name="connsiteY1" fmla="*/ 2125067 h 2176448"/>
              <a:gd name="connsiteX2" fmla="*/ 2308032 w 2359413"/>
              <a:gd name="connsiteY2" fmla="*/ 2176448 h 2176448"/>
              <a:gd name="connsiteX3" fmla="*/ 2256651 w 2359413"/>
              <a:gd name="connsiteY3" fmla="*/ 2125067 h 2176448"/>
              <a:gd name="connsiteX4" fmla="*/ 2308032 w 2359413"/>
              <a:gd name="connsiteY4" fmla="*/ 2073686 h 2176448"/>
              <a:gd name="connsiteX5" fmla="*/ 1931922 w 2359413"/>
              <a:gd name="connsiteY5" fmla="*/ 2073686 h 2176448"/>
              <a:gd name="connsiteX6" fmla="*/ 1983303 w 2359413"/>
              <a:gd name="connsiteY6" fmla="*/ 2125067 h 2176448"/>
              <a:gd name="connsiteX7" fmla="*/ 1931922 w 2359413"/>
              <a:gd name="connsiteY7" fmla="*/ 2176448 h 2176448"/>
              <a:gd name="connsiteX8" fmla="*/ 1880541 w 2359413"/>
              <a:gd name="connsiteY8" fmla="*/ 2125067 h 2176448"/>
              <a:gd name="connsiteX9" fmla="*/ 1931922 w 2359413"/>
              <a:gd name="connsiteY9" fmla="*/ 2073686 h 2176448"/>
              <a:gd name="connsiteX10" fmla="*/ 1555814 w 2359413"/>
              <a:gd name="connsiteY10" fmla="*/ 2073686 h 2176448"/>
              <a:gd name="connsiteX11" fmla="*/ 1607195 w 2359413"/>
              <a:gd name="connsiteY11" fmla="*/ 2125067 h 2176448"/>
              <a:gd name="connsiteX12" fmla="*/ 1555814 w 2359413"/>
              <a:gd name="connsiteY12" fmla="*/ 2176448 h 2176448"/>
              <a:gd name="connsiteX13" fmla="*/ 1504433 w 2359413"/>
              <a:gd name="connsiteY13" fmla="*/ 2125067 h 2176448"/>
              <a:gd name="connsiteX14" fmla="*/ 1555814 w 2359413"/>
              <a:gd name="connsiteY14" fmla="*/ 2073686 h 2176448"/>
              <a:gd name="connsiteX15" fmla="*/ 1179708 w 2359413"/>
              <a:gd name="connsiteY15" fmla="*/ 2073686 h 2176448"/>
              <a:gd name="connsiteX16" fmla="*/ 1231089 w 2359413"/>
              <a:gd name="connsiteY16" fmla="*/ 2125067 h 2176448"/>
              <a:gd name="connsiteX17" fmla="*/ 1179708 w 2359413"/>
              <a:gd name="connsiteY17" fmla="*/ 2176448 h 2176448"/>
              <a:gd name="connsiteX18" fmla="*/ 1128327 w 2359413"/>
              <a:gd name="connsiteY18" fmla="*/ 2125067 h 2176448"/>
              <a:gd name="connsiteX19" fmla="*/ 1179708 w 2359413"/>
              <a:gd name="connsiteY19" fmla="*/ 2073686 h 2176448"/>
              <a:gd name="connsiteX20" fmla="*/ 803599 w 2359413"/>
              <a:gd name="connsiteY20" fmla="*/ 2073686 h 2176448"/>
              <a:gd name="connsiteX21" fmla="*/ 854980 w 2359413"/>
              <a:gd name="connsiteY21" fmla="*/ 2125067 h 2176448"/>
              <a:gd name="connsiteX22" fmla="*/ 803599 w 2359413"/>
              <a:gd name="connsiteY22" fmla="*/ 2176448 h 2176448"/>
              <a:gd name="connsiteX23" fmla="*/ 752218 w 2359413"/>
              <a:gd name="connsiteY23" fmla="*/ 2125067 h 2176448"/>
              <a:gd name="connsiteX24" fmla="*/ 803599 w 2359413"/>
              <a:gd name="connsiteY24" fmla="*/ 2073686 h 2176448"/>
              <a:gd name="connsiteX25" fmla="*/ 427489 w 2359413"/>
              <a:gd name="connsiteY25" fmla="*/ 2073686 h 2176448"/>
              <a:gd name="connsiteX26" fmla="*/ 478870 w 2359413"/>
              <a:gd name="connsiteY26" fmla="*/ 2125067 h 2176448"/>
              <a:gd name="connsiteX27" fmla="*/ 427489 w 2359413"/>
              <a:gd name="connsiteY27" fmla="*/ 2176448 h 2176448"/>
              <a:gd name="connsiteX28" fmla="*/ 376108 w 2359413"/>
              <a:gd name="connsiteY28" fmla="*/ 2125067 h 2176448"/>
              <a:gd name="connsiteX29" fmla="*/ 427489 w 2359413"/>
              <a:gd name="connsiteY29" fmla="*/ 2073686 h 2176448"/>
              <a:gd name="connsiteX30" fmla="*/ 51381 w 2359413"/>
              <a:gd name="connsiteY30" fmla="*/ 2073686 h 2176448"/>
              <a:gd name="connsiteX31" fmla="*/ 102762 w 2359413"/>
              <a:gd name="connsiteY31" fmla="*/ 2125067 h 2176448"/>
              <a:gd name="connsiteX32" fmla="*/ 51381 w 2359413"/>
              <a:gd name="connsiteY32" fmla="*/ 2176448 h 2176448"/>
              <a:gd name="connsiteX33" fmla="*/ 0 w 2359413"/>
              <a:gd name="connsiteY33" fmla="*/ 2125067 h 2176448"/>
              <a:gd name="connsiteX34" fmla="*/ 51381 w 2359413"/>
              <a:gd name="connsiteY34" fmla="*/ 2073686 h 2176448"/>
              <a:gd name="connsiteX35" fmla="*/ 2308032 w 2359413"/>
              <a:gd name="connsiteY35" fmla="*/ 1777446 h 2176448"/>
              <a:gd name="connsiteX36" fmla="*/ 2359413 w 2359413"/>
              <a:gd name="connsiteY36" fmla="*/ 1828827 h 2176448"/>
              <a:gd name="connsiteX37" fmla="*/ 2308032 w 2359413"/>
              <a:gd name="connsiteY37" fmla="*/ 1880208 h 2176448"/>
              <a:gd name="connsiteX38" fmla="*/ 2256651 w 2359413"/>
              <a:gd name="connsiteY38" fmla="*/ 1828827 h 2176448"/>
              <a:gd name="connsiteX39" fmla="*/ 2308032 w 2359413"/>
              <a:gd name="connsiteY39" fmla="*/ 1777446 h 2176448"/>
              <a:gd name="connsiteX40" fmla="*/ 1931922 w 2359413"/>
              <a:gd name="connsiteY40" fmla="*/ 1777446 h 2176448"/>
              <a:gd name="connsiteX41" fmla="*/ 1983303 w 2359413"/>
              <a:gd name="connsiteY41" fmla="*/ 1828827 h 2176448"/>
              <a:gd name="connsiteX42" fmla="*/ 1931922 w 2359413"/>
              <a:gd name="connsiteY42" fmla="*/ 1880208 h 2176448"/>
              <a:gd name="connsiteX43" fmla="*/ 1880541 w 2359413"/>
              <a:gd name="connsiteY43" fmla="*/ 1828827 h 2176448"/>
              <a:gd name="connsiteX44" fmla="*/ 1931922 w 2359413"/>
              <a:gd name="connsiteY44" fmla="*/ 1777446 h 2176448"/>
              <a:gd name="connsiteX45" fmla="*/ 1555814 w 2359413"/>
              <a:gd name="connsiteY45" fmla="*/ 1777446 h 2176448"/>
              <a:gd name="connsiteX46" fmla="*/ 1607195 w 2359413"/>
              <a:gd name="connsiteY46" fmla="*/ 1828827 h 2176448"/>
              <a:gd name="connsiteX47" fmla="*/ 1555814 w 2359413"/>
              <a:gd name="connsiteY47" fmla="*/ 1880208 h 2176448"/>
              <a:gd name="connsiteX48" fmla="*/ 1504433 w 2359413"/>
              <a:gd name="connsiteY48" fmla="*/ 1828827 h 2176448"/>
              <a:gd name="connsiteX49" fmla="*/ 1555814 w 2359413"/>
              <a:gd name="connsiteY49" fmla="*/ 1777446 h 2176448"/>
              <a:gd name="connsiteX50" fmla="*/ 1179708 w 2359413"/>
              <a:gd name="connsiteY50" fmla="*/ 1777446 h 2176448"/>
              <a:gd name="connsiteX51" fmla="*/ 1231089 w 2359413"/>
              <a:gd name="connsiteY51" fmla="*/ 1828827 h 2176448"/>
              <a:gd name="connsiteX52" fmla="*/ 1179708 w 2359413"/>
              <a:gd name="connsiteY52" fmla="*/ 1880208 h 2176448"/>
              <a:gd name="connsiteX53" fmla="*/ 1128327 w 2359413"/>
              <a:gd name="connsiteY53" fmla="*/ 1828827 h 2176448"/>
              <a:gd name="connsiteX54" fmla="*/ 1179708 w 2359413"/>
              <a:gd name="connsiteY54" fmla="*/ 1777446 h 2176448"/>
              <a:gd name="connsiteX55" fmla="*/ 803600 w 2359413"/>
              <a:gd name="connsiteY55" fmla="*/ 1777446 h 2176448"/>
              <a:gd name="connsiteX56" fmla="*/ 854980 w 2359413"/>
              <a:gd name="connsiteY56" fmla="*/ 1828827 h 2176448"/>
              <a:gd name="connsiteX57" fmla="*/ 803600 w 2359413"/>
              <a:gd name="connsiteY57" fmla="*/ 1880208 h 2176448"/>
              <a:gd name="connsiteX58" fmla="*/ 752219 w 2359413"/>
              <a:gd name="connsiteY58" fmla="*/ 1828827 h 2176448"/>
              <a:gd name="connsiteX59" fmla="*/ 803600 w 2359413"/>
              <a:gd name="connsiteY59" fmla="*/ 1777446 h 2176448"/>
              <a:gd name="connsiteX60" fmla="*/ 427489 w 2359413"/>
              <a:gd name="connsiteY60" fmla="*/ 1777446 h 2176448"/>
              <a:gd name="connsiteX61" fmla="*/ 478870 w 2359413"/>
              <a:gd name="connsiteY61" fmla="*/ 1828827 h 2176448"/>
              <a:gd name="connsiteX62" fmla="*/ 427489 w 2359413"/>
              <a:gd name="connsiteY62" fmla="*/ 1880208 h 2176448"/>
              <a:gd name="connsiteX63" fmla="*/ 376108 w 2359413"/>
              <a:gd name="connsiteY63" fmla="*/ 1828827 h 2176448"/>
              <a:gd name="connsiteX64" fmla="*/ 427489 w 2359413"/>
              <a:gd name="connsiteY64" fmla="*/ 1777446 h 2176448"/>
              <a:gd name="connsiteX65" fmla="*/ 51381 w 2359413"/>
              <a:gd name="connsiteY65" fmla="*/ 1777446 h 2176448"/>
              <a:gd name="connsiteX66" fmla="*/ 102762 w 2359413"/>
              <a:gd name="connsiteY66" fmla="*/ 1828827 h 2176448"/>
              <a:gd name="connsiteX67" fmla="*/ 51381 w 2359413"/>
              <a:gd name="connsiteY67" fmla="*/ 1880208 h 2176448"/>
              <a:gd name="connsiteX68" fmla="*/ 0 w 2359413"/>
              <a:gd name="connsiteY68" fmla="*/ 1828827 h 2176448"/>
              <a:gd name="connsiteX69" fmla="*/ 51381 w 2359413"/>
              <a:gd name="connsiteY69" fmla="*/ 1777446 h 2176448"/>
              <a:gd name="connsiteX70" fmla="*/ 2308032 w 2359413"/>
              <a:gd name="connsiteY70" fmla="*/ 1481205 h 2176448"/>
              <a:gd name="connsiteX71" fmla="*/ 2359413 w 2359413"/>
              <a:gd name="connsiteY71" fmla="*/ 1532586 h 2176448"/>
              <a:gd name="connsiteX72" fmla="*/ 2308032 w 2359413"/>
              <a:gd name="connsiteY72" fmla="*/ 1583967 h 2176448"/>
              <a:gd name="connsiteX73" fmla="*/ 2256651 w 2359413"/>
              <a:gd name="connsiteY73" fmla="*/ 1532586 h 2176448"/>
              <a:gd name="connsiteX74" fmla="*/ 2308032 w 2359413"/>
              <a:gd name="connsiteY74" fmla="*/ 1481205 h 2176448"/>
              <a:gd name="connsiteX75" fmla="*/ 1931922 w 2359413"/>
              <a:gd name="connsiteY75" fmla="*/ 1481205 h 2176448"/>
              <a:gd name="connsiteX76" fmla="*/ 1983303 w 2359413"/>
              <a:gd name="connsiteY76" fmla="*/ 1532586 h 2176448"/>
              <a:gd name="connsiteX77" fmla="*/ 1931922 w 2359413"/>
              <a:gd name="connsiteY77" fmla="*/ 1583967 h 2176448"/>
              <a:gd name="connsiteX78" fmla="*/ 1880541 w 2359413"/>
              <a:gd name="connsiteY78" fmla="*/ 1532586 h 2176448"/>
              <a:gd name="connsiteX79" fmla="*/ 1931922 w 2359413"/>
              <a:gd name="connsiteY79" fmla="*/ 1481205 h 2176448"/>
              <a:gd name="connsiteX80" fmla="*/ 1555814 w 2359413"/>
              <a:gd name="connsiteY80" fmla="*/ 1481205 h 2176448"/>
              <a:gd name="connsiteX81" fmla="*/ 1607195 w 2359413"/>
              <a:gd name="connsiteY81" fmla="*/ 1532586 h 2176448"/>
              <a:gd name="connsiteX82" fmla="*/ 1555814 w 2359413"/>
              <a:gd name="connsiteY82" fmla="*/ 1583967 h 2176448"/>
              <a:gd name="connsiteX83" fmla="*/ 1504433 w 2359413"/>
              <a:gd name="connsiteY83" fmla="*/ 1532586 h 2176448"/>
              <a:gd name="connsiteX84" fmla="*/ 1555814 w 2359413"/>
              <a:gd name="connsiteY84" fmla="*/ 1481205 h 2176448"/>
              <a:gd name="connsiteX85" fmla="*/ 1179708 w 2359413"/>
              <a:gd name="connsiteY85" fmla="*/ 1481205 h 2176448"/>
              <a:gd name="connsiteX86" fmla="*/ 1231089 w 2359413"/>
              <a:gd name="connsiteY86" fmla="*/ 1532586 h 2176448"/>
              <a:gd name="connsiteX87" fmla="*/ 1179708 w 2359413"/>
              <a:gd name="connsiteY87" fmla="*/ 1583967 h 2176448"/>
              <a:gd name="connsiteX88" fmla="*/ 1128327 w 2359413"/>
              <a:gd name="connsiteY88" fmla="*/ 1532586 h 2176448"/>
              <a:gd name="connsiteX89" fmla="*/ 1179708 w 2359413"/>
              <a:gd name="connsiteY89" fmla="*/ 1481205 h 2176448"/>
              <a:gd name="connsiteX90" fmla="*/ 803600 w 2359413"/>
              <a:gd name="connsiteY90" fmla="*/ 1481205 h 2176448"/>
              <a:gd name="connsiteX91" fmla="*/ 854981 w 2359413"/>
              <a:gd name="connsiteY91" fmla="*/ 1532586 h 2176448"/>
              <a:gd name="connsiteX92" fmla="*/ 803600 w 2359413"/>
              <a:gd name="connsiteY92" fmla="*/ 1583967 h 2176448"/>
              <a:gd name="connsiteX93" fmla="*/ 752219 w 2359413"/>
              <a:gd name="connsiteY93" fmla="*/ 1532586 h 2176448"/>
              <a:gd name="connsiteX94" fmla="*/ 803600 w 2359413"/>
              <a:gd name="connsiteY94" fmla="*/ 1481205 h 2176448"/>
              <a:gd name="connsiteX95" fmla="*/ 427490 w 2359413"/>
              <a:gd name="connsiteY95" fmla="*/ 1481205 h 2176448"/>
              <a:gd name="connsiteX96" fmla="*/ 478871 w 2359413"/>
              <a:gd name="connsiteY96" fmla="*/ 1532586 h 2176448"/>
              <a:gd name="connsiteX97" fmla="*/ 427490 w 2359413"/>
              <a:gd name="connsiteY97" fmla="*/ 1583967 h 2176448"/>
              <a:gd name="connsiteX98" fmla="*/ 376109 w 2359413"/>
              <a:gd name="connsiteY98" fmla="*/ 1532586 h 2176448"/>
              <a:gd name="connsiteX99" fmla="*/ 427490 w 2359413"/>
              <a:gd name="connsiteY99" fmla="*/ 1481205 h 2176448"/>
              <a:gd name="connsiteX100" fmla="*/ 51382 w 2359413"/>
              <a:gd name="connsiteY100" fmla="*/ 1481205 h 2176448"/>
              <a:gd name="connsiteX101" fmla="*/ 102763 w 2359413"/>
              <a:gd name="connsiteY101" fmla="*/ 1532586 h 2176448"/>
              <a:gd name="connsiteX102" fmla="*/ 51382 w 2359413"/>
              <a:gd name="connsiteY102" fmla="*/ 1583967 h 2176448"/>
              <a:gd name="connsiteX103" fmla="*/ 1 w 2359413"/>
              <a:gd name="connsiteY103" fmla="*/ 1532586 h 2176448"/>
              <a:gd name="connsiteX104" fmla="*/ 51382 w 2359413"/>
              <a:gd name="connsiteY104" fmla="*/ 1481205 h 2176448"/>
              <a:gd name="connsiteX105" fmla="*/ 2308032 w 2359413"/>
              <a:gd name="connsiteY105" fmla="*/ 1184964 h 2176448"/>
              <a:gd name="connsiteX106" fmla="*/ 2359413 w 2359413"/>
              <a:gd name="connsiteY106" fmla="*/ 1236345 h 2176448"/>
              <a:gd name="connsiteX107" fmla="*/ 2308032 w 2359413"/>
              <a:gd name="connsiteY107" fmla="*/ 1287726 h 2176448"/>
              <a:gd name="connsiteX108" fmla="*/ 2256651 w 2359413"/>
              <a:gd name="connsiteY108" fmla="*/ 1236345 h 2176448"/>
              <a:gd name="connsiteX109" fmla="*/ 2308032 w 2359413"/>
              <a:gd name="connsiteY109" fmla="*/ 1184964 h 2176448"/>
              <a:gd name="connsiteX110" fmla="*/ 1931922 w 2359413"/>
              <a:gd name="connsiteY110" fmla="*/ 1184964 h 2176448"/>
              <a:gd name="connsiteX111" fmla="*/ 1983303 w 2359413"/>
              <a:gd name="connsiteY111" fmla="*/ 1236345 h 2176448"/>
              <a:gd name="connsiteX112" fmla="*/ 1931922 w 2359413"/>
              <a:gd name="connsiteY112" fmla="*/ 1287726 h 2176448"/>
              <a:gd name="connsiteX113" fmla="*/ 1880541 w 2359413"/>
              <a:gd name="connsiteY113" fmla="*/ 1236345 h 2176448"/>
              <a:gd name="connsiteX114" fmla="*/ 1931922 w 2359413"/>
              <a:gd name="connsiteY114" fmla="*/ 1184964 h 2176448"/>
              <a:gd name="connsiteX115" fmla="*/ 1555814 w 2359413"/>
              <a:gd name="connsiteY115" fmla="*/ 1184964 h 2176448"/>
              <a:gd name="connsiteX116" fmla="*/ 1607195 w 2359413"/>
              <a:gd name="connsiteY116" fmla="*/ 1236345 h 2176448"/>
              <a:gd name="connsiteX117" fmla="*/ 1555814 w 2359413"/>
              <a:gd name="connsiteY117" fmla="*/ 1287726 h 2176448"/>
              <a:gd name="connsiteX118" fmla="*/ 1504433 w 2359413"/>
              <a:gd name="connsiteY118" fmla="*/ 1236345 h 2176448"/>
              <a:gd name="connsiteX119" fmla="*/ 1555814 w 2359413"/>
              <a:gd name="connsiteY119" fmla="*/ 1184964 h 2176448"/>
              <a:gd name="connsiteX120" fmla="*/ 1179708 w 2359413"/>
              <a:gd name="connsiteY120" fmla="*/ 1184964 h 2176448"/>
              <a:gd name="connsiteX121" fmla="*/ 1231089 w 2359413"/>
              <a:gd name="connsiteY121" fmla="*/ 1236345 h 2176448"/>
              <a:gd name="connsiteX122" fmla="*/ 1179708 w 2359413"/>
              <a:gd name="connsiteY122" fmla="*/ 1287726 h 2176448"/>
              <a:gd name="connsiteX123" fmla="*/ 1128327 w 2359413"/>
              <a:gd name="connsiteY123" fmla="*/ 1236345 h 2176448"/>
              <a:gd name="connsiteX124" fmla="*/ 1179708 w 2359413"/>
              <a:gd name="connsiteY124" fmla="*/ 1184964 h 2176448"/>
              <a:gd name="connsiteX125" fmla="*/ 803600 w 2359413"/>
              <a:gd name="connsiteY125" fmla="*/ 1184964 h 2176448"/>
              <a:gd name="connsiteX126" fmla="*/ 854981 w 2359413"/>
              <a:gd name="connsiteY126" fmla="*/ 1236345 h 2176448"/>
              <a:gd name="connsiteX127" fmla="*/ 803600 w 2359413"/>
              <a:gd name="connsiteY127" fmla="*/ 1287726 h 2176448"/>
              <a:gd name="connsiteX128" fmla="*/ 752219 w 2359413"/>
              <a:gd name="connsiteY128" fmla="*/ 1236345 h 2176448"/>
              <a:gd name="connsiteX129" fmla="*/ 803600 w 2359413"/>
              <a:gd name="connsiteY129" fmla="*/ 1184964 h 2176448"/>
              <a:gd name="connsiteX130" fmla="*/ 427490 w 2359413"/>
              <a:gd name="connsiteY130" fmla="*/ 1184964 h 2176448"/>
              <a:gd name="connsiteX131" fmla="*/ 478871 w 2359413"/>
              <a:gd name="connsiteY131" fmla="*/ 1236345 h 2176448"/>
              <a:gd name="connsiteX132" fmla="*/ 427490 w 2359413"/>
              <a:gd name="connsiteY132" fmla="*/ 1287726 h 2176448"/>
              <a:gd name="connsiteX133" fmla="*/ 376109 w 2359413"/>
              <a:gd name="connsiteY133" fmla="*/ 1236345 h 2176448"/>
              <a:gd name="connsiteX134" fmla="*/ 427490 w 2359413"/>
              <a:gd name="connsiteY134" fmla="*/ 1184964 h 2176448"/>
              <a:gd name="connsiteX135" fmla="*/ 51382 w 2359413"/>
              <a:gd name="connsiteY135" fmla="*/ 1184964 h 2176448"/>
              <a:gd name="connsiteX136" fmla="*/ 102763 w 2359413"/>
              <a:gd name="connsiteY136" fmla="*/ 1236345 h 2176448"/>
              <a:gd name="connsiteX137" fmla="*/ 51382 w 2359413"/>
              <a:gd name="connsiteY137" fmla="*/ 1287726 h 2176448"/>
              <a:gd name="connsiteX138" fmla="*/ 1 w 2359413"/>
              <a:gd name="connsiteY138" fmla="*/ 1236345 h 2176448"/>
              <a:gd name="connsiteX139" fmla="*/ 51382 w 2359413"/>
              <a:gd name="connsiteY139" fmla="*/ 1184964 h 2176448"/>
              <a:gd name="connsiteX140" fmla="*/ 2308032 w 2359413"/>
              <a:gd name="connsiteY140" fmla="*/ 888722 h 2176448"/>
              <a:gd name="connsiteX141" fmla="*/ 2359413 w 2359413"/>
              <a:gd name="connsiteY141" fmla="*/ 940103 h 2176448"/>
              <a:gd name="connsiteX142" fmla="*/ 2308032 w 2359413"/>
              <a:gd name="connsiteY142" fmla="*/ 991484 h 2176448"/>
              <a:gd name="connsiteX143" fmla="*/ 2256651 w 2359413"/>
              <a:gd name="connsiteY143" fmla="*/ 940103 h 2176448"/>
              <a:gd name="connsiteX144" fmla="*/ 2308032 w 2359413"/>
              <a:gd name="connsiteY144" fmla="*/ 888722 h 2176448"/>
              <a:gd name="connsiteX145" fmla="*/ 1931922 w 2359413"/>
              <a:gd name="connsiteY145" fmla="*/ 888722 h 2176448"/>
              <a:gd name="connsiteX146" fmla="*/ 1983303 w 2359413"/>
              <a:gd name="connsiteY146" fmla="*/ 940103 h 2176448"/>
              <a:gd name="connsiteX147" fmla="*/ 1931922 w 2359413"/>
              <a:gd name="connsiteY147" fmla="*/ 991484 h 2176448"/>
              <a:gd name="connsiteX148" fmla="*/ 1880541 w 2359413"/>
              <a:gd name="connsiteY148" fmla="*/ 940103 h 2176448"/>
              <a:gd name="connsiteX149" fmla="*/ 1931922 w 2359413"/>
              <a:gd name="connsiteY149" fmla="*/ 888722 h 2176448"/>
              <a:gd name="connsiteX150" fmla="*/ 1555814 w 2359413"/>
              <a:gd name="connsiteY150" fmla="*/ 888722 h 2176448"/>
              <a:gd name="connsiteX151" fmla="*/ 1607195 w 2359413"/>
              <a:gd name="connsiteY151" fmla="*/ 940103 h 2176448"/>
              <a:gd name="connsiteX152" fmla="*/ 1555814 w 2359413"/>
              <a:gd name="connsiteY152" fmla="*/ 991484 h 2176448"/>
              <a:gd name="connsiteX153" fmla="*/ 1504433 w 2359413"/>
              <a:gd name="connsiteY153" fmla="*/ 940103 h 2176448"/>
              <a:gd name="connsiteX154" fmla="*/ 1555814 w 2359413"/>
              <a:gd name="connsiteY154" fmla="*/ 888722 h 2176448"/>
              <a:gd name="connsiteX155" fmla="*/ 1179708 w 2359413"/>
              <a:gd name="connsiteY155" fmla="*/ 888722 h 2176448"/>
              <a:gd name="connsiteX156" fmla="*/ 1231089 w 2359413"/>
              <a:gd name="connsiteY156" fmla="*/ 940103 h 2176448"/>
              <a:gd name="connsiteX157" fmla="*/ 1179708 w 2359413"/>
              <a:gd name="connsiteY157" fmla="*/ 991484 h 2176448"/>
              <a:gd name="connsiteX158" fmla="*/ 1128327 w 2359413"/>
              <a:gd name="connsiteY158" fmla="*/ 940103 h 2176448"/>
              <a:gd name="connsiteX159" fmla="*/ 1179708 w 2359413"/>
              <a:gd name="connsiteY159" fmla="*/ 888722 h 2176448"/>
              <a:gd name="connsiteX160" fmla="*/ 803601 w 2359413"/>
              <a:gd name="connsiteY160" fmla="*/ 888722 h 2176448"/>
              <a:gd name="connsiteX161" fmla="*/ 854981 w 2359413"/>
              <a:gd name="connsiteY161" fmla="*/ 940103 h 2176448"/>
              <a:gd name="connsiteX162" fmla="*/ 803601 w 2359413"/>
              <a:gd name="connsiteY162" fmla="*/ 991484 h 2176448"/>
              <a:gd name="connsiteX163" fmla="*/ 752220 w 2359413"/>
              <a:gd name="connsiteY163" fmla="*/ 940103 h 2176448"/>
              <a:gd name="connsiteX164" fmla="*/ 803601 w 2359413"/>
              <a:gd name="connsiteY164" fmla="*/ 888722 h 2176448"/>
              <a:gd name="connsiteX165" fmla="*/ 427490 w 2359413"/>
              <a:gd name="connsiteY165" fmla="*/ 888722 h 2176448"/>
              <a:gd name="connsiteX166" fmla="*/ 478871 w 2359413"/>
              <a:gd name="connsiteY166" fmla="*/ 940103 h 2176448"/>
              <a:gd name="connsiteX167" fmla="*/ 427490 w 2359413"/>
              <a:gd name="connsiteY167" fmla="*/ 991484 h 2176448"/>
              <a:gd name="connsiteX168" fmla="*/ 376109 w 2359413"/>
              <a:gd name="connsiteY168" fmla="*/ 940103 h 2176448"/>
              <a:gd name="connsiteX169" fmla="*/ 427490 w 2359413"/>
              <a:gd name="connsiteY169" fmla="*/ 888722 h 2176448"/>
              <a:gd name="connsiteX170" fmla="*/ 51382 w 2359413"/>
              <a:gd name="connsiteY170" fmla="*/ 888722 h 2176448"/>
              <a:gd name="connsiteX171" fmla="*/ 102763 w 2359413"/>
              <a:gd name="connsiteY171" fmla="*/ 940103 h 2176448"/>
              <a:gd name="connsiteX172" fmla="*/ 51382 w 2359413"/>
              <a:gd name="connsiteY172" fmla="*/ 991484 h 2176448"/>
              <a:gd name="connsiteX173" fmla="*/ 1 w 2359413"/>
              <a:gd name="connsiteY173" fmla="*/ 940103 h 2176448"/>
              <a:gd name="connsiteX174" fmla="*/ 51382 w 2359413"/>
              <a:gd name="connsiteY174" fmla="*/ 888722 h 2176448"/>
              <a:gd name="connsiteX175" fmla="*/ 2308032 w 2359413"/>
              <a:gd name="connsiteY175" fmla="*/ 592481 h 2176448"/>
              <a:gd name="connsiteX176" fmla="*/ 2359413 w 2359413"/>
              <a:gd name="connsiteY176" fmla="*/ 643862 h 2176448"/>
              <a:gd name="connsiteX177" fmla="*/ 2308032 w 2359413"/>
              <a:gd name="connsiteY177" fmla="*/ 695243 h 2176448"/>
              <a:gd name="connsiteX178" fmla="*/ 2256651 w 2359413"/>
              <a:gd name="connsiteY178" fmla="*/ 643862 h 2176448"/>
              <a:gd name="connsiteX179" fmla="*/ 2308032 w 2359413"/>
              <a:gd name="connsiteY179" fmla="*/ 592481 h 2176448"/>
              <a:gd name="connsiteX180" fmla="*/ 1931922 w 2359413"/>
              <a:gd name="connsiteY180" fmla="*/ 592481 h 2176448"/>
              <a:gd name="connsiteX181" fmla="*/ 1983303 w 2359413"/>
              <a:gd name="connsiteY181" fmla="*/ 643862 h 2176448"/>
              <a:gd name="connsiteX182" fmla="*/ 1931922 w 2359413"/>
              <a:gd name="connsiteY182" fmla="*/ 695243 h 2176448"/>
              <a:gd name="connsiteX183" fmla="*/ 1880541 w 2359413"/>
              <a:gd name="connsiteY183" fmla="*/ 643862 h 2176448"/>
              <a:gd name="connsiteX184" fmla="*/ 1931922 w 2359413"/>
              <a:gd name="connsiteY184" fmla="*/ 592481 h 2176448"/>
              <a:gd name="connsiteX185" fmla="*/ 1555814 w 2359413"/>
              <a:gd name="connsiteY185" fmla="*/ 592481 h 2176448"/>
              <a:gd name="connsiteX186" fmla="*/ 1607195 w 2359413"/>
              <a:gd name="connsiteY186" fmla="*/ 643862 h 2176448"/>
              <a:gd name="connsiteX187" fmla="*/ 1555814 w 2359413"/>
              <a:gd name="connsiteY187" fmla="*/ 695243 h 2176448"/>
              <a:gd name="connsiteX188" fmla="*/ 1504433 w 2359413"/>
              <a:gd name="connsiteY188" fmla="*/ 643862 h 2176448"/>
              <a:gd name="connsiteX189" fmla="*/ 1555814 w 2359413"/>
              <a:gd name="connsiteY189" fmla="*/ 592481 h 2176448"/>
              <a:gd name="connsiteX190" fmla="*/ 1179708 w 2359413"/>
              <a:gd name="connsiteY190" fmla="*/ 592481 h 2176448"/>
              <a:gd name="connsiteX191" fmla="*/ 1231089 w 2359413"/>
              <a:gd name="connsiteY191" fmla="*/ 643862 h 2176448"/>
              <a:gd name="connsiteX192" fmla="*/ 1179708 w 2359413"/>
              <a:gd name="connsiteY192" fmla="*/ 695243 h 2176448"/>
              <a:gd name="connsiteX193" fmla="*/ 1128327 w 2359413"/>
              <a:gd name="connsiteY193" fmla="*/ 643862 h 2176448"/>
              <a:gd name="connsiteX194" fmla="*/ 1179708 w 2359413"/>
              <a:gd name="connsiteY194" fmla="*/ 592481 h 2176448"/>
              <a:gd name="connsiteX195" fmla="*/ 803601 w 2359413"/>
              <a:gd name="connsiteY195" fmla="*/ 592481 h 2176448"/>
              <a:gd name="connsiteX196" fmla="*/ 854982 w 2359413"/>
              <a:gd name="connsiteY196" fmla="*/ 643862 h 2176448"/>
              <a:gd name="connsiteX197" fmla="*/ 803601 w 2359413"/>
              <a:gd name="connsiteY197" fmla="*/ 695243 h 2176448"/>
              <a:gd name="connsiteX198" fmla="*/ 752220 w 2359413"/>
              <a:gd name="connsiteY198" fmla="*/ 643862 h 2176448"/>
              <a:gd name="connsiteX199" fmla="*/ 803601 w 2359413"/>
              <a:gd name="connsiteY199" fmla="*/ 592481 h 2176448"/>
              <a:gd name="connsiteX200" fmla="*/ 427491 w 2359413"/>
              <a:gd name="connsiteY200" fmla="*/ 592481 h 2176448"/>
              <a:gd name="connsiteX201" fmla="*/ 478871 w 2359413"/>
              <a:gd name="connsiteY201" fmla="*/ 643862 h 2176448"/>
              <a:gd name="connsiteX202" fmla="*/ 427491 w 2359413"/>
              <a:gd name="connsiteY202" fmla="*/ 695243 h 2176448"/>
              <a:gd name="connsiteX203" fmla="*/ 376109 w 2359413"/>
              <a:gd name="connsiteY203" fmla="*/ 643862 h 2176448"/>
              <a:gd name="connsiteX204" fmla="*/ 427491 w 2359413"/>
              <a:gd name="connsiteY204" fmla="*/ 592481 h 2176448"/>
              <a:gd name="connsiteX205" fmla="*/ 51382 w 2359413"/>
              <a:gd name="connsiteY205" fmla="*/ 592481 h 2176448"/>
              <a:gd name="connsiteX206" fmla="*/ 102763 w 2359413"/>
              <a:gd name="connsiteY206" fmla="*/ 643862 h 2176448"/>
              <a:gd name="connsiteX207" fmla="*/ 51382 w 2359413"/>
              <a:gd name="connsiteY207" fmla="*/ 695243 h 2176448"/>
              <a:gd name="connsiteX208" fmla="*/ 1 w 2359413"/>
              <a:gd name="connsiteY208" fmla="*/ 643862 h 2176448"/>
              <a:gd name="connsiteX209" fmla="*/ 51382 w 2359413"/>
              <a:gd name="connsiteY209" fmla="*/ 592481 h 2176448"/>
              <a:gd name="connsiteX210" fmla="*/ 2308032 w 2359413"/>
              <a:gd name="connsiteY210" fmla="*/ 296241 h 2176448"/>
              <a:gd name="connsiteX211" fmla="*/ 2359413 w 2359413"/>
              <a:gd name="connsiteY211" fmla="*/ 347622 h 2176448"/>
              <a:gd name="connsiteX212" fmla="*/ 2308032 w 2359413"/>
              <a:gd name="connsiteY212" fmla="*/ 399003 h 2176448"/>
              <a:gd name="connsiteX213" fmla="*/ 2256651 w 2359413"/>
              <a:gd name="connsiteY213" fmla="*/ 347622 h 2176448"/>
              <a:gd name="connsiteX214" fmla="*/ 2308032 w 2359413"/>
              <a:gd name="connsiteY214" fmla="*/ 296241 h 2176448"/>
              <a:gd name="connsiteX215" fmla="*/ 1931922 w 2359413"/>
              <a:gd name="connsiteY215" fmla="*/ 296241 h 2176448"/>
              <a:gd name="connsiteX216" fmla="*/ 1983303 w 2359413"/>
              <a:gd name="connsiteY216" fmla="*/ 347622 h 2176448"/>
              <a:gd name="connsiteX217" fmla="*/ 1931922 w 2359413"/>
              <a:gd name="connsiteY217" fmla="*/ 399003 h 2176448"/>
              <a:gd name="connsiteX218" fmla="*/ 1880541 w 2359413"/>
              <a:gd name="connsiteY218" fmla="*/ 347622 h 2176448"/>
              <a:gd name="connsiteX219" fmla="*/ 1931922 w 2359413"/>
              <a:gd name="connsiteY219" fmla="*/ 296241 h 2176448"/>
              <a:gd name="connsiteX220" fmla="*/ 1555814 w 2359413"/>
              <a:gd name="connsiteY220" fmla="*/ 296241 h 2176448"/>
              <a:gd name="connsiteX221" fmla="*/ 1607195 w 2359413"/>
              <a:gd name="connsiteY221" fmla="*/ 347622 h 2176448"/>
              <a:gd name="connsiteX222" fmla="*/ 1555814 w 2359413"/>
              <a:gd name="connsiteY222" fmla="*/ 399003 h 2176448"/>
              <a:gd name="connsiteX223" fmla="*/ 1504433 w 2359413"/>
              <a:gd name="connsiteY223" fmla="*/ 347622 h 2176448"/>
              <a:gd name="connsiteX224" fmla="*/ 1555814 w 2359413"/>
              <a:gd name="connsiteY224" fmla="*/ 296241 h 2176448"/>
              <a:gd name="connsiteX225" fmla="*/ 1179708 w 2359413"/>
              <a:gd name="connsiteY225" fmla="*/ 296241 h 2176448"/>
              <a:gd name="connsiteX226" fmla="*/ 1231089 w 2359413"/>
              <a:gd name="connsiteY226" fmla="*/ 347622 h 2176448"/>
              <a:gd name="connsiteX227" fmla="*/ 1179708 w 2359413"/>
              <a:gd name="connsiteY227" fmla="*/ 399003 h 2176448"/>
              <a:gd name="connsiteX228" fmla="*/ 1128327 w 2359413"/>
              <a:gd name="connsiteY228" fmla="*/ 347622 h 2176448"/>
              <a:gd name="connsiteX229" fmla="*/ 1179708 w 2359413"/>
              <a:gd name="connsiteY229" fmla="*/ 296241 h 2176448"/>
              <a:gd name="connsiteX230" fmla="*/ 803601 w 2359413"/>
              <a:gd name="connsiteY230" fmla="*/ 296241 h 2176448"/>
              <a:gd name="connsiteX231" fmla="*/ 854982 w 2359413"/>
              <a:gd name="connsiteY231" fmla="*/ 347622 h 2176448"/>
              <a:gd name="connsiteX232" fmla="*/ 803601 w 2359413"/>
              <a:gd name="connsiteY232" fmla="*/ 399003 h 2176448"/>
              <a:gd name="connsiteX233" fmla="*/ 752220 w 2359413"/>
              <a:gd name="connsiteY233" fmla="*/ 347622 h 2176448"/>
              <a:gd name="connsiteX234" fmla="*/ 803601 w 2359413"/>
              <a:gd name="connsiteY234" fmla="*/ 296241 h 2176448"/>
              <a:gd name="connsiteX235" fmla="*/ 427491 w 2359413"/>
              <a:gd name="connsiteY235" fmla="*/ 296241 h 2176448"/>
              <a:gd name="connsiteX236" fmla="*/ 478872 w 2359413"/>
              <a:gd name="connsiteY236" fmla="*/ 347622 h 2176448"/>
              <a:gd name="connsiteX237" fmla="*/ 427491 w 2359413"/>
              <a:gd name="connsiteY237" fmla="*/ 399003 h 2176448"/>
              <a:gd name="connsiteX238" fmla="*/ 376110 w 2359413"/>
              <a:gd name="connsiteY238" fmla="*/ 347622 h 2176448"/>
              <a:gd name="connsiteX239" fmla="*/ 427491 w 2359413"/>
              <a:gd name="connsiteY239" fmla="*/ 296241 h 2176448"/>
              <a:gd name="connsiteX240" fmla="*/ 51383 w 2359413"/>
              <a:gd name="connsiteY240" fmla="*/ 296241 h 2176448"/>
              <a:gd name="connsiteX241" fmla="*/ 102764 w 2359413"/>
              <a:gd name="connsiteY241" fmla="*/ 347622 h 2176448"/>
              <a:gd name="connsiteX242" fmla="*/ 51383 w 2359413"/>
              <a:gd name="connsiteY242" fmla="*/ 399003 h 2176448"/>
              <a:gd name="connsiteX243" fmla="*/ 2 w 2359413"/>
              <a:gd name="connsiteY243" fmla="*/ 347622 h 2176448"/>
              <a:gd name="connsiteX244" fmla="*/ 51383 w 2359413"/>
              <a:gd name="connsiteY244" fmla="*/ 296241 h 2176448"/>
              <a:gd name="connsiteX245" fmla="*/ 2308032 w 2359413"/>
              <a:gd name="connsiteY245" fmla="*/ 0 h 2176448"/>
              <a:gd name="connsiteX246" fmla="*/ 2359413 w 2359413"/>
              <a:gd name="connsiteY246" fmla="*/ 51381 h 2176448"/>
              <a:gd name="connsiteX247" fmla="*/ 2308032 w 2359413"/>
              <a:gd name="connsiteY247" fmla="*/ 102762 h 2176448"/>
              <a:gd name="connsiteX248" fmla="*/ 2256651 w 2359413"/>
              <a:gd name="connsiteY248" fmla="*/ 51381 h 2176448"/>
              <a:gd name="connsiteX249" fmla="*/ 2308032 w 2359413"/>
              <a:gd name="connsiteY249" fmla="*/ 0 h 2176448"/>
              <a:gd name="connsiteX250" fmla="*/ 1931922 w 2359413"/>
              <a:gd name="connsiteY250" fmla="*/ 0 h 2176448"/>
              <a:gd name="connsiteX251" fmla="*/ 1983303 w 2359413"/>
              <a:gd name="connsiteY251" fmla="*/ 51381 h 2176448"/>
              <a:gd name="connsiteX252" fmla="*/ 1931922 w 2359413"/>
              <a:gd name="connsiteY252" fmla="*/ 102762 h 2176448"/>
              <a:gd name="connsiteX253" fmla="*/ 1880541 w 2359413"/>
              <a:gd name="connsiteY253" fmla="*/ 51381 h 2176448"/>
              <a:gd name="connsiteX254" fmla="*/ 1931922 w 2359413"/>
              <a:gd name="connsiteY254" fmla="*/ 0 h 2176448"/>
              <a:gd name="connsiteX255" fmla="*/ 1555814 w 2359413"/>
              <a:gd name="connsiteY255" fmla="*/ 0 h 2176448"/>
              <a:gd name="connsiteX256" fmla="*/ 1607195 w 2359413"/>
              <a:gd name="connsiteY256" fmla="*/ 51381 h 2176448"/>
              <a:gd name="connsiteX257" fmla="*/ 1555814 w 2359413"/>
              <a:gd name="connsiteY257" fmla="*/ 102762 h 2176448"/>
              <a:gd name="connsiteX258" fmla="*/ 1504433 w 2359413"/>
              <a:gd name="connsiteY258" fmla="*/ 51381 h 2176448"/>
              <a:gd name="connsiteX259" fmla="*/ 1555814 w 2359413"/>
              <a:gd name="connsiteY259" fmla="*/ 0 h 2176448"/>
              <a:gd name="connsiteX260" fmla="*/ 1179708 w 2359413"/>
              <a:gd name="connsiteY260" fmla="*/ 0 h 2176448"/>
              <a:gd name="connsiteX261" fmla="*/ 1231089 w 2359413"/>
              <a:gd name="connsiteY261" fmla="*/ 51381 h 2176448"/>
              <a:gd name="connsiteX262" fmla="*/ 1179708 w 2359413"/>
              <a:gd name="connsiteY262" fmla="*/ 102762 h 2176448"/>
              <a:gd name="connsiteX263" fmla="*/ 1128327 w 2359413"/>
              <a:gd name="connsiteY263" fmla="*/ 51381 h 2176448"/>
              <a:gd name="connsiteX264" fmla="*/ 1179708 w 2359413"/>
              <a:gd name="connsiteY264" fmla="*/ 0 h 2176448"/>
              <a:gd name="connsiteX265" fmla="*/ 803602 w 2359413"/>
              <a:gd name="connsiteY265" fmla="*/ 0 h 2176448"/>
              <a:gd name="connsiteX266" fmla="*/ 854983 w 2359413"/>
              <a:gd name="connsiteY266" fmla="*/ 51381 h 2176448"/>
              <a:gd name="connsiteX267" fmla="*/ 803602 w 2359413"/>
              <a:gd name="connsiteY267" fmla="*/ 102762 h 2176448"/>
              <a:gd name="connsiteX268" fmla="*/ 752221 w 2359413"/>
              <a:gd name="connsiteY268" fmla="*/ 51381 h 2176448"/>
              <a:gd name="connsiteX269" fmla="*/ 803602 w 2359413"/>
              <a:gd name="connsiteY269" fmla="*/ 0 h 2176448"/>
              <a:gd name="connsiteX270" fmla="*/ 427491 w 2359413"/>
              <a:gd name="connsiteY270" fmla="*/ 0 h 2176448"/>
              <a:gd name="connsiteX271" fmla="*/ 478872 w 2359413"/>
              <a:gd name="connsiteY271" fmla="*/ 51381 h 2176448"/>
              <a:gd name="connsiteX272" fmla="*/ 427491 w 2359413"/>
              <a:gd name="connsiteY272" fmla="*/ 102762 h 2176448"/>
              <a:gd name="connsiteX273" fmla="*/ 376110 w 2359413"/>
              <a:gd name="connsiteY273" fmla="*/ 51381 h 2176448"/>
              <a:gd name="connsiteX274" fmla="*/ 427491 w 2359413"/>
              <a:gd name="connsiteY274" fmla="*/ 0 h 2176448"/>
              <a:gd name="connsiteX275" fmla="*/ 51383 w 2359413"/>
              <a:gd name="connsiteY275" fmla="*/ 0 h 2176448"/>
              <a:gd name="connsiteX276" fmla="*/ 102764 w 2359413"/>
              <a:gd name="connsiteY276" fmla="*/ 51381 h 2176448"/>
              <a:gd name="connsiteX277" fmla="*/ 51383 w 2359413"/>
              <a:gd name="connsiteY277" fmla="*/ 102762 h 2176448"/>
              <a:gd name="connsiteX278" fmla="*/ 2 w 2359413"/>
              <a:gd name="connsiteY278" fmla="*/ 51381 h 2176448"/>
              <a:gd name="connsiteX279" fmla="*/ 51383 w 2359413"/>
              <a:gd name="connsiteY279" fmla="*/ 0 h 2176448"/>
            </a:gdLst>
            <a:ahLst/>
            <a:cxnLst/>
            <a:rect l="l" t="t" r="r" b="b"/>
            <a:pathLst>
              <a:path w="2359413" h="2176448">
                <a:moveTo>
                  <a:pt x="2308032" y="2073686"/>
                </a:moveTo>
                <a:cubicBezTo>
                  <a:pt x="2336409" y="2073686"/>
                  <a:pt x="2359413" y="2096690"/>
                  <a:pt x="2359413" y="2125067"/>
                </a:cubicBezTo>
                <a:cubicBezTo>
                  <a:pt x="2359413" y="2153444"/>
                  <a:pt x="2336409" y="2176448"/>
                  <a:pt x="2308032" y="2176448"/>
                </a:cubicBezTo>
                <a:cubicBezTo>
                  <a:pt x="2279655" y="2176448"/>
                  <a:pt x="2256651" y="2153444"/>
                  <a:pt x="2256651" y="2125067"/>
                </a:cubicBezTo>
                <a:cubicBezTo>
                  <a:pt x="2256651" y="2096690"/>
                  <a:pt x="2279655" y="2073686"/>
                  <a:pt x="2308032" y="2073686"/>
                </a:cubicBezTo>
                <a:close/>
                <a:moveTo>
                  <a:pt x="1931922" y="2073686"/>
                </a:moveTo>
                <a:cubicBezTo>
                  <a:pt x="1960299" y="2073686"/>
                  <a:pt x="1983303" y="2096690"/>
                  <a:pt x="1983303" y="2125067"/>
                </a:cubicBezTo>
                <a:cubicBezTo>
                  <a:pt x="1983303" y="2153444"/>
                  <a:pt x="1960299" y="2176448"/>
                  <a:pt x="1931922" y="2176448"/>
                </a:cubicBezTo>
                <a:cubicBezTo>
                  <a:pt x="1903545" y="2176448"/>
                  <a:pt x="1880541" y="2153444"/>
                  <a:pt x="1880541" y="2125067"/>
                </a:cubicBezTo>
                <a:cubicBezTo>
                  <a:pt x="1880541" y="2096690"/>
                  <a:pt x="1903545" y="2073686"/>
                  <a:pt x="1931922" y="2073686"/>
                </a:cubicBezTo>
                <a:close/>
                <a:moveTo>
                  <a:pt x="1555814" y="2073686"/>
                </a:moveTo>
                <a:cubicBezTo>
                  <a:pt x="1584191" y="2073686"/>
                  <a:pt x="1607195" y="2096690"/>
                  <a:pt x="1607195" y="2125067"/>
                </a:cubicBezTo>
                <a:cubicBezTo>
                  <a:pt x="1607195" y="2153444"/>
                  <a:pt x="1584191" y="2176448"/>
                  <a:pt x="1555814" y="2176448"/>
                </a:cubicBezTo>
                <a:cubicBezTo>
                  <a:pt x="1527437" y="2176448"/>
                  <a:pt x="1504433" y="2153444"/>
                  <a:pt x="1504433" y="2125067"/>
                </a:cubicBezTo>
                <a:cubicBezTo>
                  <a:pt x="1504433" y="2096690"/>
                  <a:pt x="1527437" y="2073686"/>
                  <a:pt x="1555814" y="2073686"/>
                </a:cubicBezTo>
                <a:close/>
                <a:moveTo>
                  <a:pt x="1179708" y="2073686"/>
                </a:moveTo>
                <a:cubicBezTo>
                  <a:pt x="1208085" y="2073686"/>
                  <a:pt x="1231089" y="2096690"/>
                  <a:pt x="1231089" y="2125067"/>
                </a:cubicBezTo>
                <a:cubicBezTo>
                  <a:pt x="1231089" y="2153444"/>
                  <a:pt x="1208085" y="2176448"/>
                  <a:pt x="1179708" y="2176448"/>
                </a:cubicBezTo>
                <a:cubicBezTo>
                  <a:pt x="1151331" y="2176448"/>
                  <a:pt x="1128327" y="2153444"/>
                  <a:pt x="1128327" y="2125067"/>
                </a:cubicBezTo>
                <a:cubicBezTo>
                  <a:pt x="1128327" y="2096690"/>
                  <a:pt x="1151331" y="2073686"/>
                  <a:pt x="1179708" y="2073686"/>
                </a:cubicBezTo>
                <a:close/>
                <a:moveTo>
                  <a:pt x="803599" y="2073686"/>
                </a:moveTo>
                <a:cubicBezTo>
                  <a:pt x="831976" y="2073686"/>
                  <a:pt x="854980" y="2096690"/>
                  <a:pt x="854980" y="2125067"/>
                </a:cubicBezTo>
                <a:cubicBezTo>
                  <a:pt x="854980" y="2153444"/>
                  <a:pt x="831976" y="2176448"/>
                  <a:pt x="803599" y="2176448"/>
                </a:cubicBezTo>
                <a:cubicBezTo>
                  <a:pt x="775222" y="2176448"/>
                  <a:pt x="752218" y="2153444"/>
                  <a:pt x="752218" y="2125067"/>
                </a:cubicBezTo>
                <a:cubicBezTo>
                  <a:pt x="752218" y="2096690"/>
                  <a:pt x="775222" y="2073686"/>
                  <a:pt x="803599" y="2073686"/>
                </a:cubicBezTo>
                <a:close/>
                <a:moveTo>
                  <a:pt x="427489" y="2073686"/>
                </a:moveTo>
                <a:cubicBezTo>
                  <a:pt x="455866" y="2073686"/>
                  <a:pt x="478870" y="2096690"/>
                  <a:pt x="478870" y="2125067"/>
                </a:cubicBezTo>
                <a:cubicBezTo>
                  <a:pt x="478870" y="2153444"/>
                  <a:pt x="455866" y="2176448"/>
                  <a:pt x="427489" y="2176448"/>
                </a:cubicBezTo>
                <a:cubicBezTo>
                  <a:pt x="399112" y="2176448"/>
                  <a:pt x="376108" y="2153444"/>
                  <a:pt x="376108" y="2125067"/>
                </a:cubicBezTo>
                <a:cubicBezTo>
                  <a:pt x="376108" y="2096690"/>
                  <a:pt x="399112" y="2073686"/>
                  <a:pt x="427489" y="2073686"/>
                </a:cubicBezTo>
                <a:close/>
                <a:moveTo>
                  <a:pt x="51381" y="2073686"/>
                </a:moveTo>
                <a:cubicBezTo>
                  <a:pt x="79758" y="2073686"/>
                  <a:pt x="102762" y="2096690"/>
                  <a:pt x="102762" y="2125067"/>
                </a:cubicBezTo>
                <a:cubicBezTo>
                  <a:pt x="102762" y="2153444"/>
                  <a:pt x="79758" y="2176448"/>
                  <a:pt x="51381" y="2176448"/>
                </a:cubicBezTo>
                <a:cubicBezTo>
                  <a:pt x="23004" y="2176448"/>
                  <a:pt x="0" y="2153444"/>
                  <a:pt x="0" y="2125067"/>
                </a:cubicBezTo>
                <a:cubicBezTo>
                  <a:pt x="0" y="2096690"/>
                  <a:pt x="23004" y="2073686"/>
                  <a:pt x="51381" y="2073686"/>
                </a:cubicBezTo>
                <a:close/>
                <a:moveTo>
                  <a:pt x="2308032" y="1777446"/>
                </a:moveTo>
                <a:cubicBezTo>
                  <a:pt x="2336409" y="1777446"/>
                  <a:pt x="2359413" y="1800450"/>
                  <a:pt x="2359413" y="1828827"/>
                </a:cubicBezTo>
                <a:cubicBezTo>
                  <a:pt x="2359413" y="1857204"/>
                  <a:pt x="2336409" y="1880208"/>
                  <a:pt x="2308032" y="1880208"/>
                </a:cubicBezTo>
                <a:cubicBezTo>
                  <a:pt x="2279655" y="1880208"/>
                  <a:pt x="2256651" y="1857204"/>
                  <a:pt x="2256651" y="1828827"/>
                </a:cubicBezTo>
                <a:cubicBezTo>
                  <a:pt x="2256651" y="1800450"/>
                  <a:pt x="2279655" y="1777446"/>
                  <a:pt x="2308032" y="1777446"/>
                </a:cubicBezTo>
                <a:close/>
                <a:moveTo>
                  <a:pt x="1931922" y="1777446"/>
                </a:moveTo>
                <a:cubicBezTo>
                  <a:pt x="1960299" y="1777446"/>
                  <a:pt x="1983303" y="1800450"/>
                  <a:pt x="1983303" y="1828827"/>
                </a:cubicBezTo>
                <a:cubicBezTo>
                  <a:pt x="1983303" y="1857204"/>
                  <a:pt x="1960299" y="1880208"/>
                  <a:pt x="1931922" y="1880208"/>
                </a:cubicBezTo>
                <a:cubicBezTo>
                  <a:pt x="1903545" y="1880208"/>
                  <a:pt x="1880541" y="1857204"/>
                  <a:pt x="1880541" y="1828827"/>
                </a:cubicBezTo>
                <a:cubicBezTo>
                  <a:pt x="1880541" y="1800450"/>
                  <a:pt x="1903545" y="1777446"/>
                  <a:pt x="1931922" y="1777446"/>
                </a:cubicBezTo>
                <a:close/>
                <a:moveTo>
                  <a:pt x="1555814" y="1777446"/>
                </a:moveTo>
                <a:cubicBezTo>
                  <a:pt x="1584191" y="1777446"/>
                  <a:pt x="1607195" y="1800450"/>
                  <a:pt x="1607195" y="1828827"/>
                </a:cubicBezTo>
                <a:cubicBezTo>
                  <a:pt x="1607195" y="1857204"/>
                  <a:pt x="1584191" y="1880208"/>
                  <a:pt x="1555814" y="1880208"/>
                </a:cubicBezTo>
                <a:cubicBezTo>
                  <a:pt x="1527437" y="1880208"/>
                  <a:pt x="1504433" y="1857204"/>
                  <a:pt x="1504433" y="1828827"/>
                </a:cubicBezTo>
                <a:cubicBezTo>
                  <a:pt x="1504433" y="1800450"/>
                  <a:pt x="1527437" y="1777446"/>
                  <a:pt x="1555814" y="1777446"/>
                </a:cubicBezTo>
                <a:close/>
                <a:moveTo>
                  <a:pt x="1179708" y="1777446"/>
                </a:moveTo>
                <a:cubicBezTo>
                  <a:pt x="1208085" y="1777446"/>
                  <a:pt x="1231089" y="1800450"/>
                  <a:pt x="1231089" y="1828827"/>
                </a:cubicBezTo>
                <a:cubicBezTo>
                  <a:pt x="1231089" y="1857204"/>
                  <a:pt x="1208085" y="1880208"/>
                  <a:pt x="1179708" y="1880208"/>
                </a:cubicBezTo>
                <a:cubicBezTo>
                  <a:pt x="1151331" y="1880208"/>
                  <a:pt x="1128327" y="1857204"/>
                  <a:pt x="1128327" y="1828827"/>
                </a:cubicBezTo>
                <a:cubicBezTo>
                  <a:pt x="1128327" y="1800450"/>
                  <a:pt x="1151331" y="1777446"/>
                  <a:pt x="1179708" y="1777446"/>
                </a:cubicBezTo>
                <a:close/>
                <a:moveTo>
                  <a:pt x="803600" y="1777446"/>
                </a:moveTo>
                <a:cubicBezTo>
                  <a:pt x="831977" y="1777446"/>
                  <a:pt x="854980" y="1800450"/>
                  <a:pt x="854980" y="1828827"/>
                </a:cubicBezTo>
                <a:cubicBezTo>
                  <a:pt x="854980" y="1857204"/>
                  <a:pt x="831977" y="1880208"/>
                  <a:pt x="803600" y="1880208"/>
                </a:cubicBezTo>
                <a:cubicBezTo>
                  <a:pt x="775223" y="1880208"/>
                  <a:pt x="752219" y="1857204"/>
                  <a:pt x="752219" y="1828827"/>
                </a:cubicBezTo>
                <a:cubicBezTo>
                  <a:pt x="752219" y="1800450"/>
                  <a:pt x="775223" y="1777446"/>
                  <a:pt x="803600" y="1777446"/>
                </a:cubicBezTo>
                <a:close/>
                <a:moveTo>
                  <a:pt x="427489" y="1777446"/>
                </a:moveTo>
                <a:cubicBezTo>
                  <a:pt x="455866" y="1777446"/>
                  <a:pt x="478870" y="1800450"/>
                  <a:pt x="478870" y="1828827"/>
                </a:cubicBezTo>
                <a:cubicBezTo>
                  <a:pt x="478870" y="1857204"/>
                  <a:pt x="455866" y="1880208"/>
                  <a:pt x="427489" y="1880208"/>
                </a:cubicBezTo>
                <a:cubicBezTo>
                  <a:pt x="399112" y="1880208"/>
                  <a:pt x="376108" y="1857204"/>
                  <a:pt x="376108" y="1828827"/>
                </a:cubicBezTo>
                <a:cubicBezTo>
                  <a:pt x="376108" y="1800450"/>
                  <a:pt x="399112" y="1777446"/>
                  <a:pt x="427489" y="1777446"/>
                </a:cubicBezTo>
                <a:close/>
                <a:moveTo>
                  <a:pt x="51381" y="1777446"/>
                </a:moveTo>
                <a:cubicBezTo>
                  <a:pt x="79758" y="1777446"/>
                  <a:pt x="102762" y="1800450"/>
                  <a:pt x="102762" y="1828827"/>
                </a:cubicBezTo>
                <a:cubicBezTo>
                  <a:pt x="102762" y="1857204"/>
                  <a:pt x="79758" y="1880208"/>
                  <a:pt x="51381" y="1880208"/>
                </a:cubicBezTo>
                <a:cubicBezTo>
                  <a:pt x="23004" y="1880208"/>
                  <a:pt x="0" y="1857204"/>
                  <a:pt x="0" y="1828827"/>
                </a:cubicBezTo>
                <a:cubicBezTo>
                  <a:pt x="0" y="1800450"/>
                  <a:pt x="23004" y="1777446"/>
                  <a:pt x="51381" y="1777446"/>
                </a:cubicBezTo>
                <a:close/>
                <a:moveTo>
                  <a:pt x="2308032" y="1481205"/>
                </a:moveTo>
                <a:cubicBezTo>
                  <a:pt x="2336409" y="1481205"/>
                  <a:pt x="2359413" y="1504209"/>
                  <a:pt x="2359413" y="1532586"/>
                </a:cubicBezTo>
                <a:cubicBezTo>
                  <a:pt x="2359413" y="1560963"/>
                  <a:pt x="2336409" y="1583967"/>
                  <a:pt x="2308032" y="1583967"/>
                </a:cubicBezTo>
                <a:cubicBezTo>
                  <a:pt x="2279655" y="1583967"/>
                  <a:pt x="2256651" y="1560963"/>
                  <a:pt x="2256651" y="1532586"/>
                </a:cubicBezTo>
                <a:cubicBezTo>
                  <a:pt x="2256651" y="1504209"/>
                  <a:pt x="2279655" y="1481205"/>
                  <a:pt x="2308032" y="1481205"/>
                </a:cubicBezTo>
                <a:close/>
                <a:moveTo>
                  <a:pt x="1931922" y="1481205"/>
                </a:moveTo>
                <a:cubicBezTo>
                  <a:pt x="1960299" y="1481205"/>
                  <a:pt x="1983303" y="1504209"/>
                  <a:pt x="1983303" y="1532586"/>
                </a:cubicBezTo>
                <a:cubicBezTo>
                  <a:pt x="1983303" y="1560963"/>
                  <a:pt x="1960299" y="1583967"/>
                  <a:pt x="1931922" y="1583967"/>
                </a:cubicBezTo>
                <a:cubicBezTo>
                  <a:pt x="1903545" y="1583967"/>
                  <a:pt x="1880541" y="1560963"/>
                  <a:pt x="1880541" y="1532586"/>
                </a:cubicBezTo>
                <a:cubicBezTo>
                  <a:pt x="1880541" y="1504209"/>
                  <a:pt x="1903545" y="1481205"/>
                  <a:pt x="1931922" y="1481205"/>
                </a:cubicBezTo>
                <a:close/>
                <a:moveTo>
                  <a:pt x="1555814" y="1481205"/>
                </a:moveTo>
                <a:cubicBezTo>
                  <a:pt x="1584191" y="1481205"/>
                  <a:pt x="1607195" y="1504209"/>
                  <a:pt x="1607195" y="1532586"/>
                </a:cubicBezTo>
                <a:cubicBezTo>
                  <a:pt x="1607195" y="1560963"/>
                  <a:pt x="1584191" y="1583967"/>
                  <a:pt x="1555814" y="1583967"/>
                </a:cubicBezTo>
                <a:cubicBezTo>
                  <a:pt x="1527437" y="1583967"/>
                  <a:pt x="1504433" y="1560963"/>
                  <a:pt x="1504433" y="1532586"/>
                </a:cubicBezTo>
                <a:cubicBezTo>
                  <a:pt x="1504433" y="1504209"/>
                  <a:pt x="1527437" y="1481205"/>
                  <a:pt x="1555814" y="1481205"/>
                </a:cubicBezTo>
                <a:close/>
                <a:moveTo>
                  <a:pt x="1179708" y="1481205"/>
                </a:moveTo>
                <a:cubicBezTo>
                  <a:pt x="1208085" y="1481205"/>
                  <a:pt x="1231089" y="1504209"/>
                  <a:pt x="1231089" y="1532586"/>
                </a:cubicBezTo>
                <a:cubicBezTo>
                  <a:pt x="1231089" y="1560963"/>
                  <a:pt x="1208085" y="1583967"/>
                  <a:pt x="1179708" y="1583967"/>
                </a:cubicBezTo>
                <a:cubicBezTo>
                  <a:pt x="1151331" y="1583967"/>
                  <a:pt x="1128327" y="1560963"/>
                  <a:pt x="1128327" y="1532586"/>
                </a:cubicBezTo>
                <a:cubicBezTo>
                  <a:pt x="1128327" y="1504209"/>
                  <a:pt x="1151331" y="1481205"/>
                  <a:pt x="1179708" y="1481205"/>
                </a:cubicBezTo>
                <a:close/>
                <a:moveTo>
                  <a:pt x="803600" y="1481205"/>
                </a:moveTo>
                <a:cubicBezTo>
                  <a:pt x="831977" y="1481205"/>
                  <a:pt x="854981" y="1504209"/>
                  <a:pt x="854981" y="1532586"/>
                </a:cubicBezTo>
                <a:cubicBezTo>
                  <a:pt x="854981" y="1560963"/>
                  <a:pt x="831977" y="1583967"/>
                  <a:pt x="803600" y="1583967"/>
                </a:cubicBezTo>
                <a:cubicBezTo>
                  <a:pt x="775223" y="1583967"/>
                  <a:pt x="752219" y="1560963"/>
                  <a:pt x="752219" y="1532586"/>
                </a:cubicBezTo>
                <a:cubicBezTo>
                  <a:pt x="752219" y="1504209"/>
                  <a:pt x="775223" y="1481205"/>
                  <a:pt x="803600" y="1481205"/>
                </a:cubicBezTo>
                <a:close/>
                <a:moveTo>
                  <a:pt x="427490" y="1481205"/>
                </a:moveTo>
                <a:cubicBezTo>
                  <a:pt x="455867" y="1481205"/>
                  <a:pt x="478871" y="1504209"/>
                  <a:pt x="478871" y="1532586"/>
                </a:cubicBezTo>
                <a:cubicBezTo>
                  <a:pt x="478871" y="1560963"/>
                  <a:pt x="455867" y="1583967"/>
                  <a:pt x="427490" y="1583967"/>
                </a:cubicBezTo>
                <a:cubicBezTo>
                  <a:pt x="399113" y="1583967"/>
                  <a:pt x="376109" y="1560963"/>
                  <a:pt x="376109" y="1532586"/>
                </a:cubicBezTo>
                <a:cubicBezTo>
                  <a:pt x="376109" y="1504209"/>
                  <a:pt x="399113" y="1481205"/>
                  <a:pt x="427490" y="1481205"/>
                </a:cubicBezTo>
                <a:close/>
                <a:moveTo>
                  <a:pt x="51382" y="1481205"/>
                </a:moveTo>
                <a:cubicBezTo>
                  <a:pt x="79759" y="1481205"/>
                  <a:pt x="102763" y="1504209"/>
                  <a:pt x="102763" y="1532586"/>
                </a:cubicBezTo>
                <a:cubicBezTo>
                  <a:pt x="102763" y="1560963"/>
                  <a:pt x="79759" y="1583967"/>
                  <a:pt x="51382" y="1583967"/>
                </a:cubicBezTo>
                <a:cubicBezTo>
                  <a:pt x="23005" y="1583967"/>
                  <a:pt x="1" y="1560963"/>
                  <a:pt x="1" y="1532586"/>
                </a:cubicBezTo>
                <a:cubicBezTo>
                  <a:pt x="1" y="1504209"/>
                  <a:pt x="23005" y="1481205"/>
                  <a:pt x="51382" y="1481205"/>
                </a:cubicBezTo>
                <a:close/>
                <a:moveTo>
                  <a:pt x="2308032" y="1184964"/>
                </a:moveTo>
                <a:cubicBezTo>
                  <a:pt x="2336409" y="1184964"/>
                  <a:pt x="2359413" y="1207968"/>
                  <a:pt x="2359413" y="1236345"/>
                </a:cubicBezTo>
                <a:cubicBezTo>
                  <a:pt x="2359413" y="1264722"/>
                  <a:pt x="2336409" y="1287726"/>
                  <a:pt x="2308032" y="1287726"/>
                </a:cubicBezTo>
                <a:cubicBezTo>
                  <a:pt x="2279655" y="1287726"/>
                  <a:pt x="2256651" y="1264722"/>
                  <a:pt x="2256651" y="1236345"/>
                </a:cubicBezTo>
                <a:cubicBezTo>
                  <a:pt x="2256651" y="1207968"/>
                  <a:pt x="2279655" y="1184964"/>
                  <a:pt x="2308032" y="1184964"/>
                </a:cubicBezTo>
                <a:close/>
                <a:moveTo>
                  <a:pt x="1931922" y="1184964"/>
                </a:moveTo>
                <a:cubicBezTo>
                  <a:pt x="1960299" y="1184964"/>
                  <a:pt x="1983303" y="1207968"/>
                  <a:pt x="1983303" y="1236345"/>
                </a:cubicBezTo>
                <a:cubicBezTo>
                  <a:pt x="1983303" y="1264722"/>
                  <a:pt x="1960299" y="1287726"/>
                  <a:pt x="1931922" y="1287726"/>
                </a:cubicBezTo>
                <a:cubicBezTo>
                  <a:pt x="1903545" y="1287726"/>
                  <a:pt x="1880541" y="1264722"/>
                  <a:pt x="1880541" y="1236345"/>
                </a:cubicBezTo>
                <a:cubicBezTo>
                  <a:pt x="1880541" y="1207968"/>
                  <a:pt x="1903545" y="1184964"/>
                  <a:pt x="1931922" y="1184964"/>
                </a:cubicBezTo>
                <a:close/>
                <a:moveTo>
                  <a:pt x="1555814" y="1184964"/>
                </a:moveTo>
                <a:cubicBezTo>
                  <a:pt x="1584191" y="1184964"/>
                  <a:pt x="1607195" y="1207968"/>
                  <a:pt x="1607195" y="1236345"/>
                </a:cubicBezTo>
                <a:cubicBezTo>
                  <a:pt x="1607195" y="1264722"/>
                  <a:pt x="1584191" y="1287726"/>
                  <a:pt x="1555814" y="1287726"/>
                </a:cubicBezTo>
                <a:cubicBezTo>
                  <a:pt x="1527437" y="1287726"/>
                  <a:pt x="1504433" y="1264722"/>
                  <a:pt x="1504433" y="1236345"/>
                </a:cubicBezTo>
                <a:cubicBezTo>
                  <a:pt x="1504433" y="1207968"/>
                  <a:pt x="1527437" y="1184964"/>
                  <a:pt x="1555814" y="1184964"/>
                </a:cubicBezTo>
                <a:close/>
                <a:moveTo>
                  <a:pt x="1179708" y="1184964"/>
                </a:moveTo>
                <a:cubicBezTo>
                  <a:pt x="1208085" y="1184964"/>
                  <a:pt x="1231089" y="1207968"/>
                  <a:pt x="1231089" y="1236345"/>
                </a:cubicBezTo>
                <a:cubicBezTo>
                  <a:pt x="1231089" y="1264722"/>
                  <a:pt x="1208085" y="1287726"/>
                  <a:pt x="1179708" y="1287726"/>
                </a:cubicBezTo>
                <a:cubicBezTo>
                  <a:pt x="1151331" y="1287726"/>
                  <a:pt x="1128327" y="1264722"/>
                  <a:pt x="1128327" y="1236345"/>
                </a:cubicBezTo>
                <a:cubicBezTo>
                  <a:pt x="1128327" y="1207968"/>
                  <a:pt x="1151331" y="1184964"/>
                  <a:pt x="1179708" y="1184964"/>
                </a:cubicBezTo>
                <a:close/>
                <a:moveTo>
                  <a:pt x="803600" y="1184964"/>
                </a:moveTo>
                <a:cubicBezTo>
                  <a:pt x="831977" y="1184964"/>
                  <a:pt x="854981" y="1207968"/>
                  <a:pt x="854981" y="1236345"/>
                </a:cubicBezTo>
                <a:cubicBezTo>
                  <a:pt x="854981" y="1264722"/>
                  <a:pt x="831977" y="1287726"/>
                  <a:pt x="803600" y="1287726"/>
                </a:cubicBezTo>
                <a:cubicBezTo>
                  <a:pt x="775223" y="1287726"/>
                  <a:pt x="752219" y="1264722"/>
                  <a:pt x="752219" y="1236345"/>
                </a:cubicBezTo>
                <a:cubicBezTo>
                  <a:pt x="752219" y="1207968"/>
                  <a:pt x="775223" y="1184964"/>
                  <a:pt x="803600" y="1184964"/>
                </a:cubicBezTo>
                <a:close/>
                <a:moveTo>
                  <a:pt x="427490" y="1184964"/>
                </a:moveTo>
                <a:cubicBezTo>
                  <a:pt x="455867" y="1184964"/>
                  <a:pt x="478871" y="1207968"/>
                  <a:pt x="478871" y="1236345"/>
                </a:cubicBezTo>
                <a:cubicBezTo>
                  <a:pt x="478871" y="1264722"/>
                  <a:pt x="455867" y="1287726"/>
                  <a:pt x="427490" y="1287726"/>
                </a:cubicBezTo>
                <a:cubicBezTo>
                  <a:pt x="399113" y="1287726"/>
                  <a:pt x="376109" y="1264722"/>
                  <a:pt x="376109" y="1236345"/>
                </a:cubicBezTo>
                <a:cubicBezTo>
                  <a:pt x="376109" y="1207968"/>
                  <a:pt x="399113" y="1184964"/>
                  <a:pt x="427490" y="1184964"/>
                </a:cubicBezTo>
                <a:close/>
                <a:moveTo>
                  <a:pt x="51382" y="1184964"/>
                </a:moveTo>
                <a:cubicBezTo>
                  <a:pt x="79759" y="1184964"/>
                  <a:pt x="102763" y="1207968"/>
                  <a:pt x="102763" y="1236345"/>
                </a:cubicBezTo>
                <a:cubicBezTo>
                  <a:pt x="102763" y="1264722"/>
                  <a:pt x="79759" y="1287726"/>
                  <a:pt x="51382" y="1287726"/>
                </a:cubicBezTo>
                <a:cubicBezTo>
                  <a:pt x="23005" y="1287726"/>
                  <a:pt x="1" y="1264722"/>
                  <a:pt x="1" y="1236345"/>
                </a:cubicBezTo>
                <a:cubicBezTo>
                  <a:pt x="1" y="1207968"/>
                  <a:pt x="23005" y="1184964"/>
                  <a:pt x="51382" y="1184964"/>
                </a:cubicBezTo>
                <a:close/>
                <a:moveTo>
                  <a:pt x="2308032" y="888722"/>
                </a:moveTo>
                <a:cubicBezTo>
                  <a:pt x="2336409" y="888722"/>
                  <a:pt x="2359413" y="911726"/>
                  <a:pt x="2359413" y="940103"/>
                </a:cubicBezTo>
                <a:cubicBezTo>
                  <a:pt x="2359413" y="968480"/>
                  <a:pt x="2336409" y="991484"/>
                  <a:pt x="2308032" y="991484"/>
                </a:cubicBezTo>
                <a:cubicBezTo>
                  <a:pt x="2279655" y="991484"/>
                  <a:pt x="2256651" y="968480"/>
                  <a:pt x="2256651" y="940103"/>
                </a:cubicBezTo>
                <a:cubicBezTo>
                  <a:pt x="2256651" y="911726"/>
                  <a:pt x="2279655" y="888722"/>
                  <a:pt x="2308032" y="888722"/>
                </a:cubicBezTo>
                <a:close/>
                <a:moveTo>
                  <a:pt x="1931922" y="888722"/>
                </a:moveTo>
                <a:cubicBezTo>
                  <a:pt x="1960299" y="888722"/>
                  <a:pt x="1983303" y="911726"/>
                  <a:pt x="1983303" y="940103"/>
                </a:cubicBezTo>
                <a:cubicBezTo>
                  <a:pt x="1983303" y="968480"/>
                  <a:pt x="1960299" y="991484"/>
                  <a:pt x="1931922" y="991484"/>
                </a:cubicBezTo>
                <a:cubicBezTo>
                  <a:pt x="1903545" y="991484"/>
                  <a:pt x="1880541" y="968480"/>
                  <a:pt x="1880541" y="940103"/>
                </a:cubicBezTo>
                <a:cubicBezTo>
                  <a:pt x="1880541" y="911726"/>
                  <a:pt x="1903545" y="888722"/>
                  <a:pt x="1931922" y="888722"/>
                </a:cubicBezTo>
                <a:close/>
                <a:moveTo>
                  <a:pt x="1555814" y="888722"/>
                </a:moveTo>
                <a:cubicBezTo>
                  <a:pt x="1584191" y="888722"/>
                  <a:pt x="1607195" y="911726"/>
                  <a:pt x="1607195" y="940103"/>
                </a:cubicBezTo>
                <a:cubicBezTo>
                  <a:pt x="1607195" y="968480"/>
                  <a:pt x="1584191" y="991484"/>
                  <a:pt x="1555814" y="991484"/>
                </a:cubicBezTo>
                <a:cubicBezTo>
                  <a:pt x="1527437" y="991484"/>
                  <a:pt x="1504433" y="968480"/>
                  <a:pt x="1504433" y="940103"/>
                </a:cubicBezTo>
                <a:cubicBezTo>
                  <a:pt x="1504433" y="911726"/>
                  <a:pt x="1527437" y="888722"/>
                  <a:pt x="1555814" y="888722"/>
                </a:cubicBezTo>
                <a:close/>
                <a:moveTo>
                  <a:pt x="1179708" y="888722"/>
                </a:moveTo>
                <a:cubicBezTo>
                  <a:pt x="1208085" y="888722"/>
                  <a:pt x="1231089" y="911726"/>
                  <a:pt x="1231089" y="940103"/>
                </a:cubicBezTo>
                <a:cubicBezTo>
                  <a:pt x="1231089" y="968480"/>
                  <a:pt x="1208085" y="991484"/>
                  <a:pt x="1179708" y="991484"/>
                </a:cubicBezTo>
                <a:cubicBezTo>
                  <a:pt x="1151331" y="991484"/>
                  <a:pt x="1128327" y="968480"/>
                  <a:pt x="1128327" y="940103"/>
                </a:cubicBezTo>
                <a:cubicBezTo>
                  <a:pt x="1128327" y="911726"/>
                  <a:pt x="1151331" y="888722"/>
                  <a:pt x="1179708" y="888722"/>
                </a:cubicBezTo>
                <a:close/>
                <a:moveTo>
                  <a:pt x="803601" y="888722"/>
                </a:moveTo>
                <a:cubicBezTo>
                  <a:pt x="831977" y="888722"/>
                  <a:pt x="854981" y="911726"/>
                  <a:pt x="854981" y="940103"/>
                </a:cubicBezTo>
                <a:cubicBezTo>
                  <a:pt x="854981" y="968480"/>
                  <a:pt x="831977" y="991484"/>
                  <a:pt x="803601" y="991484"/>
                </a:cubicBezTo>
                <a:cubicBezTo>
                  <a:pt x="775224" y="991484"/>
                  <a:pt x="752220" y="968480"/>
                  <a:pt x="752220" y="940103"/>
                </a:cubicBezTo>
                <a:cubicBezTo>
                  <a:pt x="752220" y="911726"/>
                  <a:pt x="775224" y="888722"/>
                  <a:pt x="803601" y="888722"/>
                </a:cubicBezTo>
                <a:close/>
                <a:moveTo>
                  <a:pt x="427490" y="888722"/>
                </a:moveTo>
                <a:cubicBezTo>
                  <a:pt x="455867" y="888722"/>
                  <a:pt x="478871" y="911726"/>
                  <a:pt x="478871" y="940103"/>
                </a:cubicBezTo>
                <a:cubicBezTo>
                  <a:pt x="478871" y="968480"/>
                  <a:pt x="455867" y="991484"/>
                  <a:pt x="427490" y="991484"/>
                </a:cubicBezTo>
                <a:cubicBezTo>
                  <a:pt x="399113" y="991484"/>
                  <a:pt x="376109" y="968480"/>
                  <a:pt x="376109" y="940103"/>
                </a:cubicBezTo>
                <a:cubicBezTo>
                  <a:pt x="376109" y="911726"/>
                  <a:pt x="399113" y="888722"/>
                  <a:pt x="427490" y="888722"/>
                </a:cubicBezTo>
                <a:close/>
                <a:moveTo>
                  <a:pt x="51382" y="888722"/>
                </a:moveTo>
                <a:cubicBezTo>
                  <a:pt x="79759" y="888722"/>
                  <a:pt x="102763" y="911726"/>
                  <a:pt x="102763" y="940103"/>
                </a:cubicBezTo>
                <a:cubicBezTo>
                  <a:pt x="102763" y="968480"/>
                  <a:pt x="79759" y="991484"/>
                  <a:pt x="51382" y="991484"/>
                </a:cubicBezTo>
                <a:cubicBezTo>
                  <a:pt x="23005" y="991484"/>
                  <a:pt x="1" y="968480"/>
                  <a:pt x="1" y="940103"/>
                </a:cubicBezTo>
                <a:cubicBezTo>
                  <a:pt x="1" y="911726"/>
                  <a:pt x="23005" y="888722"/>
                  <a:pt x="51382" y="888722"/>
                </a:cubicBezTo>
                <a:close/>
                <a:moveTo>
                  <a:pt x="2308032" y="592481"/>
                </a:moveTo>
                <a:cubicBezTo>
                  <a:pt x="2336409" y="592481"/>
                  <a:pt x="2359413" y="615485"/>
                  <a:pt x="2359413" y="643862"/>
                </a:cubicBezTo>
                <a:cubicBezTo>
                  <a:pt x="2359413" y="672239"/>
                  <a:pt x="2336409" y="695243"/>
                  <a:pt x="2308032" y="695243"/>
                </a:cubicBezTo>
                <a:cubicBezTo>
                  <a:pt x="2279655" y="695243"/>
                  <a:pt x="2256651" y="672239"/>
                  <a:pt x="2256651" y="643862"/>
                </a:cubicBezTo>
                <a:cubicBezTo>
                  <a:pt x="2256651" y="615485"/>
                  <a:pt x="2279655" y="592481"/>
                  <a:pt x="2308032" y="592481"/>
                </a:cubicBezTo>
                <a:close/>
                <a:moveTo>
                  <a:pt x="1931922" y="592481"/>
                </a:moveTo>
                <a:cubicBezTo>
                  <a:pt x="1960299" y="592481"/>
                  <a:pt x="1983303" y="615485"/>
                  <a:pt x="1983303" y="643862"/>
                </a:cubicBezTo>
                <a:cubicBezTo>
                  <a:pt x="1983303" y="672239"/>
                  <a:pt x="1960299" y="695243"/>
                  <a:pt x="1931922" y="695243"/>
                </a:cubicBezTo>
                <a:cubicBezTo>
                  <a:pt x="1903545" y="695243"/>
                  <a:pt x="1880541" y="672239"/>
                  <a:pt x="1880541" y="643862"/>
                </a:cubicBezTo>
                <a:cubicBezTo>
                  <a:pt x="1880541" y="615485"/>
                  <a:pt x="1903545" y="592481"/>
                  <a:pt x="1931922" y="592481"/>
                </a:cubicBezTo>
                <a:close/>
                <a:moveTo>
                  <a:pt x="1555814" y="592481"/>
                </a:moveTo>
                <a:cubicBezTo>
                  <a:pt x="1584191" y="592481"/>
                  <a:pt x="1607195" y="615485"/>
                  <a:pt x="1607195" y="643862"/>
                </a:cubicBezTo>
                <a:cubicBezTo>
                  <a:pt x="1607195" y="672239"/>
                  <a:pt x="1584191" y="695243"/>
                  <a:pt x="1555814" y="695243"/>
                </a:cubicBezTo>
                <a:cubicBezTo>
                  <a:pt x="1527437" y="695243"/>
                  <a:pt x="1504433" y="672239"/>
                  <a:pt x="1504433" y="643862"/>
                </a:cubicBezTo>
                <a:cubicBezTo>
                  <a:pt x="1504433" y="615485"/>
                  <a:pt x="1527437" y="592481"/>
                  <a:pt x="1555814" y="592481"/>
                </a:cubicBezTo>
                <a:close/>
                <a:moveTo>
                  <a:pt x="1179708" y="592481"/>
                </a:moveTo>
                <a:cubicBezTo>
                  <a:pt x="1208085" y="592481"/>
                  <a:pt x="1231089" y="615485"/>
                  <a:pt x="1231089" y="643862"/>
                </a:cubicBezTo>
                <a:cubicBezTo>
                  <a:pt x="1231089" y="672239"/>
                  <a:pt x="1208085" y="695243"/>
                  <a:pt x="1179708" y="695243"/>
                </a:cubicBezTo>
                <a:cubicBezTo>
                  <a:pt x="1151331" y="695243"/>
                  <a:pt x="1128327" y="672239"/>
                  <a:pt x="1128327" y="643862"/>
                </a:cubicBezTo>
                <a:cubicBezTo>
                  <a:pt x="1128327" y="615485"/>
                  <a:pt x="1151331" y="592481"/>
                  <a:pt x="1179708" y="592481"/>
                </a:cubicBezTo>
                <a:close/>
                <a:moveTo>
                  <a:pt x="803601" y="592481"/>
                </a:moveTo>
                <a:cubicBezTo>
                  <a:pt x="831978" y="592481"/>
                  <a:pt x="854982" y="615485"/>
                  <a:pt x="854982" y="643862"/>
                </a:cubicBezTo>
                <a:cubicBezTo>
                  <a:pt x="854982" y="672239"/>
                  <a:pt x="831978" y="695243"/>
                  <a:pt x="803601" y="695243"/>
                </a:cubicBezTo>
                <a:cubicBezTo>
                  <a:pt x="775224" y="695243"/>
                  <a:pt x="752220" y="672239"/>
                  <a:pt x="752220" y="643862"/>
                </a:cubicBezTo>
                <a:cubicBezTo>
                  <a:pt x="752220" y="615485"/>
                  <a:pt x="775224" y="592481"/>
                  <a:pt x="803601" y="592481"/>
                </a:cubicBezTo>
                <a:close/>
                <a:moveTo>
                  <a:pt x="427491" y="592481"/>
                </a:moveTo>
                <a:cubicBezTo>
                  <a:pt x="455868" y="592481"/>
                  <a:pt x="478871" y="615485"/>
                  <a:pt x="478871" y="643862"/>
                </a:cubicBezTo>
                <a:cubicBezTo>
                  <a:pt x="478871" y="672239"/>
                  <a:pt x="455868" y="695243"/>
                  <a:pt x="427491" y="695243"/>
                </a:cubicBezTo>
                <a:cubicBezTo>
                  <a:pt x="399114" y="695243"/>
                  <a:pt x="376109" y="672239"/>
                  <a:pt x="376109" y="643862"/>
                </a:cubicBezTo>
                <a:cubicBezTo>
                  <a:pt x="376109" y="615485"/>
                  <a:pt x="399114" y="592481"/>
                  <a:pt x="427491" y="592481"/>
                </a:cubicBezTo>
                <a:close/>
                <a:moveTo>
                  <a:pt x="51382" y="592481"/>
                </a:moveTo>
                <a:cubicBezTo>
                  <a:pt x="79759" y="592481"/>
                  <a:pt x="102763" y="615485"/>
                  <a:pt x="102763" y="643862"/>
                </a:cubicBezTo>
                <a:cubicBezTo>
                  <a:pt x="102763" y="672239"/>
                  <a:pt x="79759" y="695243"/>
                  <a:pt x="51382" y="695243"/>
                </a:cubicBezTo>
                <a:cubicBezTo>
                  <a:pt x="23005" y="695243"/>
                  <a:pt x="1" y="672239"/>
                  <a:pt x="1" y="643862"/>
                </a:cubicBezTo>
                <a:cubicBezTo>
                  <a:pt x="1" y="615485"/>
                  <a:pt x="23005" y="592481"/>
                  <a:pt x="51382" y="592481"/>
                </a:cubicBezTo>
                <a:close/>
                <a:moveTo>
                  <a:pt x="2308032" y="296241"/>
                </a:moveTo>
                <a:cubicBezTo>
                  <a:pt x="2336409" y="296241"/>
                  <a:pt x="2359413" y="319245"/>
                  <a:pt x="2359413" y="347622"/>
                </a:cubicBezTo>
                <a:cubicBezTo>
                  <a:pt x="2359413" y="375999"/>
                  <a:pt x="2336409" y="399003"/>
                  <a:pt x="2308032" y="399003"/>
                </a:cubicBezTo>
                <a:cubicBezTo>
                  <a:pt x="2279655" y="399003"/>
                  <a:pt x="2256651" y="375999"/>
                  <a:pt x="2256651" y="347622"/>
                </a:cubicBezTo>
                <a:cubicBezTo>
                  <a:pt x="2256651" y="319245"/>
                  <a:pt x="2279655" y="296241"/>
                  <a:pt x="2308032" y="296241"/>
                </a:cubicBezTo>
                <a:close/>
                <a:moveTo>
                  <a:pt x="1931922" y="296241"/>
                </a:moveTo>
                <a:cubicBezTo>
                  <a:pt x="1960299" y="296241"/>
                  <a:pt x="1983303" y="319245"/>
                  <a:pt x="1983303" y="347622"/>
                </a:cubicBezTo>
                <a:cubicBezTo>
                  <a:pt x="1983303" y="375999"/>
                  <a:pt x="1960299" y="399003"/>
                  <a:pt x="1931922" y="399003"/>
                </a:cubicBezTo>
                <a:cubicBezTo>
                  <a:pt x="1903545" y="399003"/>
                  <a:pt x="1880541" y="375999"/>
                  <a:pt x="1880541" y="347622"/>
                </a:cubicBezTo>
                <a:cubicBezTo>
                  <a:pt x="1880541" y="319245"/>
                  <a:pt x="1903545" y="296241"/>
                  <a:pt x="1931922" y="296241"/>
                </a:cubicBezTo>
                <a:close/>
                <a:moveTo>
                  <a:pt x="1555814" y="296241"/>
                </a:moveTo>
                <a:cubicBezTo>
                  <a:pt x="1584191" y="296241"/>
                  <a:pt x="1607195" y="319245"/>
                  <a:pt x="1607195" y="347622"/>
                </a:cubicBezTo>
                <a:cubicBezTo>
                  <a:pt x="1607195" y="375999"/>
                  <a:pt x="1584191" y="399003"/>
                  <a:pt x="1555814" y="399003"/>
                </a:cubicBezTo>
                <a:cubicBezTo>
                  <a:pt x="1527437" y="399003"/>
                  <a:pt x="1504433" y="375999"/>
                  <a:pt x="1504433" y="347622"/>
                </a:cubicBezTo>
                <a:cubicBezTo>
                  <a:pt x="1504433" y="319245"/>
                  <a:pt x="1527437" y="296241"/>
                  <a:pt x="1555814" y="296241"/>
                </a:cubicBezTo>
                <a:close/>
                <a:moveTo>
                  <a:pt x="1179708" y="296241"/>
                </a:moveTo>
                <a:cubicBezTo>
                  <a:pt x="1208085" y="296241"/>
                  <a:pt x="1231089" y="319245"/>
                  <a:pt x="1231089" y="347622"/>
                </a:cubicBezTo>
                <a:cubicBezTo>
                  <a:pt x="1231089" y="375999"/>
                  <a:pt x="1208085" y="399003"/>
                  <a:pt x="1179708" y="399003"/>
                </a:cubicBezTo>
                <a:cubicBezTo>
                  <a:pt x="1151331" y="399003"/>
                  <a:pt x="1128327" y="375999"/>
                  <a:pt x="1128327" y="347622"/>
                </a:cubicBezTo>
                <a:cubicBezTo>
                  <a:pt x="1128327" y="319245"/>
                  <a:pt x="1151331" y="296241"/>
                  <a:pt x="1179708" y="296241"/>
                </a:cubicBezTo>
                <a:close/>
                <a:moveTo>
                  <a:pt x="803601" y="296241"/>
                </a:moveTo>
                <a:cubicBezTo>
                  <a:pt x="831978" y="296241"/>
                  <a:pt x="854982" y="319245"/>
                  <a:pt x="854982" y="347622"/>
                </a:cubicBezTo>
                <a:cubicBezTo>
                  <a:pt x="854982" y="375999"/>
                  <a:pt x="831978" y="399003"/>
                  <a:pt x="803601" y="399003"/>
                </a:cubicBezTo>
                <a:cubicBezTo>
                  <a:pt x="775224" y="399003"/>
                  <a:pt x="752220" y="375999"/>
                  <a:pt x="752220" y="347622"/>
                </a:cubicBezTo>
                <a:cubicBezTo>
                  <a:pt x="752220" y="319245"/>
                  <a:pt x="775224" y="296241"/>
                  <a:pt x="803601" y="296241"/>
                </a:cubicBezTo>
                <a:close/>
                <a:moveTo>
                  <a:pt x="427491" y="296241"/>
                </a:moveTo>
                <a:cubicBezTo>
                  <a:pt x="455868" y="296241"/>
                  <a:pt x="478872" y="319245"/>
                  <a:pt x="478872" y="347622"/>
                </a:cubicBezTo>
                <a:cubicBezTo>
                  <a:pt x="478872" y="375999"/>
                  <a:pt x="455868" y="399003"/>
                  <a:pt x="427491" y="399003"/>
                </a:cubicBezTo>
                <a:cubicBezTo>
                  <a:pt x="399114" y="399003"/>
                  <a:pt x="376110" y="375999"/>
                  <a:pt x="376110" y="347622"/>
                </a:cubicBezTo>
                <a:cubicBezTo>
                  <a:pt x="376110" y="319245"/>
                  <a:pt x="399114" y="296241"/>
                  <a:pt x="427491" y="296241"/>
                </a:cubicBezTo>
                <a:close/>
                <a:moveTo>
                  <a:pt x="51383" y="296241"/>
                </a:moveTo>
                <a:cubicBezTo>
                  <a:pt x="79760" y="296241"/>
                  <a:pt x="102764" y="319245"/>
                  <a:pt x="102764" y="347622"/>
                </a:cubicBezTo>
                <a:cubicBezTo>
                  <a:pt x="102764" y="375999"/>
                  <a:pt x="79760" y="399003"/>
                  <a:pt x="51383" y="399003"/>
                </a:cubicBezTo>
                <a:cubicBezTo>
                  <a:pt x="23006" y="399003"/>
                  <a:pt x="2" y="375999"/>
                  <a:pt x="2" y="347622"/>
                </a:cubicBezTo>
                <a:cubicBezTo>
                  <a:pt x="2" y="319245"/>
                  <a:pt x="23006" y="296241"/>
                  <a:pt x="51383" y="296241"/>
                </a:cubicBezTo>
                <a:close/>
                <a:moveTo>
                  <a:pt x="2308032" y="0"/>
                </a:moveTo>
                <a:cubicBezTo>
                  <a:pt x="2336409" y="0"/>
                  <a:pt x="2359413" y="23004"/>
                  <a:pt x="2359413" y="51381"/>
                </a:cubicBezTo>
                <a:cubicBezTo>
                  <a:pt x="2359413" y="79758"/>
                  <a:pt x="2336409" y="102762"/>
                  <a:pt x="2308032" y="102762"/>
                </a:cubicBezTo>
                <a:cubicBezTo>
                  <a:pt x="2279655" y="102762"/>
                  <a:pt x="2256651" y="79758"/>
                  <a:pt x="2256651" y="51381"/>
                </a:cubicBezTo>
                <a:cubicBezTo>
                  <a:pt x="2256651" y="23004"/>
                  <a:pt x="2279655" y="0"/>
                  <a:pt x="2308032" y="0"/>
                </a:cubicBezTo>
                <a:close/>
                <a:moveTo>
                  <a:pt x="1931922" y="0"/>
                </a:moveTo>
                <a:cubicBezTo>
                  <a:pt x="1960299" y="0"/>
                  <a:pt x="1983303" y="23004"/>
                  <a:pt x="1983303" y="51381"/>
                </a:cubicBezTo>
                <a:cubicBezTo>
                  <a:pt x="1983303" y="79758"/>
                  <a:pt x="1960299" y="102762"/>
                  <a:pt x="1931922" y="102762"/>
                </a:cubicBezTo>
                <a:cubicBezTo>
                  <a:pt x="1903545" y="102762"/>
                  <a:pt x="1880541" y="79758"/>
                  <a:pt x="1880541" y="51381"/>
                </a:cubicBezTo>
                <a:cubicBezTo>
                  <a:pt x="1880541" y="23004"/>
                  <a:pt x="1903545" y="0"/>
                  <a:pt x="1931922" y="0"/>
                </a:cubicBezTo>
                <a:close/>
                <a:moveTo>
                  <a:pt x="1555814" y="0"/>
                </a:moveTo>
                <a:cubicBezTo>
                  <a:pt x="1584191" y="0"/>
                  <a:pt x="1607195" y="23004"/>
                  <a:pt x="1607195" y="51381"/>
                </a:cubicBezTo>
                <a:cubicBezTo>
                  <a:pt x="1607195" y="79758"/>
                  <a:pt x="1584191" y="102762"/>
                  <a:pt x="1555814" y="102762"/>
                </a:cubicBezTo>
                <a:cubicBezTo>
                  <a:pt x="1527437" y="102762"/>
                  <a:pt x="1504433" y="79758"/>
                  <a:pt x="1504433" y="51381"/>
                </a:cubicBezTo>
                <a:cubicBezTo>
                  <a:pt x="1504433" y="23004"/>
                  <a:pt x="1527437" y="0"/>
                  <a:pt x="1555814" y="0"/>
                </a:cubicBezTo>
                <a:close/>
                <a:moveTo>
                  <a:pt x="1179708" y="0"/>
                </a:moveTo>
                <a:cubicBezTo>
                  <a:pt x="1208085" y="0"/>
                  <a:pt x="1231089" y="23004"/>
                  <a:pt x="1231089" y="51381"/>
                </a:cubicBezTo>
                <a:cubicBezTo>
                  <a:pt x="1231089" y="79758"/>
                  <a:pt x="1208085" y="102762"/>
                  <a:pt x="1179708" y="102762"/>
                </a:cubicBezTo>
                <a:cubicBezTo>
                  <a:pt x="1151331" y="102762"/>
                  <a:pt x="1128327" y="79758"/>
                  <a:pt x="1128327" y="51381"/>
                </a:cubicBezTo>
                <a:cubicBezTo>
                  <a:pt x="1128327" y="23004"/>
                  <a:pt x="1151331" y="0"/>
                  <a:pt x="1179708" y="0"/>
                </a:cubicBezTo>
                <a:close/>
                <a:moveTo>
                  <a:pt x="803602" y="0"/>
                </a:moveTo>
                <a:cubicBezTo>
                  <a:pt x="831978" y="0"/>
                  <a:pt x="854983" y="23004"/>
                  <a:pt x="854983" y="51381"/>
                </a:cubicBezTo>
                <a:cubicBezTo>
                  <a:pt x="854983" y="79758"/>
                  <a:pt x="831978" y="102762"/>
                  <a:pt x="803602" y="102762"/>
                </a:cubicBezTo>
                <a:cubicBezTo>
                  <a:pt x="775225" y="102762"/>
                  <a:pt x="752221" y="79758"/>
                  <a:pt x="752221" y="51381"/>
                </a:cubicBezTo>
                <a:cubicBezTo>
                  <a:pt x="752221" y="23004"/>
                  <a:pt x="775225" y="0"/>
                  <a:pt x="803602" y="0"/>
                </a:cubicBezTo>
                <a:close/>
                <a:moveTo>
                  <a:pt x="427491" y="0"/>
                </a:moveTo>
                <a:cubicBezTo>
                  <a:pt x="455868" y="0"/>
                  <a:pt x="478872" y="23004"/>
                  <a:pt x="478872" y="51381"/>
                </a:cubicBezTo>
                <a:cubicBezTo>
                  <a:pt x="478872" y="79758"/>
                  <a:pt x="455868" y="102762"/>
                  <a:pt x="427491" y="102762"/>
                </a:cubicBezTo>
                <a:cubicBezTo>
                  <a:pt x="399114" y="102762"/>
                  <a:pt x="376110" y="79758"/>
                  <a:pt x="376110" y="51381"/>
                </a:cubicBezTo>
                <a:cubicBezTo>
                  <a:pt x="376110" y="23004"/>
                  <a:pt x="399114" y="0"/>
                  <a:pt x="427491" y="0"/>
                </a:cubicBezTo>
                <a:close/>
                <a:moveTo>
                  <a:pt x="51383" y="0"/>
                </a:moveTo>
                <a:cubicBezTo>
                  <a:pt x="79760" y="0"/>
                  <a:pt x="102764" y="23004"/>
                  <a:pt x="102764" y="51381"/>
                </a:cubicBezTo>
                <a:cubicBezTo>
                  <a:pt x="102764" y="79758"/>
                  <a:pt x="79760" y="102762"/>
                  <a:pt x="51383" y="102762"/>
                </a:cubicBezTo>
                <a:cubicBezTo>
                  <a:pt x="23006" y="102762"/>
                  <a:pt x="2" y="79758"/>
                  <a:pt x="2" y="51381"/>
                </a:cubicBezTo>
                <a:cubicBezTo>
                  <a:pt x="2" y="23004"/>
                  <a:pt x="23006" y="0"/>
                  <a:pt x="5138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2700000" scaled="false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9692640" y="6184721"/>
            <a:ext cx="2513528" cy="248007"/>
          </a:xfrm>
          <a:prstGeom prst="rect">
            <a:avLst/>
          </a:prstGeom>
          <a:gradFill>
            <a:gsLst>
              <a:gs pos="25000">
                <a:schemeClr val="accent1">
                  <a:lumMod val="60000"/>
                  <a:lumOff val="40000"/>
                  <a:alpha val="100000"/>
                </a:schemeClr>
              </a:gs>
              <a:gs pos="90000">
                <a:schemeClr val="accent1">
                  <a:alpha val="100000"/>
                </a:schemeClr>
              </a:gs>
            </a:gsLst>
            <a:lin ang="2700000" scaled="false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1428841" y="2012839"/>
            <a:ext cx="2615876" cy="3617682"/>
          </a:xfrm>
          <a:prstGeom prst="roundRect">
            <a:avLst>
              <a:gd name="adj" fmla="val 4833"/>
            </a:avLst>
          </a:prstGeom>
          <a:gradFill>
            <a:gsLst>
              <a:gs pos="0">
                <a:schemeClr val="accent3">
                  <a:alpha val="100000"/>
                </a:schemeClr>
              </a:gs>
              <a:gs pos="100000">
                <a:schemeClr val="accent1">
                  <a:lumMod val="40000"/>
                  <a:lumOff val="60000"/>
                  <a:alpha val="100000"/>
                </a:schemeClr>
              </a:gs>
            </a:gsLst>
            <a:lin ang="13500000" scaled="false"/>
          </a:gra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cxnSp>
        <p:nvCxnSpPr>
          <p:cNvPr id="7" name="标题 1"/>
          <p:cNvCxnSpPr/>
          <p:nvPr/>
        </p:nvCxnSpPr>
        <p:spPr>
          <a:xfrm>
            <a:off x="2444519" y="3200872"/>
            <a:ext cx="584521" cy="0"/>
          </a:xfrm>
          <a:prstGeom prst="line">
            <a:avLst/>
          </a:prstGeom>
          <a:noFill/>
          <a:ln w="38100" cap="sq">
            <a:solidFill>
              <a:schemeClr val="bg1"/>
            </a:solidFill>
            <a:miter/>
          </a:ln>
        </p:spPr>
      </p:cxnSp>
      <p:sp>
        <p:nvSpPr>
          <p:cNvPr id="8" name="标题 1"/>
          <p:cNvSpPr txBox="true"/>
          <p:nvPr/>
        </p:nvSpPr>
        <p:spPr>
          <a:xfrm>
            <a:off x="2123321" y="1399380"/>
            <a:ext cx="1226917" cy="1226917"/>
          </a:xfrm>
          <a:prstGeom prst="ellipse">
            <a:avLst/>
          </a:prstGeom>
          <a:solidFill>
            <a:schemeClr val="bg1"/>
          </a:solidFill>
          <a:ln w="5080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2384596" y="1659821"/>
            <a:ext cx="704366" cy="638588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cxnSp>
        <p:nvCxnSpPr>
          <p:cNvPr id="10" name="标题 1"/>
          <p:cNvCxnSpPr/>
          <p:nvPr/>
        </p:nvCxnSpPr>
        <p:spPr>
          <a:xfrm>
            <a:off x="5803740" y="320087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11" name="标题 1"/>
          <p:cNvSpPr txBox="true"/>
          <p:nvPr/>
        </p:nvSpPr>
        <p:spPr>
          <a:xfrm>
            <a:off x="5482542" y="1399380"/>
            <a:ext cx="1226917" cy="1226917"/>
          </a:xfrm>
          <a:prstGeom prst="ellipse">
            <a:avLst/>
          </a:prstGeom>
          <a:gradFill>
            <a:gsLst>
              <a:gs pos="3000">
                <a:schemeClr val="accent1">
                  <a:lumMod val="60000"/>
                  <a:lumOff val="40000"/>
                  <a:alpha val="100000"/>
                </a:schemeClr>
              </a:gs>
              <a:gs pos="92000">
                <a:schemeClr val="accent3">
                  <a:alpha val="100000"/>
                </a:schemeClr>
              </a:gs>
            </a:gsLst>
            <a:lin ang="2700000" scaled="false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5743817" y="1693544"/>
            <a:ext cx="704366" cy="638588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8147285" y="2012839"/>
            <a:ext cx="2615876" cy="3617682"/>
          </a:xfrm>
          <a:prstGeom prst="roundRect">
            <a:avLst>
              <a:gd name="adj" fmla="val 4833"/>
            </a:avLst>
          </a:prstGeom>
          <a:gradFill>
            <a:gsLst>
              <a:gs pos="0">
                <a:schemeClr val="accent3">
                  <a:alpha val="100000"/>
                </a:schemeClr>
              </a:gs>
              <a:gs pos="100000">
                <a:schemeClr val="accent1">
                  <a:lumMod val="40000"/>
                  <a:lumOff val="60000"/>
                  <a:alpha val="100000"/>
                </a:schemeClr>
              </a:gs>
            </a:gsLst>
            <a:lin ang="13500000" scaled="false"/>
          </a:gra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cxnSp>
        <p:nvCxnSpPr>
          <p:cNvPr id="14" name="标题 1"/>
          <p:cNvCxnSpPr/>
          <p:nvPr/>
        </p:nvCxnSpPr>
        <p:spPr>
          <a:xfrm>
            <a:off x="9162963" y="3200872"/>
            <a:ext cx="584521" cy="0"/>
          </a:xfrm>
          <a:prstGeom prst="line">
            <a:avLst/>
          </a:prstGeom>
          <a:noFill/>
          <a:ln w="38100" cap="sq">
            <a:solidFill>
              <a:schemeClr val="bg1"/>
            </a:solidFill>
            <a:miter/>
          </a:ln>
        </p:spPr>
      </p:cxnSp>
      <p:sp>
        <p:nvSpPr>
          <p:cNvPr id="15" name="标题 1"/>
          <p:cNvSpPr txBox="true"/>
          <p:nvPr/>
        </p:nvSpPr>
        <p:spPr>
          <a:xfrm>
            <a:off x="8841765" y="1399380"/>
            <a:ext cx="1226917" cy="1226917"/>
          </a:xfrm>
          <a:prstGeom prst="ellipse">
            <a:avLst/>
          </a:prstGeom>
          <a:solidFill>
            <a:schemeClr val="bg1"/>
          </a:solidFill>
          <a:ln w="5080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9095222" y="1652837"/>
            <a:ext cx="720001" cy="720001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17" name="标题 1"/>
          <p:cNvSpPr txBox="true"/>
          <p:nvPr/>
        </p:nvSpPr>
        <p:spPr>
          <a:xfrm>
            <a:off x="1552186" y="3267588"/>
            <a:ext cx="2335400" cy="21091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Source Han Sans"/>
                <a:ea typeface="Source Han Sans"/>
                <a:cs typeface="Source Han Sans"/>
              </a:rPr>
              <a:t>无证取水的机井必须关停，从源头杜绝非法取水行为，维护水资源管理秩序。
通过严格的关停措施，确保所有机井合法合规取水，保障地下水资源的合理利用。</a:t>
            </a:r>
            <a:endParaRPr kumimoji="1" lang="en-US" altLang="zh-CN" sz="14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8" name="标题 1"/>
          <p:cNvSpPr txBox="true"/>
          <p:nvPr/>
        </p:nvSpPr>
        <p:spPr>
          <a:xfrm>
            <a:off x="1553060" y="2707056"/>
            <a:ext cx="2339300" cy="422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Source Han Sans CN Bold"/>
                <a:ea typeface="Source Han Sans CN Bold"/>
                <a:cs typeface="Source Han Sans CN Bold"/>
              </a:rPr>
              <a:t>无证取水</a:t>
            </a:r>
            <a:endParaRPr kumimoji="1" lang="en-US" altLang="zh-CN" sz="16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9" name="标题 1"/>
          <p:cNvSpPr txBox="true"/>
          <p:nvPr/>
        </p:nvSpPr>
        <p:spPr>
          <a:xfrm>
            <a:off x="8296760" y="2707056"/>
            <a:ext cx="2339300" cy="422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Source Han Sans CN Bold"/>
                <a:ea typeface="Source Han Sans CN Bold"/>
                <a:cs typeface="Source Han Sans CN Bold"/>
              </a:rPr>
              <a:t>破坏机井</a:t>
            </a:r>
            <a:endParaRPr kumimoji="1" lang="en-US" altLang="zh-CN" sz="16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0" name="标题 1"/>
          <p:cNvSpPr txBox="true"/>
          <p:nvPr/>
        </p:nvSpPr>
        <p:spPr>
          <a:xfrm>
            <a:off x="8295886" y="3267588"/>
            <a:ext cx="2335400" cy="21091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Source Han Sans"/>
                <a:ea typeface="Source Han Sans"/>
                <a:cs typeface="Source Han Sans"/>
              </a:rPr>
              <a:t>破坏机井需赔偿，保护机井设施，确保灌溉用水安全，维护农民利益。
通过赔偿机制，保护机井设施，防止人为破坏，保障灌溉用水安全。</a:t>
            </a:r>
            <a:endParaRPr kumimoji="1" lang="en-US" altLang="zh-CN" sz="14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21" name="标题 1"/>
          <p:cNvSpPr txBox="true"/>
          <p:nvPr/>
        </p:nvSpPr>
        <p:spPr>
          <a:xfrm>
            <a:off x="4931260" y="2707056"/>
            <a:ext cx="2339300" cy="4228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Source Han Sans CN Bold"/>
                <a:ea typeface="Source Han Sans CN Bold"/>
                <a:cs typeface="Source Han Sans CN Bold"/>
              </a:rPr>
              <a:t>未批先建</a:t>
            </a:r>
            <a:endParaRPr kumimoji="1" lang="en-US" altLang="zh-CN" sz="16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2" name="标题 1"/>
          <p:cNvSpPr txBox="true"/>
          <p:nvPr/>
        </p:nvSpPr>
        <p:spPr>
          <a:xfrm>
            <a:off x="4930386" y="3267588"/>
            <a:ext cx="2335400" cy="21091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Source Han Sans"/>
                <a:ea typeface="Source Han Sans"/>
                <a:cs typeface="Source Han Sans"/>
              </a:rPr>
              <a:t>未批先建的机井必追责，强化审批程序，防止违规建设影响地下水资源。
通过追责机制，规范机井建设行为，保障地下水资源的可持续利用。</a:t>
            </a:r>
            <a:endParaRPr kumimoji="1" lang="en-US" altLang="zh-CN" sz="14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23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Source Han Sans CN Bold"/>
                <a:ea typeface="Source Han Sans CN Bold"/>
                <a:cs typeface="Source Han Sans CN Bold"/>
              </a:rPr>
              <a:t>红线条款</a:t>
            </a:r>
            <a:endParaRPr kumimoji="1" lang="en-US" altLang="zh-CN" sz="32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4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>
              <a:solidFill>
                <a:schemeClr val="tx1"/>
              </a:solidFill>
            </a:endParaRPr>
          </a:p>
        </p:txBody>
      </p:sp>
      <p:cxnSp>
        <p:nvCxnSpPr>
          <p:cNvPr id="25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6328538" y="1"/>
            <a:ext cx="5863462" cy="5303395"/>
          </a:xfrm>
          <a:custGeom>
            <a:avLst/>
            <a:gdLst>
              <a:gd name="connsiteX0" fmla="*/ 0 w 5863462"/>
              <a:gd name="connsiteY0" fmla="*/ 0 h 5303395"/>
              <a:gd name="connsiteX1" fmla="*/ 5863462 w 5863462"/>
              <a:gd name="connsiteY1" fmla="*/ 0 h 5303395"/>
              <a:gd name="connsiteX2" fmla="*/ 5863462 w 5863462"/>
              <a:gd name="connsiteY2" fmla="*/ 5303395 h 5303395"/>
              <a:gd name="connsiteX3" fmla="*/ 5832657 w 5863462"/>
              <a:gd name="connsiteY3" fmla="*/ 5285804 h 5303395"/>
              <a:gd name="connsiteX4" fmla="*/ 140872 w 5863462"/>
              <a:gd name="connsiteY4" fmla="*/ 268684 h 5303395"/>
            </a:gdLst>
            <a:ahLst/>
            <a:cxnLst/>
            <a:rect l="l" t="t" r="r" b="b"/>
            <a:pathLst>
              <a:path w="5863462" h="5303395">
                <a:moveTo>
                  <a:pt x="0" y="0"/>
                </a:moveTo>
                <a:lnTo>
                  <a:pt x="5863462" y="0"/>
                </a:lnTo>
                <a:lnTo>
                  <a:pt x="5863462" y="5303395"/>
                </a:lnTo>
                <a:lnTo>
                  <a:pt x="5832657" y="5285804"/>
                </a:lnTo>
                <a:cubicBezTo>
                  <a:pt x="2721779" y="3464094"/>
                  <a:pt x="968527" y="1746920"/>
                  <a:pt x="140872" y="26868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351188" y="1"/>
            <a:ext cx="5840812" cy="4647549"/>
          </a:xfrm>
          <a:custGeom>
            <a:avLst/>
            <a:gdLst>
              <a:gd name="connsiteX0" fmla="*/ 0 w 5840812"/>
              <a:gd name="connsiteY0" fmla="*/ 0 h 4647549"/>
              <a:gd name="connsiteX1" fmla="*/ 5840812 w 5840812"/>
              <a:gd name="connsiteY1" fmla="*/ 0 h 4647549"/>
              <a:gd name="connsiteX2" fmla="*/ 5840812 w 5840812"/>
              <a:gd name="connsiteY2" fmla="*/ 4647549 h 4647549"/>
              <a:gd name="connsiteX3" fmla="*/ 5628424 w 5840812"/>
              <a:gd name="connsiteY3" fmla="*/ 4535534 h 4647549"/>
              <a:gd name="connsiteX4" fmla="*/ 114639 w 5840812"/>
              <a:gd name="connsiteY4" fmla="*/ 177731 h 4647549"/>
            </a:gdLst>
            <a:ahLst/>
            <a:cxnLst/>
            <a:rect l="l" t="t" r="r" b="b"/>
            <a:pathLst>
              <a:path w="5840812" h="4647549">
                <a:moveTo>
                  <a:pt x="0" y="0"/>
                </a:moveTo>
                <a:lnTo>
                  <a:pt x="5840812" y="0"/>
                </a:lnTo>
                <a:lnTo>
                  <a:pt x="5840812" y="4647549"/>
                </a:lnTo>
                <a:lnTo>
                  <a:pt x="5628424" y="4535534"/>
                </a:lnTo>
                <a:cubicBezTo>
                  <a:pt x="2724938" y="2965187"/>
                  <a:pt x="1004095" y="1478945"/>
                  <a:pt x="114639" y="17773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7226159" y="1184148"/>
            <a:ext cx="4442555" cy="4442555"/>
          </a:xfrm>
          <a:prstGeom prst="ellipse">
            <a:avLst/>
          </a:prstGeom>
          <a:solidFill>
            <a:schemeClr val="bg1"/>
          </a:solidFill>
          <a:ln w="19780" cap="sq">
            <a:solidFill>
              <a:schemeClr val="accent1"/>
            </a:solidFill>
            <a:miter/>
          </a:ln>
          <a:effectLst>
            <a:outerShdw blurRad="158242" dist="33909" dir="8099998" algn="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16370" y="2780777"/>
            <a:ext cx="6360831" cy="217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gradFill>
                  <a:gsLst>
                    <a:gs pos="0">
                      <a:srgbClr val="007BFF">
                        <a:alpha val="100000"/>
                      </a:srgbClr>
                    </a:gs>
                    <a:gs pos="100000">
                      <a:srgbClr val="005CBF">
                        <a:alpha val="100000"/>
                      </a:srgbClr>
                    </a:gs>
                  </a:gsLst>
                  <a:lin ang="5400000" scaled="false"/>
                </a:gradFill>
                <a:latin typeface="OPPOSans H"/>
                <a:ea typeface="OPPOSans H"/>
                <a:cs typeface="OPPOSans H"/>
              </a:rPr>
              <a:t>二、管理责任分工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3563482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4201796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4840109" y="5094367"/>
            <a:ext cx="644249" cy="653796"/>
          </a:xfrm>
          <a:prstGeom prst="chevr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513" t="14694" r="25207"/>
          <a:stretch>
            <a:fillRect/>
          </a:stretch>
        </p:blipFill>
        <p:spPr>
          <a:xfrm>
            <a:off x="7345318" y="1303308"/>
            <a:ext cx="4204236" cy="4204236"/>
          </a:xfrm>
          <a:custGeom>
            <a:avLst/>
            <a:gdLst>
              <a:gd name="connsiteX0" fmla="*/ 2361930 w 4723860"/>
              <a:gd name="connsiteY0" fmla="*/ 0 h 4723860"/>
              <a:gd name="connsiteX1" fmla="*/ 4723860 w 4723860"/>
              <a:gd name="connsiteY1" fmla="*/ 2361930 h 4723860"/>
              <a:gd name="connsiteX2" fmla="*/ 2361930 w 4723860"/>
              <a:gd name="connsiteY2" fmla="*/ 4723860 h 4723860"/>
              <a:gd name="connsiteX3" fmla="*/ 0 w 4723860"/>
              <a:gd name="connsiteY3" fmla="*/ 2361930 h 4723860"/>
              <a:gd name="connsiteX4" fmla="*/ 2361930 w 4723860"/>
              <a:gd name="connsiteY4" fmla="*/ 0 h 4723860"/>
            </a:gdLst>
            <a:ahLst/>
            <a:cxnLst/>
            <a:rect l="l" t="t" r="r" b="b"/>
            <a:pathLst>
              <a:path w="4723860" h="4723860">
                <a:moveTo>
                  <a:pt x="2361930" y="0"/>
                </a:moveTo>
                <a:cubicBezTo>
                  <a:pt x="3666388" y="0"/>
                  <a:pt x="4723860" y="1057472"/>
                  <a:pt x="4723860" y="2361930"/>
                </a:cubicBezTo>
                <a:cubicBezTo>
                  <a:pt x="4723860" y="3666388"/>
                  <a:pt x="3666388" y="4723860"/>
                  <a:pt x="2361930" y="4723860"/>
                </a:cubicBezTo>
                <a:cubicBezTo>
                  <a:pt x="1057472" y="4723860"/>
                  <a:pt x="0" y="3666388"/>
                  <a:pt x="0" y="2361930"/>
                </a:cubicBezTo>
                <a:cubicBezTo>
                  <a:pt x="0" y="1057472"/>
                  <a:pt x="1057472" y="0"/>
                  <a:pt x="236193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true"/>
          <p:nvPr/>
        </p:nvSpPr>
        <p:spPr>
          <a:xfrm>
            <a:off x="7345319" y="4430433"/>
            <a:ext cx="1457923" cy="14579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7485510" y="4570624"/>
            <a:ext cx="1177539" cy="117753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false"/>
          </a:gradFill>
          <a:ln w="22225" cap="sq">
            <a:noFill/>
            <a:miter/>
          </a:ln>
          <a:effectLst>
            <a:outerShdw blurRad="135636" sx="102000" sy="102000" algn="ctr" rotWithShape="0">
              <a:schemeClr val="accent1">
                <a:alpha val="40000"/>
              </a:schemeClr>
            </a:outerShdw>
          </a:effectLst>
        </p:spPr>
        <p:txBody>
          <a:bodyPr vert="horz" wrap="square" lIns="81382" tIns="40691" rIns="81382" bIns="4069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7785145" y="4846190"/>
            <a:ext cx="578268" cy="626406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  <a:effectLst/>
        </p:spPr>
        <p:txBody>
          <a:bodyPr vert="horz" wrap="square" lIns="81382" tIns="40691" rIns="81382" bIns="40691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 flipH="true">
            <a:off x="10843795" y="694466"/>
            <a:ext cx="669471" cy="685644"/>
          </a:xfrm>
          <a:custGeom>
            <a:avLst/>
            <a:gdLst>
              <a:gd name="connsiteX0" fmla="*/ 49470 w 669471"/>
              <a:gd name="connsiteY0" fmla="*/ 586704 h 685644"/>
              <a:gd name="connsiteX1" fmla="*/ 0 w 669471"/>
              <a:gd name="connsiteY1" fmla="*/ 636174 h 685644"/>
              <a:gd name="connsiteX2" fmla="*/ 49470 w 669471"/>
              <a:gd name="connsiteY2" fmla="*/ 685644 h 685644"/>
              <a:gd name="connsiteX3" fmla="*/ 98940 w 669471"/>
              <a:gd name="connsiteY3" fmla="*/ 636174 h 685644"/>
              <a:gd name="connsiteX4" fmla="*/ 49470 w 669471"/>
              <a:gd name="connsiteY4" fmla="*/ 586704 h 685644"/>
              <a:gd name="connsiteX5" fmla="*/ 334736 w 669471"/>
              <a:gd name="connsiteY5" fmla="*/ 586704 h 685644"/>
              <a:gd name="connsiteX6" fmla="*/ 285266 w 669471"/>
              <a:gd name="connsiteY6" fmla="*/ 636174 h 685644"/>
              <a:gd name="connsiteX7" fmla="*/ 334736 w 669471"/>
              <a:gd name="connsiteY7" fmla="*/ 685644 h 685644"/>
              <a:gd name="connsiteX8" fmla="*/ 384206 w 669471"/>
              <a:gd name="connsiteY8" fmla="*/ 636174 h 685644"/>
              <a:gd name="connsiteX9" fmla="*/ 334736 w 669471"/>
              <a:gd name="connsiteY9" fmla="*/ 586704 h 685644"/>
              <a:gd name="connsiteX10" fmla="*/ 620001 w 669471"/>
              <a:gd name="connsiteY10" fmla="*/ 586704 h 685644"/>
              <a:gd name="connsiteX11" fmla="*/ 570531 w 669471"/>
              <a:gd name="connsiteY11" fmla="*/ 636174 h 685644"/>
              <a:gd name="connsiteX12" fmla="*/ 620001 w 669471"/>
              <a:gd name="connsiteY12" fmla="*/ 685644 h 685644"/>
              <a:gd name="connsiteX13" fmla="*/ 669471 w 669471"/>
              <a:gd name="connsiteY13" fmla="*/ 636174 h 685644"/>
              <a:gd name="connsiteX14" fmla="*/ 620001 w 669471"/>
              <a:gd name="connsiteY14" fmla="*/ 586704 h 685644"/>
              <a:gd name="connsiteX15" fmla="*/ 49470 w 669471"/>
              <a:gd name="connsiteY15" fmla="*/ 391136 h 685644"/>
              <a:gd name="connsiteX16" fmla="*/ 0 w 669471"/>
              <a:gd name="connsiteY16" fmla="*/ 440606 h 685644"/>
              <a:gd name="connsiteX17" fmla="*/ 49470 w 669471"/>
              <a:gd name="connsiteY17" fmla="*/ 490076 h 685644"/>
              <a:gd name="connsiteX18" fmla="*/ 98940 w 669471"/>
              <a:gd name="connsiteY18" fmla="*/ 440606 h 685644"/>
              <a:gd name="connsiteX19" fmla="*/ 49470 w 669471"/>
              <a:gd name="connsiteY19" fmla="*/ 391136 h 685644"/>
              <a:gd name="connsiteX20" fmla="*/ 334736 w 669471"/>
              <a:gd name="connsiteY20" fmla="*/ 391136 h 685644"/>
              <a:gd name="connsiteX21" fmla="*/ 285266 w 669471"/>
              <a:gd name="connsiteY21" fmla="*/ 440606 h 685644"/>
              <a:gd name="connsiteX22" fmla="*/ 334736 w 669471"/>
              <a:gd name="connsiteY22" fmla="*/ 490076 h 685644"/>
              <a:gd name="connsiteX23" fmla="*/ 384206 w 669471"/>
              <a:gd name="connsiteY23" fmla="*/ 440606 h 685644"/>
              <a:gd name="connsiteX24" fmla="*/ 334736 w 669471"/>
              <a:gd name="connsiteY24" fmla="*/ 391136 h 685644"/>
              <a:gd name="connsiteX25" fmla="*/ 620001 w 669471"/>
              <a:gd name="connsiteY25" fmla="*/ 391136 h 685644"/>
              <a:gd name="connsiteX26" fmla="*/ 570531 w 669471"/>
              <a:gd name="connsiteY26" fmla="*/ 440606 h 685644"/>
              <a:gd name="connsiteX27" fmla="*/ 620001 w 669471"/>
              <a:gd name="connsiteY27" fmla="*/ 490076 h 685644"/>
              <a:gd name="connsiteX28" fmla="*/ 669471 w 669471"/>
              <a:gd name="connsiteY28" fmla="*/ 440606 h 685644"/>
              <a:gd name="connsiteX29" fmla="*/ 620001 w 669471"/>
              <a:gd name="connsiteY29" fmla="*/ 391136 h 685644"/>
              <a:gd name="connsiteX30" fmla="*/ 49470 w 669471"/>
              <a:gd name="connsiteY30" fmla="*/ 195568 h 685644"/>
              <a:gd name="connsiteX31" fmla="*/ 0 w 669471"/>
              <a:gd name="connsiteY31" fmla="*/ 245038 h 685644"/>
              <a:gd name="connsiteX32" fmla="*/ 49470 w 669471"/>
              <a:gd name="connsiteY32" fmla="*/ 294508 h 685644"/>
              <a:gd name="connsiteX33" fmla="*/ 98940 w 669471"/>
              <a:gd name="connsiteY33" fmla="*/ 245038 h 685644"/>
              <a:gd name="connsiteX34" fmla="*/ 49470 w 669471"/>
              <a:gd name="connsiteY34" fmla="*/ 195568 h 685644"/>
              <a:gd name="connsiteX35" fmla="*/ 334736 w 669471"/>
              <a:gd name="connsiteY35" fmla="*/ 195568 h 685644"/>
              <a:gd name="connsiteX36" fmla="*/ 285266 w 669471"/>
              <a:gd name="connsiteY36" fmla="*/ 245038 h 685644"/>
              <a:gd name="connsiteX37" fmla="*/ 334736 w 669471"/>
              <a:gd name="connsiteY37" fmla="*/ 294508 h 685644"/>
              <a:gd name="connsiteX38" fmla="*/ 384206 w 669471"/>
              <a:gd name="connsiteY38" fmla="*/ 245038 h 685644"/>
              <a:gd name="connsiteX39" fmla="*/ 334736 w 669471"/>
              <a:gd name="connsiteY39" fmla="*/ 195568 h 685644"/>
              <a:gd name="connsiteX40" fmla="*/ 620001 w 669471"/>
              <a:gd name="connsiteY40" fmla="*/ 195568 h 685644"/>
              <a:gd name="connsiteX41" fmla="*/ 570531 w 669471"/>
              <a:gd name="connsiteY41" fmla="*/ 245038 h 685644"/>
              <a:gd name="connsiteX42" fmla="*/ 620001 w 669471"/>
              <a:gd name="connsiteY42" fmla="*/ 294508 h 685644"/>
              <a:gd name="connsiteX43" fmla="*/ 669471 w 669471"/>
              <a:gd name="connsiteY43" fmla="*/ 245038 h 685644"/>
              <a:gd name="connsiteX44" fmla="*/ 620001 w 669471"/>
              <a:gd name="connsiteY44" fmla="*/ 195568 h 685644"/>
              <a:gd name="connsiteX45" fmla="*/ 49470 w 669471"/>
              <a:gd name="connsiteY45" fmla="*/ 0 h 685644"/>
              <a:gd name="connsiteX46" fmla="*/ 0 w 669471"/>
              <a:gd name="connsiteY46" fmla="*/ 49470 h 685644"/>
              <a:gd name="connsiteX47" fmla="*/ 49470 w 669471"/>
              <a:gd name="connsiteY47" fmla="*/ 98940 h 685644"/>
              <a:gd name="connsiteX48" fmla="*/ 98940 w 669471"/>
              <a:gd name="connsiteY48" fmla="*/ 49470 h 685644"/>
              <a:gd name="connsiteX49" fmla="*/ 49470 w 669471"/>
              <a:gd name="connsiteY49" fmla="*/ 0 h 685644"/>
              <a:gd name="connsiteX50" fmla="*/ 334736 w 669471"/>
              <a:gd name="connsiteY50" fmla="*/ 0 h 685644"/>
              <a:gd name="connsiteX51" fmla="*/ 285266 w 669471"/>
              <a:gd name="connsiteY51" fmla="*/ 49470 h 685644"/>
              <a:gd name="connsiteX52" fmla="*/ 334736 w 669471"/>
              <a:gd name="connsiteY52" fmla="*/ 98940 h 685644"/>
              <a:gd name="connsiteX53" fmla="*/ 384206 w 669471"/>
              <a:gd name="connsiteY53" fmla="*/ 49470 h 685644"/>
              <a:gd name="connsiteX54" fmla="*/ 334736 w 669471"/>
              <a:gd name="connsiteY54" fmla="*/ 0 h 685644"/>
              <a:gd name="connsiteX55" fmla="*/ 620001 w 669471"/>
              <a:gd name="connsiteY55" fmla="*/ 0 h 685644"/>
              <a:gd name="connsiteX56" fmla="*/ 570531 w 669471"/>
              <a:gd name="connsiteY56" fmla="*/ 49470 h 685644"/>
              <a:gd name="connsiteX57" fmla="*/ 620001 w 669471"/>
              <a:gd name="connsiteY57" fmla="*/ 98940 h 685644"/>
              <a:gd name="connsiteX58" fmla="*/ 669471 w 669471"/>
              <a:gd name="connsiteY58" fmla="*/ 49470 h 685644"/>
              <a:gd name="connsiteX59" fmla="*/ 620001 w 669471"/>
              <a:gd name="connsiteY59" fmla="*/ 0 h 685644"/>
            </a:gdLst>
            <a:ahLst/>
            <a:cxnLst/>
            <a:rect l="l" t="t" r="r" b="b"/>
            <a:pathLst>
              <a:path w="669471" h="685644">
                <a:moveTo>
                  <a:pt x="49470" y="586704"/>
                </a:moveTo>
                <a:cubicBezTo>
                  <a:pt x="22148" y="586704"/>
                  <a:pt x="0" y="608852"/>
                  <a:pt x="0" y="636174"/>
                </a:cubicBezTo>
                <a:cubicBezTo>
                  <a:pt x="0" y="663496"/>
                  <a:pt x="22148" y="685644"/>
                  <a:pt x="49470" y="685644"/>
                </a:cubicBezTo>
                <a:cubicBezTo>
                  <a:pt x="76792" y="685644"/>
                  <a:pt x="98940" y="663496"/>
                  <a:pt x="98940" y="636174"/>
                </a:cubicBezTo>
                <a:cubicBezTo>
                  <a:pt x="98940" y="608852"/>
                  <a:pt x="76792" y="586704"/>
                  <a:pt x="49470" y="586704"/>
                </a:cubicBezTo>
                <a:close/>
                <a:moveTo>
                  <a:pt x="334736" y="586704"/>
                </a:moveTo>
                <a:cubicBezTo>
                  <a:pt x="307414" y="586704"/>
                  <a:pt x="285266" y="608852"/>
                  <a:pt x="285266" y="636174"/>
                </a:cubicBezTo>
                <a:cubicBezTo>
                  <a:pt x="285266" y="663496"/>
                  <a:pt x="307414" y="685644"/>
                  <a:pt x="334736" y="685644"/>
                </a:cubicBezTo>
                <a:cubicBezTo>
                  <a:pt x="362058" y="685644"/>
                  <a:pt x="384206" y="663496"/>
                  <a:pt x="384206" y="636174"/>
                </a:cubicBezTo>
                <a:cubicBezTo>
                  <a:pt x="384206" y="608852"/>
                  <a:pt x="362058" y="586704"/>
                  <a:pt x="334736" y="586704"/>
                </a:cubicBezTo>
                <a:close/>
                <a:moveTo>
                  <a:pt x="620001" y="586704"/>
                </a:moveTo>
                <a:cubicBezTo>
                  <a:pt x="592679" y="586704"/>
                  <a:pt x="570531" y="608852"/>
                  <a:pt x="570531" y="636174"/>
                </a:cubicBezTo>
                <a:cubicBezTo>
                  <a:pt x="570531" y="663496"/>
                  <a:pt x="592679" y="685644"/>
                  <a:pt x="620001" y="685644"/>
                </a:cubicBezTo>
                <a:cubicBezTo>
                  <a:pt x="647323" y="685644"/>
                  <a:pt x="669471" y="663496"/>
                  <a:pt x="669471" y="636174"/>
                </a:cubicBezTo>
                <a:cubicBezTo>
                  <a:pt x="669471" y="608852"/>
                  <a:pt x="647323" y="586704"/>
                  <a:pt x="620001" y="586704"/>
                </a:cubicBezTo>
                <a:close/>
                <a:moveTo>
                  <a:pt x="49470" y="391136"/>
                </a:moveTo>
                <a:cubicBezTo>
                  <a:pt x="22148" y="391136"/>
                  <a:pt x="0" y="413284"/>
                  <a:pt x="0" y="440606"/>
                </a:cubicBezTo>
                <a:cubicBezTo>
                  <a:pt x="0" y="467928"/>
                  <a:pt x="22148" y="490076"/>
                  <a:pt x="49470" y="490076"/>
                </a:cubicBezTo>
                <a:cubicBezTo>
                  <a:pt x="76792" y="490076"/>
                  <a:pt x="98940" y="467928"/>
                  <a:pt x="98940" y="440606"/>
                </a:cubicBezTo>
                <a:cubicBezTo>
                  <a:pt x="98940" y="413284"/>
                  <a:pt x="76792" y="391136"/>
                  <a:pt x="49470" y="391136"/>
                </a:cubicBezTo>
                <a:close/>
                <a:moveTo>
                  <a:pt x="334736" y="391136"/>
                </a:moveTo>
                <a:cubicBezTo>
                  <a:pt x="307414" y="391136"/>
                  <a:pt x="285266" y="413284"/>
                  <a:pt x="285266" y="440606"/>
                </a:cubicBezTo>
                <a:cubicBezTo>
                  <a:pt x="285266" y="467928"/>
                  <a:pt x="307414" y="490076"/>
                  <a:pt x="334736" y="490076"/>
                </a:cubicBezTo>
                <a:cubicBezTo>
                  <a:pt x="362058" y="490076"/>
                  <a:pt x="384206" y="467928"/>
                  <a:pt x="384206" y="440606"/>
                </a:cubicBezTo>
                <a:cubicBezTo>
                  <a:pt x="384206" y="413284"/>
                  <a:pt x="362058" y="391136"/>
                  <a:pt x="334736" y="391136"/>
                </a:cubicBezTo>
                <a:close/>
                <a:moveTo>
                  <a:pt x="620001" y="391136"/>
                </a:moveTo>
                <a:cubicBezTo>
                  <a:pt x="592679" y="391136"/>
                  <a:pt x="570531" y="413284"/>
                  <a:pt x="570531" y="440606"/>
                </a:cubicBezTo>
                <a:cubicBezTo>
                  <a:pt x="570531" y="467928"/>
                  <a:pt x="592679" y="490076"/>
                  <a:pt x="620001" y="490076"/>
                </a:cubicBezTo>
                <a:cubicBezTo>
                  <a:pt x="647323" y="490076"/>
                  <a:pt x="669471" y="467928"/>
                  <a:pt x="669471" y="440606"/>
                </a:cubicBezTo>
                <a:cubicBezTo>
                  <a:pt x="669471" y="413284"/>
                  <a:pt x="647323" y="391136"/>
                  <a:pt x="620001" y="391136"/>
                </a:cubicBezTo>
                <a:close/>
                <a:moveTo>
                  <a:pt x="49470" y="195568"/>
                </a:moveTo>
                <a:cubicBezTo>
                  <a:pt x="22148" y="195568"/>
                  <a:pt x="0" y="217716"/>
                  <a:pt x="0" y="245038"/>
                </a:cubicBezTo>
                <a:cubicBezTo>
                  <a:pt x="0" y="272360"/>
                  <a:pt x="22148" y="294508"/>
                  <a:pt x="49470" y="294508"/>
                </a:cubicBezTo>
                <a:cubicBezTo>
                  <a:pt x="76792" y="294508"/>
                  <a:pt x="98940" y="272360"/>
                  <a:pt x="98940" y="245038"/>
                </a:cubicBezTo>
                <a:cubicBezTo>
                  <a:pt x="98940" y="217716"/>
                  <a:pt x="76792" y="195568"/>
                  <a:pt x="49470" y="195568"/>
                </a:cubicBezTo>
                <a:close/>
                <a:moveTo>
                  <a:pt x="334736" y="195568"/>
                </a:moveTo>
                <a:cubicBezTo>
                  <a:pt x="307414" y="195568"/>
                  <a:pt x="285266" y="217716"/>
                  <a:pt x="285266" y="245038"/>
                </a:cubicBezTo>
                <a:cubicBezTo>
                  <a:pt x="285266" y="272360"/>
                  <a:pt x="307414" y="294508"/>
                  <a:pt x="334736" y="294508"/>
                </a:cubicBezTo>
                <a:cubicBezTo>
                  <a:pt x="362058" y="294508"/>
                  <a:pt x="384206" y="272360"/>
                  <a:pt x="384206" y="245038"/>
                </a:cubicBezTo>
                <a:cubicBezTo>
                  <a:pt x="384206" y="217716"/>
                  <a:pt x="362058" y="195568"/>
                  <a:pt x="334736" y="195568"/>
                </a:cubicBezTo>
                <a:close/>
                <a:moveTo>
                  <a:pt x="620001" y="195568"/>
                </a:moveTo>
                <a:cubicBezTo>
                  <a:pt x="592679" y="195568"/>
                  <a:pt x="570531" y="217716"/>
                  <a:pt x="570531" y="245038"/>
                </a:cubicBezTo>
                <a:cubicBezTo>
                  <a:pt x="570531" y="272360"/>
                  <a:pt x="592679" y="294508"/>
                  <a:pt x="620001" y="294508"/>
                </a:cubicBezTo>
                <a:cubicBezTo>
                  <a:pt x="647323" y="294508"/>
                  <a:pt x="669471" y="272360"/>
                  <a:pt x="669471" y="245038"/>
                </a:cubicBezTo>
                <a:cubicBezTo>
                  <a:pt x="669471" y="217716"/>
                  <a:pt x="647323" y="195568"/>
                  <a:pt x="620001" y="195568"/>
                </a:cubicBezTo>
                <a:close/>
                <a:moveTo>
                  <a:pt x="49470" y="0"/>
                </a:moveTo>
                <a:cubicBezTo>
                  <a:pt x="22148" y="0"/>
                  <a:pt x="0" y="22148"/>
                  <a:pt x="0" y="49470"/>
                </a:cubicBezTo>
                <a:cubicBezTo>
                  <a:pt x="0" y="76792"/>
                  <a:pt x="22148" y="98940"/>
                  <a:pt x="49470" y="98940"/>
                </a:cubicBezTo>
                <a:cubicBezTo>
                  <a:pt x="76792" y="98940"/>
                  <a:pt x="98940" y="76792"/>
                  <a:pt x="98940" y="49470"/>
                </a:cubicBezTo>
                <a:cubicBezTo>
                  <a:pt x="98940" y="22148"/>
                  <a:pt x="76792" y="0"/>
                  <a:pt x="49470" y="0"/>
                </a:cubicBezTo>
                <a:close/>
                <a:moveTo>
                  <a:pt x="334736" y="0"/>
                </a:moveTo>
                <a:cubicBezTo>
                  <a:pt x="307414" y="0"/>
                  <a:pt x="285266" y="22148"/>
                  <a:pt x="285266" y="49470"/>
                </a:cubicBezTo>
                <a:cubicBezTo>
                  <a:pt x="285266" y="76792"/>
                  <a:pt x="307414" y="98940"/>
                  <a:pt x="334736" y="98940"/>
                </a:cubicBezTo>
                <a:cubicBezTo>
                  <a:pt x="362058" y="98940"/>
                  <a:pt x="384206" y="76792"/>
                  <a:pt x="384206" y="49470"/>
                </a:cubicBezTo>
                <a:cubicBezTo>
                  <a:pt x="384206" y="22148"/>
                  <a:pt x="362058" y="0"/>
                  <a:pt x="334736" y="0"/>
                </a:cubicBezTo>
                <a:close/>
                <a:moveTo>
                  <a:pt x="620001" y="0"/>
                </a:moveTo>
                <a:cubicBezTo>
                  <a:pt x="592679" y="0"/>
                  <a:pt x="570531" y="22148"/>
                  <a:pt x="570531" y="49470"/>
                </a:cubicBezTo>
                <a:cubicBezTo>
                  <a:pt x="570531" y="76792"/>
                  <a:pt x="592679" y="98940"/>
                  <a:pt x="620001" y="98940"/>
                </a:cubicBezTo>
                <a:cubicBezTo>
                  <a:pt x="647323" y="98940"/>
                  <a:pt x="669471" y="76792"/>
                  <a:pt x="669471" y="49470"/>
                </a:cubicBezTo>
                <a:cubicBezTo>
                  <a:pt x="669471" y="22148"/>
                  <a:pt x="647323" y="0"/>
                  <a:pt x="620001" y="0"/>
                </a:cubicBezTo>
                <a:close/>
              </a:path>
            </a:pathLst>
          </a:custGeom>
          <a:gradFill>
            <a:gsLst>
              <a:gs pos="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1110580" y="1692828"/>
            <a:ext cx="2568356" cy="1889860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2005586" y="1292457"/>
            <a:ext cx="778344" cy="77834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2221170" y="1521048"/>
            <a:ext cx="347176" cy="321161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660054" y="2135194"/>
            <a:ext cx="3469410" cy="3479747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719490" y="2195473"/>
            <a:ext cx="3350538" cy="3359189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953625" y="3298246"/>
            <a:ext cx="2882257" cy="19976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区水务局负责取水许可审批，严格把控机井取水合法性，确保水资源合理利用。
通过审批环节，规范机井取水行为，保障地下水资源的可持续利用。</a:t>
            </a:r>
            <a:endParaRPr kumimoji="1" lang="en-US" altLang="zh-CN" sz="1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953626" y="2399660"/>
            <a:ext cx="2882257" cy="81833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取水许可审批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4796818" y="1692828"/>
            <a:ext cx="2568356" cy="1889860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5691825" y="1292457"/>
            <a:ext cx="778344" cy="778343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2" name="标题 1"/>
          <p:cNvSpPr txBox="true"/>
          <p:nvPr/>
        </p:nvSpPr>
        <p:spPr>
          <a:xfrm>
            <a:off x="5928997" y="1508040"/>
            <a:ext cx="303997" cy="347176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3" name="标题 1"/>
          <p:cNvSpPr txBox="true"/>
          <p:nvPr/>
        </p:nvSpPr>
        <p:spPr>
          <a:xfrm>
            <a:off x="4346292" y="2135194"/>
            <a:ext cx="3469410" cy="3479747"/>
          </a:xfrm>
          <a:prstGeom prst="roundRect">
            <a:avLst>
              <a:gd name="adj" fmla="val 5152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4405728" y="2195473"/>
            <a:ext cx="3350538" cy="3359189"/>
          </a:xfrm>
          <a:prstGeom prst="roundRect">
            <a:avLst>
              <a:gd name="adj" fmla="val 5152"/>
            </a:avLst>
          </a:prstGeom>
          <a:solidFill>
            <a:schemeClr val="accent2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5" name="标题 1"/>
          <p:cNvSpPr txBox="true"/>
          <p:nvPr/>
        </p:nvSpPr>
        <p:spPr>
          <a:xfrm>
            <a:off x="4639863" y="3298246"/>
            <a:ext cx="2882257" cy="20103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对超采行为进行执法，严厉打击非法取水，维护地下水位稳定，保障生态平衡。
通过执法手段，遏制超采行为，保护地下水资源，维护生态环境。</a:t>
            </a:r>
            <a:endParaRPr kumimoji="1" lang="en-US" altLang="zh-CN" sz="1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4639864" y="2399660"/>
            <a:ext cx="2882257" cy="81833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超采执法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7" name="标题 1"/>
          <p:cNvSpPr txBox="true"/>
          <p:nvPr/>
        </p:nvSpPr>
        <p:spPr>
          <a:xfrm>
            <a:off x="8500363" y="1692828"/>
            <a:ext cx="2568356" cy="1889860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8" name="标题 1"/>
          <p:cNvSpPr txBox="true"/>
          <p:nvPr/>
        </p:nvSpPr>
        <p:spPr>
          <a:xfrm>
            <a:off x="9395368" y="1292457"/>
            <a:ext cx="778344" cy="77834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19" name="标题 1"/>
          <p:cNvSpPr txBox="true"/>
          <p:nvPr/>
        </p:nvSpPr>
        <p:spPr>
          <a:xfrm>
            <a:off x="9610953" y="1513641"/>
            <a:ext cx="347176" cy="335975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0" name="标题 1"/>
          <p:cNvSpPr txBox="true"/>
          <p:nvPr/>
        </p:nvSpPr>
        <p:spPr>
          <a:xfrm>
            <a:off x="8049837" y="2135194"/>
            <a:ext cx="3469410" cy="3479747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21" name="标题 1"/>
          <p:cNvSpPr txBox="true"/>
          <p:nvPr/>
        </p:nvSpPr>
        <p:spPr>
          <a:xfrm>
            <a:off x="8343408" y="3298246"/>
            <a:ext cx="2882257" cy="20103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负责机井报废核减，规范机井退出机制，避免“僵尸机井”占用资源。
通过核减机制，优化机井资源，提高水资源利用效率。</a:t>
            </a:r>
            <a:endParaRPr kumimoji="1" lang="en-US" altLang="zh-CN" sz="1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22" name="标题 1"/>
          <p:cNvSpPr txBox="true"/>
          <p:nvPr/>
        </p:nvSpPr>
        <p:spPr>
          <a:xfrm>
            <a:off x="8343409" y="2399660"/>
            <a:ext cx="2882257" cy="81833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机井报废核减</a:t>
            </a:r>
            <a:endParaRPr kumimoji="1" lang="en-US" altLang="zh-CN" sz="16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3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区水务局职责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4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25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sp>
        <p:nvSpPr>
          <p:cNvPr id="3" name="标题 1"/>
          <p:cNvSpPr txBox="true"/>
          <p:nvPr/>
        </p:nvSpPr>
        <p:spPr>
          <a:xfrm>
            <a:off x="4005613" y="1382155"/>
            <a:ext cx="4180775" cy="4180775"/>
          </a:xfrm>
          <a:prstGeom prst="ellipse">
            <a:avLst/>
          </a:prstGeom>
          <a:gradFill>
            <a:gsLst>
              <a:gs pos="6600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4413115" y="1789657"/>
            <a:ext cx="3365771" cy="3365771"/>
          </a:xfrm>
          <a:prstGeom prst="ellipse">
            <a:avLst/>
          </a:prstGeom>
          <a:noFill/>
          <a:ln w="381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5" name="标题 1"/>
          <p:cNvSpPr txBox="true"/>
          <p:nvPr/>
        </p:nvSpPr>
        <p:spPr>
          <a:xfrm>
            <a:off x="663636" y="2201465"/>
            <a:ext cx="3888000" cy="279400"/>
          </a:xfrm>
          <a:custGeom>
            <a:avLst/>
            <a:gdLst>
              <a:gd name="connsiteX0" fmla="*/ 3143250 w 3143250"/>
              <a:gd name="connsiteY0" fmla="*/ 279400 h 279400"/>
              <a:gd name="connsiteX1" fmla="*/ 2863850 w 3143250"/>
              <a:gd name="connsiteY1" fmla="*/ 0 h 279400"/>
              <a:gd name="connsiteX2" fmla="*/ 0 w 3143250"/>
              <a:gd name="connsiteY2" fmla="*/ 0 h 279400"/>
            </a:gdLst>
            <a:ahLst/>
            <a:cxnLst/>
            <a:rect l="l" t="t" r="r" b="b"/>
            <a:pathLst>
              <a:path w="3143250" h="279400">
                <a:moveTo>
                  <a:pt x="3143250" y="279400"/>
                </a:moveTo>
                <a:lnTo>
                  <a:pt x="2863850" y="0"/>
                </a:lnTo>
                <a:lnTo>
                  <a:pt x="0" y="0"/>
                </a:lnTo>
              </a:path>
            </a:pathLst>
          </a:custGeom>
          <a:noFill/>
          <a:ln w="12700" cap="sq">
            <a:solidFill>
              <a:schemeClr val="bg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4603027" y="1979569"/>
            <a:ext cx="2985947" cy="2985947"/>
          </a:xfrm>
          <a:prstGeom prst="ellipse">
            <a:avLst/>
          </a:prstGeom>
          <a:gradFill>
            <a:gsLst>
              <a:gs pos="5600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 flipH="true">
            <a:off x="7890407" y="3096815"/>
            <a:ext cx="3646229" cy="279400"/>
          </a:xfrm>
          <a:custGeom>
            <a:avLst/>
            <a:gdLst>
              <a:gd name="connsiteX0" fmla="*/ 3143250 w 3143250"/>
              <a:gd name="connsiteY0" fmla="*/ 279400 h 279400"/>
              <a:gd name="connsiteX1" fmla="*/ 2863850 w 3143250"/>
              <a:gd name="connsiteY1" fmla="*/ 0 h 279400"/>
              <a:gd name="connsiteX2" fmla="*/ 0 w 3143250"/>
              <a:gd name="connsiteY2" fmla="*/ 0 h 279400"/>
            </a:gdLst>
            <a:ahLst/>
            <a:cxnLst/>
            <a:rect l="l" t="t" r="r" b="b"/>
            <a:pathLst>
              <a:path w="3143250" h="279400">
                <a:moveTo>
                  <a:pt x="3143250" y="279400"/>
                </a:moveTo>
                <a:lnTo>
                  <a:pt x="2863850" y="0"/>
                </a:lnTo>
                <a:lnTo>
                  <a:pt x="0" y="0"/>
                </a:lnTo>
              </a:path>
            </a:pathLst>
          </a:custGeom>
          <a:noFill/>
          <a:ln w="12700" cap="sq">
            <a:solidFill>
              <a:schemeClr val="bg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 flipV="true">
            <a:off x="663636" y="4478060"/>
            <a:ext cx="3888000" cy="279400"/>
          </a:xfrm>
          <a:custGeom>
            <a:avLst/>
            <a:gdLst>
              <a:gd name="connsiteX0" fmla="*/ 3143250 w 3143250"/>
              <a:gd name="connsiteY0" fmla="*/ 279400 h 279400"/>
              <a:gd name="connsiteX1" fmla="*/ 2863850 w 3143250"/>
              <a:gd name="connsiteY1" fmla="*/ 0 h 279400"/>
              <a:gd name="connsiteX2" fmla="*/ 0 w 3143250"/>
              <a:gd name="connsiteY2" fmla="*/ 0 h 279400"/>
            </a:gdLst>
            <a:ahLst/>
            <a:cxnLst/>
            <a:rect l="l" t="t" r="r" b="b"/>
            <a:pathLst>
              <a:path w="3143250" h="279400">
                <a:moveTo>
                  <a:pt x="3143250" y="279400"/>
                </a:moveTo>
                <a:lnTo>
                  <a:pt x="2863850" y="0"/>
                </a:lnTo>
                <a:lnTo>
                  <a:pt x="0" y="0"/>
                </a:lnTo>
              </a:path>
            </a:pathLst>
          </a:custGeom>
          <a:noFill/>
          <a:ln w="12700" cap="sq">
            <a:solidFill>
              <a:schemeClr val="bg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9" name="标题 1"/>
          <p:cNvSpPr txBox="true"/>
          <p:nvPr/>
        </p:nvSpPr>
        <p:spPr>
          <a:xfrm>
            <a:off x="666396" y="1438562"/>
            <a:ext cx="3556807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just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机井台账管理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666396" y="2238667"/>
            <a:ext cx="3556807" cy="154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乡镇政府负责机井台账管理，详细记录机井信息，为精准管理提供数据支持。
通过台账管理，掌握机井动态，提高管理效率和科学性。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666396" y="4009507"/>
            <a:ext cx="3556807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just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违规行为初筛上报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666396" y="4765195"/>
            <a:ext cx="3556807" cy="154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对发现的违规行为进行初筛，并及时上报区水务局，确保问题快速解决。
通过初筛上报，提高问题处理效率，保障机井管理的规范性。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7965823" y="2333912"/>
            <a:ext cx="3556807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just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日常巡查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4" name="标题 1"/>
          <p:cNvSpPr txBox="true"/>
          <p:nvPr/>
        </p:nvSpPr>
        <p:spPr>
          <a:xfrm>
            <a:off x="7965823" y="3134017"/>
            <a:ext cx="3556807" cy="154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定期巡查机井，检查计量设施和用水情况，及时发现和处理违规行为。
通过日常巡查，保障机井正常运行，防止违规取水行为。</a:t>
            </a:r>
            <a:endParaRPr kumimoji="1" lang="en-US" altLang="zh-CN" sz="1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5041809" y="2418351"/>
            <a:ext cx="2108384" cy="2108384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>
                <a:lumMod val="50000"/>
                <a:alpha val="50000"/>
              </a:schemeClr>
            </a:solidFill>
            <a:miter/>
          </a:ln>
          <a:effectLst>
            <a:outerShdw blurRad="190500" dist="38100" dir="5400000" algn="t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6" name="标题 1"/>
          <p:cNvSpPr txBox="true"/>
          <p:nvPr/>
        </p:nvSpPr>
        <p:spPr>
          <a:xfrm>
            <a:off x="4904461" y="2281004"/>
            <a:ext cx="2383080" cy="2383078"/>
          </a:xfrm>
          <a:custGeom>
            <a:avLst/>
            <a:gdLst>
              <a:gd name="connsiteX0" fmla="*/ 1384092 w 2768184"/>
              <a:gd name="connsiteY0" fmla="*/ 199136 h 2768182"/>
              <a:gd name="connsiteX1" fmla="*/ 199136 w 2768184"/>
              <a:gd name="connsiteY1" fmla="*/ 1384091 h 2768182"/>
              <a:gd name="connsiteX2" fmla="*/ 1384092 w 2768184"/>
              <a:gd name="connsiteY2" fmla="*/ 2569046 h 2768182"/>
              <a:gd name="connsiteX3" fmla="*/ 2569048 w 2768184"/>
              <a:gd name="connsiteY3" fmla="*/ 1384091 h 2768182"/>
              <a:gd name="connsiteX4" fmla="*/ 1384092 w 2768184"/>
              <a:gd name="connsiteY4" fmla="*/ 199136 h 2768182"/>
              <a:gd name="connsiteX5" fmla="*/ 1384092 w 2768184"/>
              <a:gd name="connsiteY5" fmla="*/ 0 h 2768182"/>
              <a:gd name="connsiteX6" fmla="*/ 2768184 w 2768184"/>
              <a:gd name="connsiteY6" fmla="*/ 1384091 h 2768182"/>
              <a:gd name="connsiteX7" fmla="*/ 1384092 w 2768184"/>
              <a:gd name="connsiteY7" fmla="*/ 2768182 h 2768182"/>
              <a:gd name="connsiteX8" fmla="*/ 0 w 2768184"/>
              <a:gd name="connsiteY8" fmla="*/ 1384091 h 2768182"/>
              <a:gd name="connsiteX9" fmla="*/ 1384092 w 2768184"/>
              <a:gd name="connsiteY9" fmla="*/ 0 h 2768182"/>
            </a:gdLst>
            <a:ahLst/>
            <a:cxnLst/>
            <a:rect l="l" t="t" r="r" b="b"/>
            <a:pathLst>
              <a:path w="2768184" h="2768182">
                <a:moveTo>
                  <a:pt x="1384092" y="199136"/>
                </a:moveTo>
                <a:cubicBezTo>
                  <a:pt x="729659" y="199136"/>
                  <a:pt x="199136" y="729658"/>
                  <a:pt x="199136" y="1384091"/>
                </a:cubicBezTo>
                <a:cubicBezTo>
                  <a:pt x="199136" y="2038524"/>
                  <a:pt x="729659" y="2569046"/>
                  <a:pt x="1384092" y="2569046"/>
                </a:cubicBezTo>
                <a:cubicBezTo>
                  <a:pt x="2038525" y="2569046"/>
                  <a:pt x="2569048" y="2038524"/>
                  <a:pt x="2569048" y="1384091"/>
                </a:cubicBezTo>
                <a:cubicBezTo>
                  <a:pt x="2569048" y="729658"/>
                  <a:pt x="2038525" y="199136"/>
                  <a:pt x="1384092" y="199136"/>
                </a:cubicBezTo>
                <a:close/>
                <a:moveTo>
                  <a:pt x="1384092" y="0"/>
                </a:moveTo>
                <a:cubicBezTo>
                  <a:pt x="2148505" y="0"/>
                  <a:pt x="2768184" y="619679"/>
                  <a:pt x="2768184" y="1384091"/>
                </a:cubicBezTo>
                <a:cubicBezTo>
                  <a:pt x="2768184" y="2148503"/>
                  <a:pt x="2148505" y="2768182"/>
                  <a:pt x="1384092" y="2768182"/>
                </a:cubicBezTo>
                <a:cubicBezTo>
                  <a:pt x="619679" y="2768182"/>
                  <a:pt x="0" y="2148503"/>
                  <a:pt x="0" y="1384091"/>
                </a:cubicBezTo>
                <a:cubicBezTo>
                  <a:pt x="0" y="619679"/>
                  <a:pt x="619679" y="0"/>
                  <a:pt x="138409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5000">
                <a:schemeClr val="accent1">
                  <a:lumMod val="60000"/>
                  <a:lumOff val="40000"/>
                </a:schemeClr>
              </a:gs>
            </a:gsLst>
            <a:lin ang="2700000" scaled="false"/>
          </a:gra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7" name="标题 1"/>
          <p:cNvSpPr txBox="true"/>
          <p:nvPr/>
        </p:nvSpPr>
        <p:spPr>
          <a:xfrm>
            <a:off x="4476491" y="4240191"/>
            <a:ext cx="283204" cy="283204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8" name="标题 1"/>
          <p:cNvSpPr txBox="true"/>
          <p:nvPr/>
        </p:nvSpPr>
        <p:spPr>
          <a:xfrm>
            <a:off x="4544257" y="4307957"/>
            <a:ext cx="147672" cy="147672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>
                <a:lumMod val="50000"/>
                <a:alpha val="50000"/>
              </a:schemeClr>
            </a:solidFill>
            <a:miter/>
          </a:ln>
          <a:effectLst>
            <a:outerShdw blurRad="190500" dist="38100" dir="5400000" algn="t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19" name="标题 1"/>
          <p:cNvSpPr txBox="true"/>
          <p:nvPr/>
        </p:nvSpPr>
        <p:spPr>
          <a:xfrm>
            <a:off x="5661786" y="3052339"/>
            <a:ext cx="868428" cy="840406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20" name="标题 1"/>
          <p:cNvSpPr txBox="true"/>
          <p:nvPr/>
        </p:nvSpPr>
        <p:spPr>
          <a:xfrm>
            <a:off x="4476491" y="2449311"/>
            <a:ext cx="283204" cy="283204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21" name="标题 1"/>
          <p:cNvSpPr txBox="true"/>
          <p:nvPr/>
        </p:nvSpPr>
        <p:spPr>
          <a:xfrm>
            <a:off x="4544257" y="2517077"/>
            <a:ext cx="147672" cy="147672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>
                <a:lumMod val="50000"/>
                <a:alpha val="50000"/>
              </a:schemeClr>
            </a:solidFill>
            <a:miter/>
          </a:ln>
          <a:effectLst>
            <a:outerShdw blurRad="190500" dist="38100" dir="5400000" algn="t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22" name="标题 1"/>
          <p:cNvSpPr txBox="true"/>
          <p:nvPr/>
        </p:nvSpPr>
        <p:spPr>
          <a:xfrm>
            <a:off x="7629159" y="3306561"/>
            <a:ext cx="283204" cy="283204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23" name="标题 1"/>
          <p:cNvSpPr txBox="true"/>
          <p:nvPr/>
        </p:nvSpPr>
        <p:spPr>
          <a:xfrm>
            <a:off x="7696925" y="3374327"/>
            <a:ext cx="147672" cy="147672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>
                <a:lumMod val="50000"/>
                <a:alpha val="50000"/>
              </a:schemeClr>
            </a:solidFill>
            <a:miter/>
          </a:ln>
          <a:effectLst>
            <a:outerShdw blurRad="190500" dist="38100" dir="5400000" algn="t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00000"/>
              </a:lnSpc>
            </a:pPr>
            <a:endParaRPr kumimoji="1" lang="zh-CN" altLang="en-US" b="1"/>
          </a:p>
        </p:txBody>
      </p:sp>
      <p:sp>
        <p:nvSpPr>
          <p:cNvPr id="24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乡镇政府职责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5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b="1"/>
          </a:p>
        </p:txBody>
      </p:sp>
      <p:cxnSp>
        <p:nvCxnSpPr>
          <p:cNvPr id="26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1351099" y="1553058"/>
            <a:ext cx="9489802" cy="10752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集体机井运行维护</a:t>
            </a:r>
            <a:endParaRPr kumimoji="1" lang="en-US" altLang="zh-CN" sz="20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78143" y="3209953"/>
            <a:ext cx="913910" cy="913908"/>
            <a:chOff x="3078143" y="3209953"/>
            <a:chExt cx="913910" cy="913908"/>
          </a:xfrm>
        </p:grpSpPr>
        <p:sp>
          <p:nvSpPr>
            <p:cNvPr id="5" name="标题 1"/>
            <p:cNvSpPr txBox="true"/>
            <p:nvPr/>
          </p:nvSpPr>
          <p:spPr>
            <a:xfrm>
              <a:off x="3175099" y="3306907"/>
              <a:ext cx="720000" cy="720000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rou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6" name="标题 1"/>
            <p:cNvSpPr txBox="true"/>
            <p:nvPr/>
          </p:nvSpPr>
          <p:spPr>
            <a:xfrm>
              <a:off x="3363061" y="3480549"/>
              <a:ext cx="344075" cy="372717"/>
            </a:xfrm>
            <a:custGeom>
              <a:avLst/>
              <a:gdLst>
                <a:gd name="connsiteX0" fmla="*/ 712625 w 1425436"/>
                <a:gd name="connsiteY0" fmla="*/ 111621 h 1544091"/>
                <a:gd name="connsiteX1" fmla="*/ 902567 w 1425436"/>
                <a:gd name="connsiteY1" fmla="*/ 190314 h 1544091"/>
                <a:gd name="connsiteX2" fmla="*/ 981260 w 1425436"/>
                <a:gd name="connsiteY2" fmla="*/ 380256 h 1544091"/>
                <a:gd name="connsiteX3" fmla="*/ 902567 w 1425436"/>
                <a:gd name="connsiteY3" fmla="*/ 570198 h 1544091"/>
                <a:gd name="connsiteX4" fmla="*/ 712625 w 1425436"/>
                <a:gd name="connsiteY4" fmla="*/ 648891 h 1544091"/>
                <a:gd name="connsiteX5" fmla="*/ 522684 w 1425436"/>
                <a:gd name="connsiteY5" fmla="*/ 570198 h 1544091"/>
                <a:gd name="connsiteX6" fmla="*/ 444177 w 1425436"/>
                <a:gd name="connsiteY6" fmla="*/ 380070 h 1544091"/>
                <a:gd name="connsiteX7" fmla="*/ 522870 w 1425436"/>
                <a:gd name="connsiteY7" fmla="*/ 190128 h 1544091"/>
                <a:gd name="connsiteX8" fmla="*/ 712625 w 1425436"/>
                <a:gd name="connsiteY8" fmla="*/ 111621 h 1544091"/>
                <a:gd name="connsiteX9" fmla="*/ 712625 w 1425436"/>
                <a:gd name="connsiteY9" fmla="*/ 0 h 1544091"/>
                <a:gd name="connsiteX10" fmla="*/ 332556 w 1425436"/>
                <a:gd name="connsiteY10" fmla="*/ 380070 h 1544091"/>
                <a:gd name="connsiteX11" fmla="*/ 712625 w 1425436"/>
                <a:gd name="connsiteY11" fmla="*/ 760140 h 1544091"/>
                <a:gd name="connsiteX12" fmla="*/ 1092695 w 1425436"/>
                <a:gd name="connsiteY12" fmla="*/ 380070 h 1544091"/>
                <a:gd name="connsiteX13" fmla="*/ 712625 w 1425436"/>
                <a:gd name="connsiteY13" fmla="*/ 0 h 1544091"/>
                <a:gd name="connsiteX14" fmla="*/ 712625 w 1425436"/>
                <a:gd name="connsiteY14" fmla="*/ 943012 h 1544091"/>
                <a:gd name="connsiteX15" fmla="*/ 978842 w 1425436"/>
                <a:gd name="connsiteY15" fmla="*/ 976685 h 1544091"/>
                <a:gd name="connsiteX16" fmla="*/ 1146087 w 1425436"/>
                <a:gd name="connsiteY16" fmla="*/ 1059470 h 1544091"/>
                <a:gd name="connsiteX17" fmla="*/ 1248593 w 1425436"/>
                <a:gd name="connsiteY17" fmla="*/ 1174440 h 1544091"/>
                <a:gd name="connsiteX18" fmla="*/ 1310356 w 1425436"/>
                <a:gd name="connsiteY18" fmla="*/ 1316385 h 1544091"/>
                <a:gd name="connsiteX19" fmla="*/ 1296590 w 1425436"/>
                <a:gd name="connsiteY19" fmla="*/ 1390241 h 1544091"/>
                <a:gd name="connsiteX20" fmla="*/ 1208595 w 1425436"/>
                <a:gd name="connsiteY20" fmla="*/ 1432285 h 1544091"/>
                <a:gd name="connsiteX21" fmla="*/ 216842 w 1425436"/>
                <a:gd name="connsiteY21" fmla="*/ 1432285 h 1544091"/>
                <a:gd name="connsiteX22" fmla="*/ 128847 w 1425436"/>
                <a:gd name="connsiteY22" fmla="*/ 1390241 h 1544091"/>
                <a:gd name="connsiteX23" fmla="*/ 115081 w 1425436"/>
                <a:gd name="connsiteY23" fmla="*/ 1316385 h 1544091"/>
                <a:gd name="connsiteX24" fmla="*/ 176844 w 1425436"/>
                <a:gd name="connsiteY24" fmla="*/ 1174440 h 1544091"/>
                <a:gd name="connsiteX25" fmla="*/ 279350 w 1425436"/>
                <a:gd name="connsiteY25" fmla="*/ 1059470 h 1544091"/>
                <a:gd name="connsiteX26" fmla="*/ 446595 w 1425436"/>
                <a:gd name="connsiteY26" fmla="*/ 976685 h 1544091"/>
                <a:gd name="connsiteX27" fmla="*/ 712625 w 1425436"/>
                <a:gd name="connsiteY27" fmla="*/ 943012 h 1544091"/>
                <a:gd name="connsiteX28" fmla="*/ 712625 w 1425436"/>
                <a:gd name="connsiteY28" fmla="*/ 831391 h 1544091"/>
                <a:gd name="connsiteX29" fmla="*/ 8296 w 1425436"/>
                <a:gd name="connsiteY29" fmla="*/ 1284387 h 1544091"/>
                <a:gd name="connsiteX30" fmla="*/ 216842 w 1425436"/>
                <a:gd name="connsiteY30" fmla="*/ 1544092 h 1544091"/>
                <a:gd name="connsiteX31" fmla="*/ 1208595 w 1425436"/>
                <a:gd name="connsiteY31" fmla="*/ 1544092 h 1544091"/>
                <a:gd name="connsiteX32" fmla="*/ 1417141 w 1425436"/>
                <a:gd name="connsiteY32" fmla="*/ 1284387 h 1544091"/>
                <a:gd name="connsiteX33" fmla="*/ 712625 w 1425436"/>
                <a:gd name="connsiteY33" fmla="*/ 831391 h 1544091"/>
              </a:gdLst>
              <a:ahLst/>
              <a:cxnLst/>
              <a:rect l="l" t="t" r="r" b="b"/>
              <a:pathLst>
                <a:path w="1425436" h="1544091">
                  <a:moveTo>
                    <a:pt x="712625" y="111621"/>
                  </a:moveTo>
                  <a:cubicBezTo>
                    <a:pt x="784435" y="111621"/>
                    <a:pt x="851780" y="139526"/>
                    <a:pt x="902567" y="190314"/>
                  </a:cubicBezTo>
                  <a:cubicBezTo>
                    <a:pt x="953355" y="241102"/>
                    <a:pt x="981260" y="308446"/>
                    <a:pt x="981260" y="380256"/>
                  </a:cubicBezTo>
                  <a:cubicBezTo>
                    <a:pt x="981260" y="452065"/>
                    <a:pt x="953355" y="519410"/>
                    <a:pt x="902567" y="570198"/>
                  </a:cubicBezTo>
                  <a:cubicBezTo>
                    <a:pt x="851780" y="620985"/>
                    <a:pt x="784435" y="648891"/>
                    <a:pt x="712625" y="648891"/>
                  </a:cubicBezTo>
                  <a:cubicBezTo>
                    <a:pt x="640816" y="648891"/>
                    <a:pt x="573471" y="620985"/>
                    <a:pt x="522684" y="570198"/>
                  </a:cubicBezTo>
                  <a:cubicBezTo>
                    <a:pt x="472082" y="519224"/>
                    <a:pt x="444177" y="451693"/>
                    <a:pt x="444177" y="380070"/>
                  </a:cubicBezTo>
                  <a:cubicBezTo>
                    <a:pt x="444177" y="308446"/>
                    <a:pt x="472082" y="240916"/>
                    <a:pt x="522870" y="190128"/>
                  </a:cubicBezTo>
                  <a:cubicBezTo>
                    <a:pt x="573471" y="139526"/>
                    <a:pt x="641002" y="111621"/>
                    <a:pt x="712625" y="111621"/>
                  </a:cubicBezTo>
                  <a:moveTo>
                    <a:pt x="712625" y="0"/>
                  </a:moveTo>
                  <a:cubicBezTo>
                    <a:pt x="502778" y="0"/>
                    <a:pt x="332556" y="170036"/>
                    <a:pt x="332556" y="380070"/>
                  </a:cubicBezTo>
                  <a:cubicBezTo>
                    <a:pt x="332556" y="589917"/>
                    <a:pt x="502778" y="760140"/>
                    <a:pt x="712625" y="760140"/>
                  </a:cubicBezTo>
                  <a:cubicBezTo>
                    <a:pt x="922473" y="760140"/>
                    <a:pt x="1092695" y="589917"/>
                    <a:pt x="1092695" y="380070"/>
                  </a:cubicBezTo>
                  <a:cubicBezTo>
                    <a:pt x="1092881" y="170036"/>
                    <a:pt x="922659" y="0"/>
                    <a:pt x="712625" y="0"/>
                  </a:cubicBezTo>
                  <a:close/>
                  <a:moveTo>
                    <a:pt x="712625" y="943012"/>
                  </a:moveTo>
                  <a:cubicBezTo>
                    <a:pt x="813643" y="943012"/>
                    <a:pt x="903126" y="954360"/>
                    <a:pt x="978842" y="976685"/>
                  </a:cubicBezTo>
                  <a:cubicBezTo>
                    <a:pt x="1043582" y="995846"/>
                    <a:pt x="1099951" y="1023752"/>
                    <a:pt x="1146087" y="1059470"/>
                  </a:cubicBezTo>
                  <a:cubicBezTo>
                    <a:pt x="1186829" y="1091096"/>
                    <a:pt x="1220315" y="1128675"/>
                    <a:pt x="1248593" y="1174440"/>
                  </a:cubicBezTo>
                  <a:cubicBezTo>
                    <a:pt x="1273708" y="1215368"/>
                    <a:pt x="1293985" y="1261877"/>
                    <a:pt x="1310356" y="1316385"/>
                  </a:cubicBezTo>
                  <a:cubicBezTo>
                    <a:pt x="1320774" y="1350801"/>
                    <a:pt x="1306264" y="1377404"/>
                    <a:pt x="1296590" y="1390241"/>
                  </a:cubicBezTo>
                  <a:cubicBezTo>
                    <a:pt x="1276684" y="1417030"/>
                    <a:pt x="1244686" y="1432285"/>
                    <a:pt x="1208595" y="1432285"/>
                  </a:cubicBezTo>
                  <a:lnTo>
                    <a:pt x="216842" y="1432285"/>
                  </a:lnTo>
                  <a:cubicBezTo>
                    <a:pt x="180937" y="1432285"/>
                    <a:pt x="148753" y="1417030"/>
                    <a:pt x="128847" y="1390241"/>
                  </a:cubicBezTo>
                  <a:cubicBezTo>
                    <a:pt x="119359" y="1377404"/>
                    <a:pt x="104849" y="1350801"/>
                    <a:pt x="115081" y="1316385"/>
                  </a:cubicBezTo>
                  <a:cubicBezTo>
                    <a:pt x="131452" y="1261877"/>
                    <a:pt x="151543" y="1215368"/>
                    <a:pt x="176844" y="1174440"/>
                  </a:cubicBezTo>
                  <a:cubicBezTo>
                    <a:pt x="204936" y="1128675"/>
                    <a:pt x="238422" y="1090910"/>
                    <a:pt x="279350" y="1059470"/>
                  </a:cubicBezTo>
                  <a:cubicBezTo>
                    <a:pt x="325486" y="1023752"/>
                    <a:pt x="381855" y="995846"/>
                    <a:pt x="446595" y="976685"/>
                  </a:cubicBezTo>
                  <a:cubicBezTo>
                    <a:pt x="522125" y="954360"/>
                    <a:pt x="611794" y="943012"/>
                    <a:pt x="712625" y="943012"/>
                  </a:cubicBezTo>
                  <a:moveTo>
                    <a:pt x="712625" y="831391"/>
                  </a:moveTo>
                  <a:cubicBezTo>
                    <a:pt x="244561" y="831391"/>
                    <a:pt x="77501" y="1053331"/>
                    <a:pt x="8296" y="1284387"/>
                  </a:cubicBezTo>
                  <a:cubicBezTo>
                    <a:pt x="-30771" y="1414611"/>
                    <a:pt x="73037" y="1544092"/>
                    <a:pt x="216842" y="1544092"/>
                  </a:cubicBezTo>
                  <a:lnTo>
                    <a:pt x="1208595" y="1544092"/>
                  </a:lnTo>
                  <a:cubicBezTo>
                    <a:pt x="1352400" y="1544092"/>
                    <a:pt x="1456208" y="1414611"/>
                    <a:pt x="1417141" y="1284387"/>
                  </a:cubicBezTo>
                  <a:cubicBezTo>
                    <a:pt x="1347750" y="1053331"/>
                    <a:pt x="1180690" y="831391"/>
                    <a:pt x="712625" y="83139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7" name="标题 1"/>
            <p:cNvSpPr txBox="true"/>
            <p:nvPr/>
          </p:nvSpPr>
          <p:spPr>
            <a:xfrm>
              <a:off x="3078143" y="3209953"/>
              <a:ext cx="913910" cy="913908"/>
            </a:xfrm>
            <a:prstGeom prst="arc">
              <a:avLst>
                <a:gd name="adj1" fmla="val 12085454"/>
                <a:gd name="adj2" fmla="val 16423906"/>
              </a:avLst>
            </a:prstGeom>
            <a:noFill/>
            <a:ln w="25400" cap="rnd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8" name="标题 1"/>
          <p:cNvSpPr txBox="true"/>
          <p:nvPr/>
        </p:nvSpPr>
        <p:spPr>
          <a:xfrm>
            <a:off x="1436818" y="4296419"/>
            <a:ext cx="4196561" cy="15580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村委会负责集体机井的运行维护，确保机井正常运行，保障农民用水需求。</a:t>
            </a:r>
            <a:endParaRPr kumimoji="1" lang="zh-CN" altLang="en-US" b="1"/>
          </a:p>
        </p:txBody>
      </p:sp>
      <p:grpSp>
        <p:nvGrpSpPr>
          <p:cNvPr id="9" name="组合 8"/>
          <p:cNvGrpSpPr/>
          <p:nvPr/>
        </p:nvGrpSpPr>
        <p:grpSpPr>
          <a:xfrm>
            <a:off x="8206462" y="3206405"/>
            <a:ext cx="913910" cy="913908"/>
            <a:chOff x="8206462" y="3206405"/>
            <a:chExt cx="913910" cy="913908"/>
          </a:xfrm>
        </p:grpSpPr>
        <p:sp>
          <p:nvSpPr>
            <p:cNvPr id="10" name="标题 1"/>
            <p:cNvSpPr txBox="true"/>
            <p:nvPr/>
          </p:nvSpPr>
          <p:spPr>
            <a:xfrm>
              <a:off x="8303416" y="3303359"/>
              <a:ext cx="720000" cy="72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rnd">
              <a:noFill/>
              <a:rou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1" name="标题 1"/>
            <p:cNvSpPr txBox="true"/>
            <p:nvPr/>
          </p:nvSpPr>
          <p:spPr>
            <a:xfrm>
              <a:off x="8477057" y="3483013"/>
              <a:ext cx="372717" cy="360692"/>
            </a:xfrm>
            <a:custGeom>
              <a:avLst/>
              <a:gdLst>
                <a:gd name="connsiteX0" fmla="*/ 695958 w 1660735"/>
                <a:gd name="connsiteY0" fmla="*/ 752512 h 1607157"/>
                <a:gd name="connsiteX1" fmla="*/ 376349 w 1660735"/>
                <a:gd name="connsiteY1" fmla="*/ 752512 h 1607157"/>
                <a:gd name="connsiteX2" fmla="*/ 110505 w 1660735"/>
                <a:gd name="connsiteY2" fmla="*/ 642007 h 1607157"/>
                <a:gd name="connsiteX3" fmla="*/ 0 w 1660735"/>
                <a:gd name="connsiteY3" fmla="*/ 376349 h 1607157"/>
                <a:gd name="connsiteX4" fmla="*/ 110505 w 1660735"/>
                <a:gd name="connsiteY4" fmla="*/ 110505 h 1607157"/>
                <a:gd name="connsiteX5" fmla="*/ 376349 w 1660735"/>
                <a:gd name="connsiteY5" fmla="*/ 0 h 1607157"/>
                <a:gd name="connsiteX6" fmla="*/ 642193 w 1660735"/>
                <a:gd name="connsiteY6" fmla="*/ 110505 h 1607157"/>
                <a:gd name="connsiteX7" fmla="*/ 752698 w 1660735"/>
                <a:gd name="connsiteY7" fmla="*/ 376349 h 1607157"/>
                <a:gd name="connsiteX8" fmla="*/ 752698 w 1660735"/>
                <a:gd name="connsiteY8" fmla="*/ 695958 h 1607157"/>
                <a:gd name="connsiteX9" fmla="*/ 695958 w 1660735"/>
                <a:gd name="connsiteY9" fmla="*/ 752512 h 1607157"/>
                <a:gd name="connsiteX10" fmla="*/ 376349 w 1660735"/>
                <a:gd name="connsiteY10" fmla="*/ 111621 h 1607157"/>
                <a:gd name="connsiteX11" fmla="*/ 111621 w 1660735"/>
                <a:gd name="connsiteY11" fmla="*/ 376349 h 1607157"/>
                <a:gd name="connsiteX12" fmla="*/ 376349 w 1660735"/>
                <a:gd name="connsiteY12" fmla="*/ 641077 h 1607157"/>
                <a:gd name="connsiteX13" fmla="*/ 641077 w 1660735"/>
                <a:gd name="connsiteY13" fmla="*/ 641077 h 1607157"/>
                <a:gd name="connsiteX14" fmla="*/ 641077 w 1660735"/>
                <a:gd name="connsiteY14" fmla="*/ 376349 h 1607157"/>
                <a:gd name="connsiteX15" fmla="*/ 376349 w 1660735"/>
                <a:gd name="connsiteY15" fmla="*/ 111621 h 1607157"/>
                <a:gd name="connsiteX16" fmla="*/ 1284201 w 1660735"/>
                <a:gd name="connsiteY16" fmla="*/ 752512 h 1607157"/>
                <a:gd name="connsiteX17" fmla="*/ 964592 w 1660735"/>
                <a:gd name="connsiteY17" fmla="*/ 752512 h 1607157"/>
                <a:gd name="connsiteX18" fmla="*/ 908038 w 1660735"/>
                <a:gd name="connsiteY18" fmla="*/ 695958 h 1607157"/>
                <a:gd name="connsiteX19" fmla="*/ 908038 w 1660735"/>
                <a:gd name="connsiteY19" fmla="*/ 376349 h 1607157"/>
                <a:gd name="connsiteX20" fmla="*/ 1018543 w 1660735"/>
                <a:gd name="connsiteY20" fmla="*/ 110505 h 1607157"/>
                <a:gd name="connsiteX21" fmla="*/ 1284387 w 1660735"/>
                <a:gd name="connsiteY21" fmla="*/ 0 h 1607157"/>
                <a:gd name="connsiteX22" fmla="*/ 1550231 w 1660735"/>
                <a:gd name="connsiteY22" fmla="*/ 110505 h 1607157"/>
                <a:gd name="connsiteX23" fmla="*/ 1660736 w 1660735"/>
                <a:gd name="connsiteY23" fmla="*/ 376349 h 1607157"/>
                <a:gd name="connsiteX24" fmla="*/ 1550231 w 1660735"/>
                <a:gd name="connsiteY24" fmla="*/ 642193 h 1607157"/>
                <a:gd name="connsiteX25" fmla="*/ 1284201 w 1660735"/>
                <a:gd name="connsiteY25" fmla="*/ 752512 h 1607157"/>
                <a:gd name="connsiteX26" fmla="*/ 1019659 w 1660735"/>
                <a:gd name="connsiteY26" fmla="*/ 640891 h 1607157"/>
                <a:gd name="connsiteX27" fmla="*/ 1284387 w 1660735"/>
                <a:gd name="connsiteY27" fmla="*/ 640891 h 1607157"/>
                <a:gd name="connsiteX28" fmla="*/ 1549115 w 1660735"/>
                <a:gd name="connsiteY28" fmla="*/ 376163 h 1607157"/>
                <a:gd name="connsiteX29" fmla="*/ 1284387 w 1660735"/>
                <a:gd name="connsiteY29" fmla="*/ 111435 h 1607157"/>
                <a:gd name="connsiteX30" fmla="*/ 1019659 w 1660735"/>
                <a:gd name="connsiteY30" fmla="*/ 376163 h 1607157"/>
                <a:gd name="connsiteX31" fmla="*/ 1019659 w 1660735"/>
                <a:gd name="connsiteY31" fmla="*/ 640891 h 1607157"/>
                <a:gd name="connsiteX32" fmla="*/ 376349 w 1660735"/>
                <a:gd name="connsiteY32" fmla="*/ 1607158 h 1607157"/>
                <a:gd name="connsiteX33" fmla="*/ 110505 w 1660735"/>
                <a:gd name="connsiteY33" fmla="*/ 1496653 h 1607157"/>
                <a:gd name="connsiteX34" fmla="*/ 0 w 1660735"/>
                <a:gd name="connsiteY34" fmla="*/ 1230809 h 1607157"/>
                <a:gd name="connsiteX35" fmla="*/ 110505 w 1660735"/>
                <a:gd name="connsiteY35" fmla="*/ 964964 h 1607157"/>
                <a:gd name="connsiteX36" fmla="*/ 376349 w 1660735"/>
                <a:gd name="connsiteY36" fmla="*/ 854459 h 1607157"/>
                <a:gd name="connsiteX37" fmla="*/ 695958 w 1660735"/>
                <a:gd name="connsiteY37" fmla="*/ 854459 h 1607157"/>
                <a:gd name="connsiteX38" fmla="*/ 752512 w 1660735"/>
                <a:gd name="connsiteY38" fmla="*/ 911014 h 1607157"/>
                <a:gd name="connsiteX39" fmla="*/ 752512 w 1660735"/>
                <a:gd name="connsiteY39" fmla="*/ 1230623 h 1607157"/>
                <a:gd name="connsiteX40" fmla="*/ 642007 w 1660735"/>
                <a:gd name="connsiteY40" fmla="*/ 1496467 h 1607157"/>
                <a:gd name="connsiteX41" fmla="*/ 376349 w 1660735"/>
                <a:gd name="connsiteY41" fmla="*/ 1607158 h 1607157"/>
                <a:gd name="connsiteX42" fmla="*/ 376349 w 1660735"/>
                <a:gd name="connsiteY42" fmla="*/ 966267 h 1607157"/>
                <a:gd name="connsiteX43" fmla="*/ 111621 w 1660735"/>
                <a:gd name="connsiteY43" fmla="*/ 1230809 h 1607157"/>
                <a:gd name="connsiteX44" fmla="*/ 376349 w 1660735"/>
                <a:gd name="connsiteY44" fmla="*/ 1495537 h 1607157"/>
                <a:gd name="connsiteX45" fmla="*/ 641077 w 1660735"/>
                <a:gd name="connsiteY45" fmla="*/ 1230809 h 1607157"/>
                <a:gd name="connsiteX46" fmla="*/ 641077 w 1660735"/>
                <a:gd name="connsiteY46" fmla="*/ 966267 h 1607157"/>
                <a:gd name="connsiteX47" fmla="*/ 376349 w 1660735"/>
                <a:gd name="connsiteY47" fmla="*/ 966267 h 1607157"/>
                <a:gd name="connsiteX48" fmla="*/ 1284201 w 1660735"/>
                <a:gd name="connsiteY48" fmla="*/ 1607158 h 1607157"/>
                <a:gd name="connsiteX49" fmla="*/ 1018357 w 1660735"/>
                <a:gd name="connsiteY49" fmla="*/ 1496653 h 1607157"/>
                <a:gd name="connsiteX50" fmla="*/ 907852 w 1660735"/>
                <a:gd name="connsiteY50" fmla="*/ 1230809 h 1607157"/>
                <a:gd name="connsiteX51" fmla="*/ 907852 w 1660735"/>
                <a:gd name="connsiteY51" fmla="*/ 911200 h 1607157"/>
                <a:gd name="connsiteX52" fmla="*/ 964406 w 1660735"/>
                <a:gd name="connsiteY52" fmla="*/ 854646 h 1607157"/>
                <a:gd name="connsiteX53" fmla="*/ 1284015 w 1660735"/>
                <a:gd name="connsiteY53" fmla="*/ 854646 h 1607157"/>
                <a:gd name="connsiteX54" fmla="*/ 1549859 w 1660735"/>
                <a:gd name="connsiteY54" fmla="*/ 965150 h 1607157"/>
                <a:gd name="connsiteX55" fmla="*/ 1660364 w 1660735"/>
                <a:gd name="connsiteY55" fmla="*/ 1230995 h 1607157"/>
                <a:gd name="connsiteX56" fmla="*/ 1550045 w 1660735"/>
                <a:gd name="connsiteY56" fmla="*/ 1496653 h 1607157"/>
                <a:gd name="connsiteX57" fmla="*/ 1284201 w 1660735"/>
                <a:gd name="connsiteY57" fmla="*/ 1607158 h 1607157"/>
                <a:gd name="connsiteX58" fmla="*/ 1019659 w 1660735"/>
                <a:gd name="connsiteY58" fmla="*/ 966267 h 1607157"/>
                <a:gd name="connsiteX59" fmla="*/ 1019659 w 1660735"/>
                <a:gd name="connsiteY59" fmla="*/ 1230995 h 1607157"/>
                <a:gd name="connsiteX60" fmla="*/ 1284387 w 1660735"/>
                <a:gd name="connsiteY60" fmla="*/ 1495723 h 1607157"/>
                <a:gd name="connsiteX61" fmla="*/ 1549115 w 1660735"/>
                <a:gd name="connsiteY61" fmla="*/ 1230995 h 1607157"/>
                <a:gd name="connsiteX62" fmla="*/ 1284387 w 1660735"/>
                <a:gd name="connsiteY62" fmla="*/ 966267 h 1607157"/>
                <a:gd name="connsiteX63" fmla="*/ 1019659 w 1660735"/>
                <a:gd name="connsiteY63" fmla="*/ 966267 h 1607157"/>
              </a:gdLst>
              <a:ahLst/>
              <a:cxnLst/>
              <a:rect l="l" t="t" r="r" b="b"/>
              <a:pathLst>
                <a:path w="1660735" h="1607157">
                  <a:moveTo>
                    <a:pt x="695958" y="752512"/>
                  </a:moveTo>
                  <a:lnTo>
                    <a:pt x="376349" y="752512"/>
                  </a:lnTo>
                  <a:cubicBezTo>
                    <a:pt x="276262" y="752512"/>
                    <a:pt x="181756" y="713259"/>
                    <a:pt x="110505" y="642007"/>
                  </a:cubicBezTo>
                  <a:cubicBezTo>
                    <a:pt x="39253" y="570756"/>
                    <a:pt x="0" y="476436"/>
                    <a:pt x="0" y="376349"/>
                  </a:cubicBezTo>
                  <a:cubicBezTo>
                    <a:pt x="0" y="276262"/>
                    <a:pt x="39253" y="181756"/>
                    <a:pt x="110505" y="110505"/>
                  </a:cubicBezTo>
                  <a:cubicBezTo>
                    <a:pt x="181756" y="39253"/>
                    <a:pt x="276076" y="0"/>
                    <a:pt x="376349" y="0"/>
                  </a:cubicBezTo>
                  <a:cubicBezTo>
                    <a:pt x="476436" y="0"/>
                    <a:pt x="570942" y="39253"/>
                    <a:pt x="642193" y="110505"/>
                  </a:cubicBezTo>
                  <a:cubicBezTo>
                    <a:pt x="713445" y="181756"/>
                    <a:pt x="752698" y="276076"/>
                    <a:pt x="752698" y="376349"/>
                  </a:cubicBezTo>
                  <a:lnTo>
                    <a:pt x="752698" y="695958"/>
                  </a:lnTo>
                  <a:cubicBezTo>
                    <a:pt x="752512" y="727211"/>
                    <a:pt x="727211" y="752512"/>
                    <a:pt x="695958" y="752512"/>
                  </a:cubicBezTo>
                  <a:close/>
                  <a:moveTo>
                    <a:pt x="376349" y="111621"/>
                  </a:moveTo>
                  <a:cubicBezTo>
                    <a:pt x="230498" y="111621"/>
                    <a:pt x="111621" y="230312"/>
                    <a:pt x="111621" y="376349"/>
                  </a:cubicBezTo>
                  <a:cubicBezTo>
                    <a:pt x="111621" y="522201"/>
                    <a:pt x="230312" y="641077"/>
                    <a:pt x="376349" y="641077"/>
                  </a:cubicBezTo>
                  <a:lnTo>
                    <a:pt x="641077" y="641077"/>
                  </a:lnTo>
                  <a:lnTo>
                    <a:pt x="641077" y="376349"/>
                  </a:lnTo>
                  <a:cubicBezTo>
                    <a:pt x="640891" y="230312"/>
                    <a:pt x="522201" y="111621"/>
                    <a:pt x="376349" y="111621"/>
                  </a:cubicBezTo>
                  <a:close/>
                  <a:moveTo>
                    <a:pt x="1284201" y="752512"/>
                  </a:moveTo>
                  <a:lnTo>
                    <a:pt x="964592" y="752512"/>
                  </a:lnTo>
                  <a:cubicBezTo>
                    <a:pt x="933338" y="752512"/>
                    <a:pt x="908038" y="727025"/>
                    <a:pt x="908038" y="695958"/>
                  </a:cubicBezTo>
                  <a:lnTo>
                    <a:pt x="908038" y="376349"/>
                  </a:lnTo>
                  <a:cubicBezTo>
                    <a:pt x="908038" y="276262"/>
                    <a:pt x="947291" y="181756"/>
                    <a:pt x="1018543" y="110505"/>
                  </a:cubicBezTo>
                  <a:cubicBezTo>
                    <a:pt x="1089794" y="39253"/>
                    <a:pt x="1184114" y="0"/>
                    <a:pt x="1284387" y="0"/>
                  </a:cubicBezTo>
                  <a:cubicBezTo>
                    <a:pt x="1384660" y="0"/>
                    <a:pt x="1478980" y="39253"/>
                    <a:pt x="1550231" y="110505"/>
                  </a:cubicBezTo>
                  <a:cubicBezTo>
                    <a:pt x="1621482" y="181756"/>
                    <a:pt x="1660736" y="276076"/>
                    <a:pt x="1660736" y="376349"/>
                  </a:cubicBezTo>
                  <a:cubicBezTo>
                    <a:pt x="1660736" y="476622"/>
                    <a:pt x="1621482" y="570942"/>
                    <a:pt x="1550231" y="642193"/>
                  </a:cubicBezTo>
                  <a:cubicBezTo>
                    <a:pt x="1478794" y="713259"/>
                    <a:pt x="1384288" y="752512"/>
                    <a:pt x="1284201" y="752512"/>
                  </a:cubicBezTo>
                  <a:close/>
                  <a:moveTo>
                    <a:pt x="1019659" y="640891"/>
                  </a:moveTo>
                  <a:lnTo>
                    <a:pt x="1284387" y="640891"/>
                  </a:lnTo>
                  <a:cubicBezTo>
                    <a:pt x="1430238" y="640891"/>
                    <a:pt x="1549115" y="522201"/>
                    <a:pt x="1549115" y="376163"/>
                  </a:cubicBezTo>
                  <a:cubicBezTo>
                    <a:pt x="1549115" y="230312"/>
                    <a:pt x="1430424" y="111435"/>
                    <a:pt x="1284387" y="111435"/>
                  </a:cubicBezTo>
                  <a:cubicBezTo>
                    <a:pt x="1138349" y="111435"/>
                    <a:pt x="1019659" y="230125"/>
                    <a:pt x="1019659" y="376163"/>
                  </a:cubicBezTo>
                  <a:lnTo>
                    <a:pt x="1019659" y="640891"/>
                  </a:lnTo>
                  <a:close/>
                  <a:moveTo>
                    <a:pt x="376349" y="1607158"/>
                  </a:moveTo>
                  <a:cubicBezTo>
                    <a:pt x="276262" y="1607158"/>
                    <a:pt x="181756" y="1567904"/>
                    <a:pt x="110505" y="1496653"/>
                  </a:cubicBezTo>
                  <a:cubicBezTo>
                    <a:pt x="39253" y="1425401"/>
                    <a:pt x="0" y="1330896"/>
                    <a:pt x="0" y="1230809"/>
                  </a:cubicBezTo>
                  <a:cubicBezTo>
                    <a:pt x="0" y="1130722"/>
                    <a:pt x="39253" y="1036216"/>
                    <a:pt x="110505" y="964964"/>
                  </a:cubicBezTo>
                  <a:cubicBezTo>
                    <a:pt x="181756" y="893713"/>
                    <a:pt x="276076" y="854459"/>
                    <a:pt x="376349" y="854459"/>
                  </a:cubicBezTo>
                  <a:lnTo>
                    <a:pt x="695958" y="854459"/>
                  </a:lnTo>
                  <a:cubicBezTo>
                    <a:pt x="727211" y="854459"/>
                    <a:pt x="752512" y="879760"/>
                    <a:pt x="752512" y="911014"/>
                  </a:cubicBezTo>
                  <a:lnTo>
                    <a:pt x="752512" y="1230623"/>
                  </a:lnTo>
                  <a:cubicBezTo>
                    <a:pt x="752512" y="1330709"/>
                    <a:pt x="713259" y="1425215"/>
                    <a:pt x="642007" y="1496467"/>
                  </a:cubicBezTo>
                  <a:cubicBezTo>
                    <a:pt x="570756" y="1567718"/>
                    <a:pt x="476436" y="1607158"/>
                    <a:pt x="376349" y="1607158"/>
                  </a:cubicBezTo>
                  <a:close/>
                  <a:moveTo>
                    <a:pt x="376349" y="966267"/>
                  </a:moveTo>
                  <a:cubicBezTo>
                    <a:pt x="230312" y="966267"/>
                    <a:pt x="111621" y="1084957"/>
                    <a:pt x="111621" y="1230809"/>
                  </a:cubicBezTo>
                  <a:cubicBezTo>
                    <a:pt x="111621" y="1376660"/>
                    <a:pt x="230312" y="1495537"/>
                    <a:pt x="376349" y="1495537"/>
                  </a:cubicBezTo>
                  <a:cubicBezTo>
                    <a:pt x="522201" y="1495537"/>
                    <a:pt x="641077" y="1376846"/>
                    <a:pt x="641077" y="1230809"/>
                  </a:cubicBezTo>
                  <a:lnTo>
                    <a:pt x="641077" y="966267"/>
                  </a:lnTo>
                  <a:lnTo>
                    <a:pt x="376349" y="966267"/>
                  </a:lnTo>
                  <a:close/>
                  <a:moveTo>
                    <a:pt x="1284201" y="1607158"/>
                  </a:moveTo>
                  <a:cubicBezTo>
                    <a:pt x="1184114" y="1607158"/>
                    <a:pt x="1089608" y="1567904"/>
                    <a:pt x="1018357" y="1496653"/>
                  </a:cubicBezTo>
                  <a:cubicBezTo>
                    <a:pt x="947105" y="1425401"/>
                    <a:pt x="907852" y="1331082"/>
                    <a:pt x="907852" y="1230809"/>
                  </a:cubicBezTo>
                  <a:lnTo>
                    <a:pt x="907852" y="911200"/>
                  </a:lnTo>
                  <a:cubicBezTo>
                    <a:pt x="907852" y="879946"/>
                    <a:pt x="933152" y="854646"/>
                    <a:pt x="964406" y="854646"/>
                  </a:cubicBezTo>
                  <a:lnTo>
                    <a:pt x="1284015" y="854646"/>
                  </a:lnTo>
                  <a:cubicBezTo>
                    <a:pt x="1384102" y="854646"/>
                    <a:pt x="1478607" y="893899"/>
                    <a:pt x="1549859" y="965150"/>
                  </a:cubicBezTo>
                  <a:cubicBezTo>
                    <a:pt x="1621110" y="1036402"/>
                    <a:pt x="1660364" y="1130722"/>
                    <a:pt x="1660364" y="1230995"/>
                  </a:cubicBezTo>
                  <a:cubicBezTo>
                    <a:pt x="1660364" y="1331268"/>
                    <a:pt x="1621296" y="1425401"/>
                    <a:pt x="1550045" y="1496653"/>
                  </a:cubicBezTo>
                  <a:cubicBezTo>
                    <a:pt x="1478794" y="1567904"/>
                    <a:pt x="1384288" y="1607158"/>
                    <a:pt x="1284201" y="1607158"/>
                  </a:cubicBezTo>
                  <a:close/>
                  <a:moveTo>
                    <a:pt x="1019659" y="966267"/>
                  </a:moveTo>
                  <a:lnTo>
                    <a:pt x="1019659" y="1230995"/>
                  </a:lnTo>
                  <a:cubicBezTo>
                    <a:pt x="1019659" y="1376846"/>
                    <a:pt x="1138349" y="1495723"/>
                    <a:pt x="1284387" y="1495723"/>
                  </a:cubicBezTo>
                  <a:cubicBezTo>
                    <a:pt x="1430424" y="1495723"/>
                    <a:pt x="1549115" y="1377032"/>
                    <a:pt x="1549115" y="1230995"/>
                  </a:cubicBezTo>
                  <a:cubicBezTo>
                    <a:pt x="1549115" y="1084957"/>
                    <a:pt x="1430424" y="966267"/>
                    <a:pt x="1284387" y="966267"/>
                  </a:cubicBezTo>
                  <a:lnTo>
                    <a:pt x="1019659" y="96626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2" name="标题 1"/>
            <p:cNvSpPr txBox="true"/>
            <p:nvPr/>
          </p:nvSpPr>
          <p:spPr>
            <a:xfrm>
              <a:off x="8206462" y="3206405"/>
              <a:ext cx="913910" cy="913908"/>
            </a:xfrm>
            <a:prstGeom prst="arc">
              <a:avLst>
                <a:gd name="adj1" fmla="val 12085454"/>
                <a:gd name="adj2" fmla="val 16423906"/>
              </a:avLst>
            </a:prstGeom>
            <a:noFill/>
            <a:ln w="2540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3" name="标题 1"/>
          <p:cNvSpPr txBox="true"/>
          <p:nvPr/>
        </p:nvSpPr>
        <p:spPr>
          <a:xfrm>
            <a:off x="6552436" y="4299967"/>
            <a:ext cx="4221961" cy="15547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通过运行维护，提高机井使用寿命，保障农民灌溉用水。</a:t>
            </a: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660400" y="392435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村委会职责</a:t>
            </a: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 rot="16200000">
            <a:off x="447532" y="632700"/>
            <a:ext cx="396000" cy="396000"/>
          </a:xfrm>
          <a:prstGeom prst="halfFrame">
            <a:avLst>
              <a:gd name="adj1" fmla="val 23874"/>
              <a:gd name="adj2" fmla="val 25225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>
            <a:off x="696000" y="1021266"/>
            <a:ext cx="10800000" cy="0"/>
          </a:xfrm>
          <a:prstGeom prst="line">
            <a:avLst/>
          </a:prstGeom>
          <a:noFill/>
          <a:ln w="12700" cap="sq">
            <a:gradFill>
              <a:gsLst>
                <a:gs pos="0">
                  <a:schemeClr val="accent1"/>
                </a:gs>
                <a:gs pos="80000">
                  <a:schemeClr val="bg1"/>
                </a:gs>
              </a:gsLst>
              <a:lin ang="0" scaled="false"/>
            </a:gradFill>
            <a:miter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BFF"/>
      </a:accent1>
      <a:accent2>
        <a:srgbClr val="0026E5"/>
      </a:accent2>
      <a:accent3>
        <a:srgbClr val="C55F10"/>
      </a:accent3>
      <a:accent4>
        <a:srgbClr val="75BD42"/>
      </a:accent4>
      <a:accent5>
        <a:srgbClr val="239086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2814</Words>
  <Application>WPS 演示</Application>
  <PresentationFormat/>
  <Paragraphs>248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OPPOSans H</vt:lpstr>
      <vt:lpstr>仿宋</vt:lpstr>
      <vt:lpstr>Source Han Sans</vt:lpstr>
      <vt:lpstr>OPPOSans R</vt:lpstr>
      <vt:lpstr>Source Han Sans CN Bold</vt:lpstr>
      <vt:lpstr>等线</vt:lpstr>
      <vt:lpstr>微软雅黑</vt:lpstr>
      <vt:lpstr>黑体</vt:lpstr>
      <vt:lpstr>宋体</vt:lpstr>
      <vt:lpstr>Arial Unicode MS</vt:lpstr>
      <vt:lpstr>Calibri</vt:lpstr>
      <vt:lpstr>DejaVu Sans</vt:lpstr>
      <vt:lpstr>方正书宋_GBK</vt:lpstr>
      <vt:lpstr>Nimbus Roman No9 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guyuan</cp:lastModifiedBy>
  <cp:revision>1</cp:revision>
  <dcterms:created xsi:type="dcterms:W3CDTF">2025-05-26T08:38:12Z</dcterms:created>
  <dcterms:modified xsi:type="dcterms:W3CDTF">2025-05-26T08:38:12Z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2052-11.8.2.10337</vt:lpwstr>
  </property>
</Properties>
</file>