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POSans B" charset="0"/>
      <p:regular r:id="rId32"/>
    </p:embeddedFont>
    <p:embeddedFont>
      <p:font typeface="Source Han Sans" charset="0"/>
      <p:regular r:id="rId33"/>
    </p:embeddedFont>
    <p:embeddedFont>
      <p:font typeface="OPPOSans R" charset="0"/>
      <p:regular r:id="rId34"/>
    </p:embeddedFont>
    <p:embeddedFont>
      <p:font typeface="Source Han Sans CN Bold" charset="0"/>
      <p:regular r:id="rId35"/>
    </p:embeddedFont>
    <p:embeddedFont>
      <p:font typeface="OPPOSans H" charset="0"/>
      <p:regular r:id="rId3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2321292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>
            <a:off x="-76201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36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648000" y="1529788"/>
            <a:ext cx="6484040" cy="22715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rgbClr val="1474EC">
                        <a:alpha val="100000"/>
                      </a:srgbClr>
                    </a:gs>
                    <a:gs pos="100000">
                      <a:srgbClr val="0E57B2">
                        <a:alpha val="100000"/>
                      </a:srgbClr>
                    </a:gs>
                  </a:gsLst>
                  <a:lin ang="0" scaled="false"/>
                </a:gradFill>
                <a:latin typeface="华文琥珀" panose="02010800040101010101" charset="-122"/>
                <a:ea typeface="华文琥珀" panose="02010800040101010101" charset="-122"/>
                <a:cs typeface="OPPOSans B"/>
              </a:rPr>
              <a:t>原州区农业用水精准补贴及节水奖惩办法政策解读</a:t>
            </a:r>
            <a:endParaRPr kumimoji="1" lang="en-US" altLang="zh-CN" sz="4400">
              <a:ln w="12700">
                <a:noFill/>
              </a:ln>
              <a:gradFill>
                <a:gsLst>
                  <a:gs pos="0">
                    <a:srgbClr val="1474EC">
                      <a:alpha val="100000"/>
                    </a:srgbClr>
                  </a:gs>
                  <a:gs pos="100000">
                    <a:srgbClr val="0E57B2">
                      <a:alpha val="100000"/>
                    </a:srgbClr>
                  </a:gs>
                </a:gsLst>
                <a:lin ang="0" scaled="false"/>
              </a:gradFill>
              <a:latin typeface="华文琥珀" panose="02010800040101010101" charset="-122"/>
              <a:ea typeface="华文琥珀" panose="02010800040101010101" charset="-122"/>
              <a:cs typeface="OPPOSans B"/>
            </a:endParaRPr>
          </a:p>
        </p:txBody>
      </p:sp>
      <p:sp>
        <p:nvSpPr>
          <p:cNvPr id="10" name="标题 1"/>
          <p:cNvSpPr txBox="true"/>
          <p:nvPr/>
        </p:nvSpPr>
        <p:spPr>
          <a:xfrm flipH="true">
            <a:off x="7060653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 flipH="true">
            <a:off x="7841058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658813" y="6013450"/>
            <a:ext cx="5055146" cy="223838"/>
          </a:xfrm>
          <a:prstGeom prst="parallelogram">
            <a:avLst>
              <a:gd name="adj" fmla="val 34042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true">
            <a:off x="4813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 flipH="true">
            <a:off x="-46366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29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0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80405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909435" y="2604770"/>
            <a:ext cx="4309110" cy="7296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三、节水奖惩标准</a:t>
            </a:r>
            <a:endParaRPr kumimoji="1" lang="en-US" altLang="zh-CN" sz="3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740247" y="3334356"/>
            <a:ext cx="5055146" cy="131519"/>
          </a:xfrm>
          <a:prstGeom prst="parallelogram">
            <a:avLst>
              <a:gd name="adj" fmla="val 129953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586201" y="4281542"/>
            <a:ext cx="936523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01.</a:t>
            </a:r>
            <a:endParaRPr kumimoji="1" lang="en-US" altLang="zh-CN" sz="32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3" name="标题 1"/>
          <p:cNvSpPr txBox="true"/>
          <p:nvPr/>
        </p:nvSpPr>
        <p:spPr>
          <a:xfrm>
            <a:off x="4323416" y="2736616"/>
            <a:ext cx="117060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02.</a:t>
            </a:r>
            <a:endParaRPr kumimoji="1" lang="en-US" altLang="zh-CN" sz="3200" b="1">
              <a:ln w="12700">
                <a:noFill/>
              </a:ln>
              <a:solidFill>
                <a:srgbClr val="E97132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6967556" y="1130300"/>
            <a:ext cx="1170604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03.</a:t>
            </a:r>
            <a:endParaRPr kumimoji="1" lang="en-US" altLang="zh-CN" sz="32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1675559" y="4935489"/>
            <a:ext cx="3569541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奖励标准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1675558" y="5261182"/>
            <a:ext cx="3570731" cy="9745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节水率≥20%的用水户可获得2元/亩的奖励，节水率超过20%的合作社可获得3元/亩的奖励。通过明确的奖励标准，激励用水户积极节水，提高水资源利用效率。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4427609" y="3425276"/>
            <a:ext cx="3636891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奖励对象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4427608" y="3748446"/>
            <a:ext cx="3637398" cy="9745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奖励对象包括节水农户、节水合作社等，重点奖励节水成效显著的主体。通过奖励节水成效显著的主体，树立节水典型，带动更多用水户节水。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7081941" y="1853674"/>
            <a:ext cx="3560659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奖励方式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7081940" y="2179367"/>
            <a:ext cx="3555579" cy="857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奖励资金直接发放到户，确保奖励资金及时到位，提高用水户的积极性。通过直接发放奖励资金，确保用水户切实受益，提高节水积极性。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 rot="10800000">
            <a:off x="7335938" y="3486182"/>
            <a:ext cx="4856062" cy="3371818"/>
          </a:xfrm>
          <a:custGeom>
            <a:avLst/>
            <a:gdLst>
              <a:gd name="connsiteX0" fmla="*/ 0 w 4856062"/>
              <a:gd name="connsiteY0" fmla="*/ 0 h 3371818"/>
              <a:gd name="connsiteX1" fmla="*/ 4856062 w 4856062"/>
              <a:gd name="connsiteY1" fmla="*/ 0 h 3371818"/>
              <a:gd name="connsiteX2" fmla="*/ 4774389 w 4856062"/>
              <a:gd name="connsiteY2" fmla="*/ 207140 h 3371818"/>
              <a:gd name="connsiteX3" fmla="*/ 0 w 4856062"/>
              <a:gd name="connsiteY3" fmla="*/ 3371818 h 3371818"/>
            </a:gdLst>
            <a:ahLst/>
            <a:cxnLst/>
            <a:rect l="l" t="t" r="r" b="b"/>
            <a:pathLst>
              <a:path w="4856062" h="3371818">
                <a:moveTo>
                  <a:pt x="0" y="0"/>
                </a:moveTo>
                <a:lnTo>
                  <a:pt x="4856062" y="0"/>
                </a:lnTo>
                <a:lnTo>
                  <a:pt x="4774389" y="207140"/>
                </a:lnTo>
                <a:cubicBezTo>
                  <a:pt x="3987782" y="2066888"/>
                  <a:pt x="2146282" y="3371818"/>
                  <a:pt x="0" y="3371818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节水奖励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4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7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60402" y="2298760"/>
            <a:ext cx="423954" cy="371166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660401" y="2779333"/>
            <a:ext cx="3211259" cy="59736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处罚标准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660400" y="3416055"/>
            <a:ext cx="3211259" cy="1480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超定额20%以内的用水户需缴纳1.4倍水费，超定额20%以上的用水户需缴纳3倍水费。通过明确的处罚标准，对超定额用水行为进行经济约束，促进合理用水。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4244976" y="2072934"/>
            <a:ext cx="3689350" cy="3118533"/>
          </a:xfrm>
          <a:prstGeom prst="roundRect">
            <a:avLst>
              <a:gd name="adj" fmla="val 8289"/>
            </a:avLst>
          </a:prstGeom>
          <a:solidFill>
            <a:schemeClr val="accent1"/>
          </a:solidFill>
          <a:ln w="190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4489008" y="2295779"/>
            <a:ext cx="421970" cy="382565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4489007" y="2779333"/>
            <a:ext cx="3211259" cy="59736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处罚对象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4489006" y="3416055"/>
            <a:ext cx="3211259" cy="1480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处罚对象包括超定额用水的农户、合作社等，确保用水行为规范。通过处罚超定额用水行为，规范用水秩序，促进水资源的合理利用。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8307642" y="2284252"/>
            <a:ext cx="423955" cy="410277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8307641" y="2779333"/>
            <a:ext cx="3211259" cy="59736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处罚方式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8307641" y="3416055"/>
            <a:ext cx="3211259" cy="14801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处罚资金用于水利设施维护和节水奖励，实现资金的循环利用。通过将处罚资金用于水利设施维护和节水奖励，提高资金的使用效率。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超定额处罚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4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7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60400" y="1442134"/>
            <a:ext cx="3537943" cy="4333826"/>
          </a:xfrm>
          <a:prstGeom prst="roundRect">
            <a:avLst>
              <a:gd name="adj" fmla="val 7404"/>
            </a:avLst>
          </a:prstGeom>
          <a:noFill/>
          <a:ln w="12700" cap="sq">
            <a:solidFill>
              <a:schemeClr val="accent3">
                <a:alpha val="100000"/>
              </a:schemeClr>
            </a:solidFill>
            <a:prstDash val="dash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785446" y="2054639"/>
            <a:ext cx="3305908" cy="3599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乡镇用水情况纳入效能目标考核，节水不力将影响政绩，确保政策落实到位。通过政府考核机制，推动乡镇政府积极落实节水政策，提高节水成效。</a:t>
            </a:r>
            <a:endParaRPr kumimoji="1" lang="en-US" altLang="zh-CN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785446" y="1617337"/>
            <a:ext cx="3305908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96B2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考核机制</a:t>
            </a:r>
            <a:endParaRPr kumimoji="1" lang="en-US" altLang="zh-CN" b="1">
              <a:ln w="12700">
                <a:noFill/>
              </a:ln>
              <a:solidFill>
                <a:srgbClr val="196B24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4327028" y="1442134"/>
            <a:ext cx="3537943" cy="4333826"/>
          </a:xfrm>
          <a:prstGeom prst="roundRect">
            <a:avLst>
              <a:gd name="adj" fmla="val 5861"/>
            </a:avLst>
          </a:prstGeom>
          <a:noFill/>
          <a:ln w="12700" cap="sq">
            <a:solidFill>
              <a:schemeClr val="accent3">
                <a:alpha val="100000"/>
              </a:schemeClr>
            </a:solidFill>
            <a:prstDash val="dash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4452074" y="2054639"/>
            <a:ext cx="3305908" cy="3599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考核指标包括节水率、用水户满意度等，全面评估乡镇节水工作成效。通过多维度的考核指标，全面评估乡镇节水工作的成效，确保政策落实到位。</a:t>
            </a:r>
            <a:endParaRPr kumimoji="1" lang="en-US" altLang="zh-CN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4452074" y="1617337"/>
            <a:ext cx="3305908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考核指标</a:t>
            </a:r>
            <a:endParaRPr kumimoji="1" lang="en-US" altLang="zh-CN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7980957" y="1442134"/>
            <a:ext cx="3537943" cy="4333826"/>
          </a:xfrm>
          <a:prstGeom prst="roundRect">
            <a:avLst>
              <a:gd name="adj" fmla="val 7404"/>
            </a:avLst>
          </a:prstGeom>
          <a:noFill/>
          <a:ln w="12700" cap="sq">
            <a:solidFill>
              <a:schemeClr val="accent3">
                <a:alpha val="100000"/>
              </a:schemeClr>
            </a:solidFill>
            <a:prstDash val="dash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8096974" y="2054639"/>
            <a:ext cx="3305908" cy="3599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考核结果与乡镇绩效挂钩，对节水成效显著的乡镇给予表彰，对节水不力的乡镇进行问责。通过考核结果的应用，激励乡镇政府积极落实节水政策，提高节水成效。</a:t>
            </a:r>
            <a:endParaRPr kumimoji="1" lang="en-US" altLang="zh-CN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8096974" y="1617337"/>
            <a:ext cx="3305908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96B2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考核结果</a:t>
            </a:r>
            <a:endParaRPr kumimoji="1" lang="en-US" altLang="zh-CN" b="1">
              <a:ln w="12700">
                <a:noFill/>
              </a:ln>
              <a:solidFill>
                <a:srgbClr val="196B24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政府考核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3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4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true">
            <a:off x="4813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 flipH="true">
            <a:off x="-46366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29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0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80405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870065" y="2614930"/>
            <a:ext cx="4309110" cy="7194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四、奖补实施流程</a:t>
            </a:r>
            <a:endParaRPr kumimoji="1" lang="en-US" altLang="zh-CN" sz="3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740247" y="3334356"/>
            <a:ext cx="5055146" cy="131519"/>
          </a:xfrm>
          <a:prstGeom prst="parallelogram">
            <a:avLst>
              <a:gd name="adj" fmla="val 129953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711201" y="1669166"/>
            <a:ext cx="5008880" cy="339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合作社初审</a:t>
            </a:r>
            <a:endParaRPr kumimoji="1" lang="en-US" altLang="zh-CN" sz="16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" name="标题 1"/>
          <p:cNvSpPr txBox="true"/>
          <p:nvPr/>
        </p:nvSpPr>
        <p:spPr>
          <a:xfrm>
            <a:off x="711201" y="2090099"/>
            <a:ext cx="5008880" cy="878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农民用水合作社对用水户的用水量进行初审，确保用水量数据准确。通过合作社初审，确保用水量数据的真实性和准确性。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711201" y="3137624"/>
            <a:ext cx="5008880" cy="339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村内公示</a:t>
            </a:r>
            <a:endParaRPr kumimoji="1" lang="en-US" altLang="zh-CN" sz="1600" b="1">
              <a:ln w="12700">
                <a:noFill/>
              </a:ln>
              <a:solidFill>
                <a:srgbClr val="E97132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711201" y="3558556"/>
            <a:ext cx="5008880" cy="878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初审结果在村内公示5日，接受用水户监督，确保流程透明。
通过村内公示，接受用水户监督，提高奖补实施的透明度。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711201" y="4606081"/>
            <a:ext cx="5008880" cy="339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乡镇审核</a:t>
            </a:r>
            <a:endParaRPr kumimoji="1" lang="en-US" altLang="zh-CN" sz="16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711201" y="5027013"/>
            <a:ext cx="5008880" cy="878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乡镇政府对公示无异议的初审结果进行审核，确保审核结果公正。通过乡镇审核，确保审核结果的公正性和合理性。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8342084" y="1884379"/>
            <a:ext cx="1721567" cy="17215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8322065" y="1864360"/>
            <a:ext cx="1761604" cy="1761604"/>
          </a:xfrm>
          <a:prstGeom prst="arc">
            <a:avLst>
              <a:gd name="adj1" fmla="val 16619675"/>
              <a:gd name="adj2" fmla="val 5688126"/>
            </a:avLst>
          </a:prstGeom>
          <a:noFill/>
          <a:ln w="158750" cap="rnd">
            <a:solidFill>
              <a:schemeClr val="accent2"/>
            </a:solidFill>
            <a:round/>
          </a:ln>
          <a:effectLst>
            <a:outerShdw blurRad="50800" dist="38100" dir="540000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6980993" y="3662379"/>
            <a:ext cx="1721567" cy="1721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7569330" y="4239864"/>
            <a:ext cx="544892" cy="566597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6960974" y="3642360"/>
            <a:ext cx="1761604" cy="1761604"/>
          </a:xfrm>
          <a:prstGeom prst="arc">
            <a:avLst>
              <a:gd name="adj1" fmla="val 16200000"/>
              <a:gd name="adj2" fmla="val 11134332"/>
            </a:avLst>
          </a:prstGeom>
          <a:noFill/>
          <a:ln w="158750" cap="rnd">
            <a:solidFill>
              <a:schemeClr val="accent1"/>
            </a:solidFill>
            <a:round/>
          </a:ln>
          <a:effectLst>
            <a:outerShdw blurRad="50800" dist="38100" dir="540000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8942827" y="2509407"/>
            <a:ext cx="520081" cy="471510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9663014" y="3763979"/>
            <a:ext cx="1721567" cy="1721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5" name="标题 1"/>
          <p:cNvSpPr txBox="true"/>
          <p:nvPr/>
        </p:nvSpPr>
        <p:spPr>
          <a:xfrm>
            <a:off x="9642996" y="3743960"/>
            <a:ext cx="1761604" cy="1761604"/>
          </a:xfrm>
          <a:prstGeom prst="arc">
            <a:avLst>
              <a:gd name="adj1" fmla="val 16555986"/>
              <a:gd name="adj2" fmla="val 13314800"/>
            </a:avLst>
          </a:prstGeom>
          <a:noFill/>
          <a:ln w="158750" cap="rnd">
            <a:solidFill>
              <a:schemeClr val="accent1"/>
            </a:solidFill>
            <a:round/>
          </a:ln>
          <a:effectLst>
            <a:outerShdw blurRad="50800" dist="38100" dir="5400000" algn="t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10265675" y="4381477"/>
            <a:ext cx="516247" cy="486571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7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用水量核定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9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0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1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2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820933" y="1979613"/>
            <a:ext cx="3361950" cy="3476625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>
            <a:off x="701495" y="1808163"/>
            <a:ext cx="3361950" cy="34766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>
            <a:off x="1009327" y="2990851"/>
            <a:ext cx="2720901" cy="207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区级水务部门对乡镇审核结果进行复核，确保复核结果准确无误。
通过区级复核，确保奖补实施的科学性和准确性。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4488941" y="1979613"/>
            <a:ext cx="3361950" cy="3476625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6" name="标题 1"/>
          <p:cNvSpPr txBox="true"/>
          <p:nvPr/>
        </p:nvSpPr>
        <p:spPr>
          <a:xfrm>
            <a:off x="4369503" y="1808163"/>
            <a:ext cx="3361950" cy="34766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7" name="标题 1"/>
          <p:cNvSpPr txBox="true"/>
          <p:nvPr/>
        </p:nvSpPr>
        <p:spPr>
          <a:xfrm>
            <a:off x="4690027" y="2990851"/>
            <a:ext cx="2720901" cy="207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复核标准包括用水量数据、节水率等，确保复核结果符合政策要求。
通过明确的复核标准，确保复核结果的科学性和合理性。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8156950" y="1979613"/>
            <a:ext cx="3361950" cy="3476625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9" name="标题 1"/>
          <p:cNvSpPr txBox="true"/>
          <p:nvPr/>
        </p:nvSpPr>
        <p:spPr>
          <a:xfrm>
            <a:off x="8037512" y="1808163"/>
            <a:ext cx="3361950" cy="347662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0" name="标题 1"/>
          <p:cNvSpPr txBox="true"/>
          <p:nvPr/>
        </p:nvSpPr>
        <p:spPr>
          <a:xfrm>
            <a:off x="8358036" y="2990851"/>
            <a:ext cx="2720901" cy="207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复核结果作为财政拨付奖补资金的依据，确保资金拨付的准确性。
通过复核结果的应用，确保奖补资金的准确拨付。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10480945" y="5200651"/>
            <a:ext cx="473075" cy="473075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2" name="标题 1"/>
          <p:cNvSpPr txBox="true"/>
          <p:nvPr/>
        </p:nvSpPr>
        <p:spPr>
          <a:xfrm>
            <a:off x="11068320" y="4908551"/>
            <a:ext cx="250825" cy="250825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3" name="标题 1"/>
          <p:cNvSpPr txBox="true"/>
          <p:nvPr/>
        </p:nvSpPr>
        <p:spPr>
          <a:xfrm>
            <a:off x="493279" y="1655763"/>
            <a:ext cx="323850" cy="323850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4" name="标题 1"/>
          <p:cNvSpPr txBox="true"/>
          <p:nvPr/>
        </p:nvSpPr>
        <p:spPr>
          <a:xfrm>
            <a:off x="8302448" y="2342411"/>
            <a:ext cx="2832078" cy="201881"/>
          </a:xfrm>
          <a:custGeom>
            <a:avLst/>
            <a:gdLst>
              <a:gd name="connsiteX0" fmla="*/ 2731138 w 2832078"/>
              <a:gd name="connsiteY0" fmla="*/ 0 h 201881"/>
              <a:gd name="connsiteX1" fmla="*/ 2832078 w 2832078"/>
              <a:gd name="connsiteY1" fmla="*/ 100941 h 201881"/>
              <a:gd name="connsiteX2" fmla="*/ 2731138 w 2832078"/>
              <a:gd name="connsiteY2" fmla="*/ 201881 h 201881"/>
              <a:gd name="connsiteX3" fmla="*/ 2630197 w 2832078"/>
              <a:gd name="connsiteY3" fmla="*/ 100941 h 201881"/>
              <a:gd name="connsiteX4" fmla="*/ 2731138 w 2832078"/>
              <a:gd name="connsiteY4" fmla="*/ 0 h 201881"/>
              <a:gd name="connsiteX5" fmla="*/ 100941 w 2832078"/>
              <a:gd name="connsiteY5" fmla="*/ 0 h 201881"/>
              <a:gd name="connsiteX6" fmla="*/ 201881 w 2832078"/>
              <a:gd name="connsiteY6" fmla="*/ 100941 h 201881"/>
              <a:gd name="connsiteX7" fmla="*/ 100941 w 2832078"/>
              <a:gd name="connsiteY7" fmla="*/ 201881 h 201881"/>
              <a:gd name="connsiteX8" fmla="*/ 0 w 2832078"/>
              <a:gd name="connsiteY8" fmla="*/ 100941 h 201881"/>
              <a:gd name="connsiteX9" fmla="*/ 100941 w 2832078"/>
              <a:gd name="connsiteY9" fmla="*/ 0 h 201881"/>
            </a:gdLst>
            <a:ahLst/>
            <a:cxnLst/>
            <a:rect l="l" t="t" r="r" b="b"/>
            <a:pathLst>
              <a:path w="2832078" h="201881">
                <a:moveTo>
                  <a:pt x="2731138" y="0"/>
                </a:moveTo>
                <a:cubicBezTo>
                  <a:pt x="2731138" y="61687"/>
                  <a:pt x="2770391" y="100941"/>
                  <a:pt x="2832078" y="100941"/>
                </a:cubicBezTo>
                <a:cubicBezTo>
                  <a:pt x="2770391" y="100941"/>
                  <a:pt x="2731138" y="140194"/>
                  <a:pt x="2731138" y="201881"/>
                </a:cubicBezTo>
                <a:cubicBezTo>
                  <a:pt x="2731138" y="140194"/>
                  <a:pt x="2691884" y="100941"/>
                  <a:pt x="2630197" y="100941"/>
                </a:cubicBezTo>
                <a:cubicBezTo>
                  <a:pt x="2691884" y="100941"/>
                  <a:pt x="2731138" y="61687"/>
                  <a:pt x="2731138" y="0"/>
                </a:cubicBezTo>
                <a:close/>
                <a:moveTo>
                  <a:pt x="100941" y="0"/>
                </a:moveTo>
                <a:cubicBezTo>
                  <a:pt x="100941" y="61687"/>
                  <a:pt x="140194" y="100941"/>
                  <a:pt x="201881" y="100941"/>
                </a:cubicBezTo>
                <a:cubicBezTo>
                  <a:pt x="140194" y="100941"/>
                  <a:pt x="100941" y="140194"/>
                  <a:pt x="100941" y="201881"/>
                </a:cubicBezTo>
                <a:cubicBezTo>
                  <a:pt x="100941" y="140194"/>
                  <a:pt x="61687" y="100941"/>
                  <a:pt x="0" y="100941"/>
                </a:cubicBezTo>
                <a:cubicBezTo>
                  <a:pt x="61687" y="100941"/>
                  <a:pt x="100941" y="61687"/>
                  <a:pt x="10094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5" name="标题 1"/>
          <p:cNvSpPr txBox="true"/>
          <p:nvPr/>
        </p:nvSpPr>
        <p:spPr>
          <a:xfrm>
            <a:off x="966431" y="2342411"/>
            <a:ext cx="2832078" cy="201881"/>
          </a:xfrm>
          <a:custGeom>
            <a:avLst/>
            <a:gdLst>
              <a:gd name="connsiteX0" fmla="*/ 2731138 w 2832078"/>
              <a:gd name="connsiteY0" fmla="*/ 0 h 201881"/>
              <a:gd name="connsiteX1" fmla="*/ 2832078 w 2832078"/>
              <a:gd name="connsiteY1" fmla="*/ 100941 h 201881"/>
              <a:gd name="connsiteX2" fmla="*/ 2731138 w 2832078"/>
              <a:gd name="connsiteY2" fmla="*/ 201881 h 201881"/>
              <a:gd name="connsiteX3" fmla="*/ 2630197 w 2832078"/>
              <a:gd name="connsiteY3" fmla="*/ 100941 h 201881"/>
              <a:gd name="connsiteX4" fmla="*/ 2731138 w 2832078"/>
              <a:gd name="connsiteY4" fmla="*/ 0 h 201881"/>
              <a:gd name="connsiteX5" fmla="*/ 100941 w 2832078"/>
              <a:gd name="connsiteY5" fmla="*/ 0 h 201881"/>
              <a:gd name="connsiteX6" fmla="*/ 201881 w 2832078"/>
              <a:gd name="connsiteY6" fmla="*/ 100941 h 201881"/>
              <a:gd name="connsiteX7" fmla="*/ 100941 w 2832078"/>
              <a:gd name="connsiteY7" fmla="*/ 201881 h 201881"/>
              <a:gd name="connsiteX8" fmla="*/ 0 w 2832078"/>
              <a:gd name="connsiteY8" fmla="*/ 100941 h 201881"/>
              <a:gd name="connsiteX9" fmla="*/ 100941 w 2832078"/>
              <a:gd name="connsiteY9" fmla="*/ 0 h 201881"/>
            </a:gdLst>
            <a:ahLst/>
            <a:cxnLst/>
            <a:rect l="l" t="t" r="r" b="b"/>
            <a:pathLst>
              <a:path w="2832078" h="201881">
                <a:moveTo>
                  <a:pt x="2731138" y="0"/>
                </a:moveTo>
                <a:cubicBezTo>
                  <a:pt x="2731138" y="61687"/>
                  <a:pt x="2770391" y="100941"/>
                  <a:pt x="2832078" y="100941"/>
                </a:cubicBezTo>
                <a:cubicBezTo>
                  <a:pt x="2770391" y="100941"/>
                  <a:pt x="2731138" y="140194"/>
                  <a:pt x="2731138" y="201881"/>
                </a:cubicBezTo>
                <a:cubicBezTo>
                  <a:pt x="2731138" y="140194"/>
                  <a:pt x="2691884" y="100941"/>
                  <a:pt x="2630197" y="100941"/>
                </a:cubicBezTo>
                <a:cubicBezTo>
                  <a:pt x="2691884" y="100941"/>
                  <a:pt x="2731138" y="61687"/>
                  <a:pt x="2731138" y="0"/>
                </a:cubicBezTo>
                <a:close/>
                <a:moveTo>
                  <a:pt x="100941" y="0"/>
                </a:moveTo>
                <a:cubicBezTo>
                  <a:pt x="100941" y="61687"/>
                  <a:pt x="140194" y="100941"/>
                  <a:pt x="201881" y="100941"/>
                </a:cubicBezTo>
                <a:cubicBezTo>
                  <a:pt x="140194" y="100941"/>
                  <a:pt x="100941" y="140194"/>
                  <a:pt x="100941" y="201881"/>
                </a:cubicBezTo>
                <a:cubicBezTo>
                  <a:pt x="100941" y="140194"/>
                  <a:pt x="61687" y="100941"/>
                  <a:pt x="0" y="100941"/>
                </a:cubicBezTo>
                <a:cubicBezTo>
                  <a:pt x="61687" y="100941"/>
                  <a:pt x="100941" y="61687"/>
                  <a:pt x="10094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6" name="标题 1"/>
          <p:cNvSpPr txBox="true"/>
          <p:nvPr/>
        </p:nvSpPr>
        <p:spPr>
          <a:xfrm>
            <a:off x="4634439" y="2342411"/>
            <a:ext cx="2832078" cy="201881"/>
          </a:xfrm>
          <a:custGeom>
            <a:avLst/>
            <a:gdLst>
              <a:gd name="connsiteX0" fmla="*/ 2731138 w 2832078"/>
              <a:gd name="connsiteY0" fmla="*/ 0 h 201881"/>
              <a:gd name="connsiteX1" fmla="*/ 2832078 w 2832078"/>
              <a:gd name="connsiteY1" fmla="*/ 100941 h 201881"/>
              <a:gd name="connsiteX2" fmla="*/ 2731138 w 2832078"/>
              <a:gd name="connsiteY2" fmla="*/ 201881 h 201881"/>
              <a:gd name="connsiteX3" fmla="*/ 2630197 w 2832078"/>
              <a:gd name="connsiteY3" fmla="*/ 100941 h 201881"/>
              <a:gd name="connsiteX4" fmla="*/ 2731138 w 2832078"/>
              <a:gd name="connsiteY4" fmla="*/ 0 h 201881"/>
              <a:gd name="connsiteX5" fmla="*/ 100941 w 2832078"/>
              <a:gd name="connsiteY5" fmla="*/ 0 h 201881"/>
              <a:gd name="connsiteX6" fmla="*/ 201881 w 2832078"/>
              <a:gd name="connsiteY6" fmla="*/ 100941 h 201881"/>
              <a:gd name="connsiteX7" fmla="*/ 100941 w 2832078"/>
              <a:gd name="connsiteY7" fmla="*/ 201881 h 201881"/>
              <a:gd name="connsiteX8" fmla="*/ 0 w 2832078"/>
              <a:gd name="connsiteY8" fmla="*/ 100941 h 201881"/>
              <a:gd name="connsiteX9" fmla="*/ 100941 w 2832078"/>
              <a:gd name="connsiteY9" fmla="*/ 0 h 201881"/>
            </a:gdLst>
            <a:ahLst/>
            <a:cxnLst/>
            <a:rect l="l" t="t" r="r" b="b"/>
            <a:pathLst>
              <a:path w="2832078" h="201881">
                <a:moveTo>
                  <a:pt x="2731138" y="0"/>
                </a:moveTo>
                <a:cubicBezTo>
                  <a:pt x="2731138" y="61687"/>
                  <a:pt x="2770391" y="100941"/>
                  <a:pt x="2832078" y="100941"/>
                </a:cubicBezTo>
                <a:cubicBezTo>
                  <a:pt x="2770391" y="100941"/>
                  <a:pt x="2731138" y="140194"/>
                  <a:pt x="2731138" y="201881"/>
                </a:cubicBezTo>
                <a:cubicBezTo>
                  <a:pt x="2731138" y="140194"/>
                  <a:pt x="2691884" y="100941"/>
                  <a:pt x="2630197" y="100941"/>
                </a:cubicBezTo>
                <a:cubicBezTo>
                  <a:pt x="2691884" y="100941"/>
                  <a:pt x="2731138" y="61687"/>
                  <a:pt x="2731138" y="0"/>
                </a:cubicBezTo>
                <a:close/>
                <a:moveTo>
                  <a:pt x="100941" y="0"/>
                </a:moveTo>
                <a:cubicBezTo>
                  <a:pt x="100941" y="61687"/>
                  <a:pt x="140194" y="100941"/>
                  <a:pt x="201881" y="100941"/>
                </a:cubicBezTo>
                <a:cubicBezTo>
                  <a:pt x="140194" y="100941"/>
                  <a:pt x="100941" y="140194"/>
                  <a:pt x="100941" y="201881"/>
                </a:cubicBezTo>
                <a:cubicBezTo>
                  <a:pt x="100941" y="140194"/>
                  <a:pt x="61687" y="100941"/>
                  <a:pt x="0" y="100941"/>
                </a:cubicBezTo>
                <a:cubicBezTo>
                  <a:pt x="61687" y="100941"/>
                  <a:pt x="100941" y="61687"/>
                  <a:pt x="10094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7" name="标题 1"/>
          <p:cNvSpPr txBox="true"/>
          <p:nvPr/>
        </p:nvSpPr>
        <p:spPr>
          <a:xfrm>
            <a:off x="8565445" y="2048255"/>
            <a:ext cx="2331468" cy="7901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复核结果</a:t>
            </a:r>
            <a:endParaRPr kumimoji="1" lang="en-US" altLang="zh-CN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8" name="标题 1"/>
          <p:cNvSpPr txBox="true"/>
          <p:nvPr/>
        </p:nvSpPr>
        <p:spPr>
          <a:xfrm>
            <a:off x="4884744" y="2048255"/>
            <a:ext cx="2331468" cy="7901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复核标准</a:t>
            </a:r>
            <a:endParaRPr kumimoji="1" lang="en-US" altLang="zh-CN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9" name="标题 1"/>
          <p:cNvSpPr txBox="true"/>
          <p:nvPr/>
        </p:nvSpPr>
        <p:spPr>
          <a:xfrm>
            <a:off x="1216737" y="2048255"/>
            <a:ext cx="2331468" cy="7901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复核流程</a:t>
            </a:r>
            <a:endParaRPr kumimoji="1" lang="en-US" altLang="zh-CN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0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区级复核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22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23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24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25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60400" y="1442134"/>
            <a:ext cx="3537943" cy="4333826"/>
          </a:xfrm>
          <a:prstGeom prst="roundRect">
            <a:avLst>
              <a:gd name="adj" fmla="val 7404"/>
            </a:avLst>
          </a:prstGeom>
          <a:noFill/>
          <a:ln w="12700" cap="sq">
            <a:solidFill>
              <a:schemeClr val="accent3">
                <a:alpha val="100000"/>
              </a:schemeClr>
            </a:solidFill>
            <a:prstDash val="dash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sz="2800" b="1"/>
          </a:p>
        </p:txBody>
      </p:sp>
      <p:sp>
        <p:nvSpPr>
          <p:cNvPr id="3" name="标题 1"/>
          <p:cNvSpPr txBox="true"/>
          <p:nvPr/>
        </p:nvSpPr>
        <p:spPr>
          <a:xfrm>
            <a:off x="785446" y="2054639"/>
            <a:ext cx="3305908" cy="3599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区级财政部门根据复核结果，及时拨付奖补资金，确保资金到位。
通过财政拨付，确保奖补资金及时到位，提高用水户的积极性。</a:t>
            </a:r>
            <a:endParaRPr kumimoji="1" lang="en-US" altLang="zh-CN" sz="20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785446" y="1617337"/>
            <a:ext cx="3305908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196B2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拨付流程</a:t>
            </a:r>
            <a:endParaRPr kumimoji="1" lang="en-US" altLang="zh-CN" sz="2400" b="1">
              <a:ln w="12700">
                <a:noFill/>
              </a:ln>
              <a:solidFill>
                <a:srgbClr val="196B24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4327028" y="1442134"/>
            <a:ext cx="3537943" cy="4333826"/>
          </a:xfrm>
          <a:prstGeom prst="roundRect">
            <a:avLst>
              <a:gd name="adj" fmla="val 5861"/>
            </a:avLst>
          </a:prstGeom>
          <a:noFill/>
          <a:ln w="12700" cap="sq">
            <a:solidFill>
              <a:schemeClr val="accent3">
                <a:alpha val="100000"/>
              </a:schemeClr>
            </a:solidFill>
            <a:prstDash val="dash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sz="2800" b="1"/>
          </a:p>
        </p:txBody>
      </p:sp>
      <p:sp>
        <p:nvSpPr>
          <p:cNvPr id="6" name="标题 1"/>
          <p:cNvSpPr txBox="true"/>
          <p:nvPr/>
        </p:nvSpPr>
        <p:spPr>
          <a:xfrm>
            <a:off x="4452074" y="2054639"/>
            <a:ext cx="3305908" cy="3599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奖补资金直达用水户，禁止截留挪用，确保资金使用规范。
通过明确的拨付要求，确保奖补资金的规范使用，避免截留挪用。</a:t>
            </a:r>
            <a:endParaRPr kumimoji="1" lang="en-US" altLang="zh-CN" sz="20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4452074" y="1617337"/>
            <a:ext cx="3305908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拨付要求</a:t>
            </a:r>
            <a:endParaRPr kumimoji="1" lang="en-US" altLang="zh-CN" sz="2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7980957" y="1442134"/>
            <a:ext cx="3537943" cy="4333826"/>
          </a:xfrm>
          <a:prstGeom prst="roundRect">
            <a:avLst>
              <a:gd name="adj" fmla="val 7404"/>
            </a:avLst>
          </a:prstGeom>
          <a:noFill/>
          <a:ln w="12700" cap="sq">
            <a:solidFill>
              <a:schemeClr val="accent3">
                <a:alpha val="100000"/>
              </a:schemeClr>
            </a:solidFill>
            <a:prstDash val="dash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sz="2800" b="1"/>
          </a:p>
        </p:txBody>
      </p:sp>
      <p:sp>
        <p:nvSpPr>
          <p:cNvPr id="9" name="标题 1"/>
          <p:cNvSpPr txBox="true"/>
          <p:nvPr/>
        </p:nvSpPr>
        <p:spPr>
          <a:xfrm>
            <a:off x="8096974" y="2054639"/>
            <a:ext cx="3305908" cy="3599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区级财政部门对奖补资金的拨付进行全程监督，确保资金使用安全。
通过全程监督，确保奖补资金的安全使用，提高资金使用效率。</a:t>
            </a:r>
            <a:endParaRPr kumimoji="1" lang="en-US" altLang="zh-CN" sz="20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8096974" y="1617337"/>
            <a:ext cx="3305908" cy="369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196B2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拨付监督</a:t>
            </a:r>
            <a:endParaRPr kumimoji="1" lang="en-US" altLang="zh-CN" sz="2400" b="1">
              <a:ln w="12700">
                <a:noFill/>
              </a:ln>
              <a:solidFill>
                <a:srgbClr val="196B24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4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财政拨付</a:t>
            </a:r>
            <a:endParaRPr kumimoji="1" lang="en-US" altLang="zh-CN" sz="4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3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800" b="1"/>
            </a:p>
          </p:txBody>
        </p:sp>
        <p:sp>
          <p:nvSpPr>
            <p:cNvPr id="14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800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800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800" b="1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true">
            <a:off x="4813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 flipH="true">
            <a:off x="-46366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29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0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80405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889750" y="2633345"/>
            <a:ext cx="4309110" cy="701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五、资金监管与用途</a:t>
            </a:r>
            <a:endParaRPr kumimoji="1" lang="en-US" altLang="zh-CN" sz="3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740247" y="3334356"/>
            <a:ext cx="5055146" cy="131519"/>
          </a:xfrm>
          <a:prstGeom prst="parallelogram">
            <a:avLst>
              <a:gd name="adj" fmla="val 129953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716676" y="2323598"/>
            <a:ext cx="4089765" cy="3488640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251999" tIns="324000" rIns="180000" bIns="216000" rtlCol="0" anchor="b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3" name="标题 1"/>
          <p:cNvSpPr txBox="true"/>
          <p:nvPr/>
        </p:nvSpPr>
        <p:spPr>
          <a:xfrm rot="16200000">
            <a:off x="-790837" y="3304722"/>
            <a:ext cx="3958755" cy="1056276"/>
          </a:xfrm>
          <a:custGeom>
            <a:avLst/>
            <a:gdLst>
              <a:gd name="connsiteX0" fmla="*/ 3958755 w 3958755"/>
              <a:gd name="connsiteY0" fmla="*/ 528137 h 1056276"/>
              <a:gd name="connsiteX1" fmla="*/ 3481107 w 3958755"/>
              <a:gd name="connsiteY1" fmla="*/ 1056275 h 1056276"/>
              <a:gd name="connsiteX2" fmla="*/ 2454778 w 3958755"/>
              <a:gd name="connsiteY2" fmla="*/ 1056275 h 1056276"/>
              <a:gd name="connsiteX3" fmla="*/ 2439201 w 3958755"/>
              <a:gd name="connsiteY3" fmla="*/ 1056275 h 1056276"/>
              <a:gd name="connsiteX4" fmla="*/ 1807419 w 3958755"/>
              <a:gd name="connsiteY4" fmla="*/ 1056275 h 1056276"/>
              <a:gd name="connsiteX5" fmla="*/ 1807418 w 3958755"/>
              <a:gd name="connsiteY5" fmla="*/ 1056276 h 1056276"/>
              <a:gd name="connsiteX6" fmla="*/ 781089 w 3958755"/>
              <a:gd name="connsiteY6" fmla="*/ 1056276 h 1056276"/>
              <a:gd name="connsiteX7" fmla="*/ 765512 w 3958755"/>
              <a:gd name="connsiteY7" fmla="*/ 1056276 h 1056276"/>
              <a:gd name="connsiteX8" fmla="*/ 1 w 3958755"/>
              <a:gd name="connsiteY8" fmla="*/ 1056276 h 1056276"/>
              <a:gd name="connsiteX9" fmla="*/ 477648 w 3958755"/>
              <a:gd name="connsiteY9" fmla="*/ 528139 h 1056276"/>
              <a:gd name="connsiteX10" fmla="*/ 0 w 3958755"/>
              <a:gd name="connsiteY10" fmla="*/ 1 h 1056276"/>
              <a:gd name="connsiteX11" fmla="*/ 1026329 w 3958755"/>
              <a:gd name="connsiteY11" fmla="*/ 1 h 1056276"/>
              <a:gd name="connsiteX12" fmla="*/ 1041906 w 3958755"/>
              <a:gd name="connsiteY12" fmla="*/ 1 h 1056276"/>
              <a:gd name="connsiteX13" fmla="*/ 1673690 w 3958755"/>
              <a:gd name="connsiteY13" fmla="*/ 1 h 1056276"/>
              <a:gd name="connsiteX14" fmla="*/ 1673689 w 3958755"/>
              <a:gd name="connsiteY14" fmla="*/ 0 h 1056276"/>
              <a:gd name="connsiteX15" fmla="*/ 2700018 w 3958755"/>
              <a:gd name="connsiteY15" fmla="*/ 0 h 1056276"/>
              <a:gd name="connsiteX16" fmla="*/ 2715595 w 3958755"/>
              <a:gd name="connsiteY16" fmla="*/ 0 h 1056276"/>
              <a:gd name="connsiteX17" fmla="*/ 3481108 w 3958755"/>
              <a:gd name="connsiteY17" fmla="*/ 0 h 1056276"/>
            </a:gdLst>
            <a:ahLst/>
            <a:cxnLst/>
            <a:rect l="l" t="t" r="r" b="b"/>
            <a:pathLst>
              <a:path w="3958755" h="1056276">
                <a:moveTo>
                  <a:pt x="3958755" y="528137"/>
                </a:moveTo>
                <a:lnTo>
                  <a:pt x="3481107" y="1056275"/>
                </a:lnTo>
                <a:lnTo>
                  <a:pt x="2454778" y="1056275"/>
                </a:lnTo>
                <a:lnTo>
                  <a:pt x="2439201" y="1056275"/>
                </a:lnTo>
                <a:lnTo>
                  <a:pt x="1807419" y="1056275"/>
                </a:lnTo>
                <a:lnTo>
                  <a:pt x="1807418" y="1056276"/>
                </a:lnTo>
                <a:lnTo>
                  <a:pt x="781089" y="1056276"/>
                </a:lnTo>
                <a:lnTo>
                  <a:pt x="765512" y="1056276"/>
                </a:lnTo>
                <a:lnTo>
                  <a:pt x="1" y="1056276"/>
                </a:lnTo>
                <a:lnTo>
                  <a:pt x="477648" y="528139"/>
                </a:lnTo>
                <a:lnTo>
                  <a:pt x="0" y="1"/>
                </a:lnTo>
                <a:lnTo>
                  <a:pt x="1026329" y="1"/>
                </a:lnTo>
                <a:lnTo>
                  <a:pt x="1041906" y="1"/>
                </a:lnTo>
                <a:lnTo>
                  <a:pt x="1673690" y="1"/>
                </a:lnTo>
                <a:lnTo>
                  <a:pt x="1673689" y="0"/>
                </a:lnTo>
                <a:lnTo>
                  <a:pt x="2700018" y="0"/>
                </a:lnTo>
                <a:lnTo>
                  <a:pt x="2715595" y="0"/>
                </a:lnTo>
                <a:lnTo>
                  <a:pt x="3481108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4" name="标题 1"/>
          <p:cNvSpPr txBox="true"/>
          <p:nvPr/>
        </p:nvSpPr>
        <p:spPr>
          <a:xfrm>
            <a:off x="1938608" y="1923041"/>
            <a:ext cx="3697486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7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补贴资金分配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7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1938608" y="2631548"/>
            <a:ext cx="3697486" cy="2872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70000"/>
                  </a:srgbClr>
                </a:solidFill>
                <a:latin typeface="Source Han Sans"/>
                <a:ea typeface="Source Han Sans"/>
                <a:cs typeface="Source Han Sans"/>
              </a:rPr>
              <a:t>补贴资金100%直达用水户，优先用于高效节水设施的建设和维护，确保资金使用精准。
通过精准分配补贴资金，确保资金用于最需要的地方，提高资金使用效率。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7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7429136" y="2323598"/>
            <a:ext cx="4089765" cy="3488640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251999" tIns="324000" rIns="180000" bIns="216000" rtlCol="0" anchor="b"/>
          <a:lstStyle/>
          <a:p>
            <a:pPr algn="l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7" name="标题 1"/>
          <p:cNvSpPr txBox="true"/>
          <p:nvPr/>
        </p:nvSpPr>
        <p:spPr>
          <a:xfrm rot="16200000">
            <a:off x="4921623" y="3304722"/>
            <a:ext cx="3958755" cy="1056276"/>
          </a:xfrm>
          <a:custGeom>
            <a:avLst/>
            <a:gdLst>
              <a:gd name="connsiteX0" fmla="*/ 3958755 w 3958755"/>
              <a:gd name="connsiteY0" fmla="*/ 528137 h 1056276"/>
              <a:gd name="connsiteX1" fmla="*/ 3481107 w 3958755"/>
              <a:gd name="connsiteY1" fmla="*/ 1056275 h 1056276"/>
              <a:gd name="connsiteX2" fmla="*/ 2454778 w 3958755"/>
              <a:gd name="connsiteY2" fmla="*/ 1056275 h 1056276"/>
              <a:gd name="connsiteX3" fmla="*/ 2439201 w 3958755"/>
              <a:gd name="connsiteY3" fmla="*/ 1056275 h 1056276"/>
              <a:gd name="connsiteX4" fmla="*/ 1807419 w 3958755"/>
              <a:gd name="connsiteY4" fmla="*/ 1056275 h 1056276"/>
              <a:gd name="connsiteX5" fmla="*/ 1807418 w 3958755"/>
              <a:gd name="connsiteY5" fmla="*/ 1056276 h 1056276"/>
              <a:gd name="connsiteX6" fmla="*/ 781089 w 3958755"/>
              <a:gd name="connsiteY6" fmla="*/ 1056276 h 1056276"/>
              <a:gd name="connsiteX7" fmla="*/ 765512 w 3958755"/>
              <a:gd name="connsiteY7" fmla="*/ 1056276 h 1056276"/>
              <a:gd name="connsiteX8" fmla="*/ 1 w 3958755"/>
              <a:gd name="connsiteY8" fmla="*/ 1056276 h 1056276"/>
              <a:gd name="connsiteX9" fmla="*/ 477648 w 3958755"/>
              <a:gd name="connsiteY9" fmla="*/ 528139 h 1056276"/>
              <a:gd name="connsiteX10" fmla="*/ 0 w 3958755"/>
              <a:gd name="connsiteY10" fmla="*/ 1 h 1056276"/>
              <a:gd name="connsiteX11" fmla="*/ 1026329 w 3958755"/>
              <a:gd name="connsiteY11" fmla="*/ 1 h 1056276"/>
              <a:gd name="connsiteX12" fmla="*/ 1041906 w 3958755"/>
              <a:gd name="connsiteY12" fmla="*/ 1 h 1056276"/>
              <a:gd name="connsiteX13" fmla="*/ 1673690 w 3958755"/>
              <a:gd name="connsiteY13" fmla="*/ 1 h 1056276"/>
              <a:gd name="connsiteX14" fmla="*/ 1673689 w 3958755"/>
              <a:gd name="connsiteY14" fmla="*/ 0 h 1056276"/>
              <a:gd name="connsiteX15" fmla="*/ 2700018 w 3958755"/>
              <a:gd name="connsiteY15" fmla="*/ 0 h 1056276"/>
              <a:gd name="connsiteX16" fmla="*/ 2715595 w 3958755"/>
              <a:gd name="connsiteY16" fmla="*/ 0 h 1056276"/>
              <a:gd name="connsiteX17" fmla="*/ 3481108 w 3958755"/>
              <a:gd name="connsiteY17" fmla="*/ 0 h 1056276"/>
            </a:gdLst>
            <a:ahLst/>
            <a:cxnLst/>
            <a:rect l="l" t="t" r="r" b="b"/>
            <a:pathLst>
              <a:path w="3958755" h="1056276">
                <a:moveTo>
                  <a:pt x="3958755" y="528137"/>
                </a:moveTo>
                <a:lnTo>
                  <a:pt x="3481107" y="1056275"/>
                </a:lnTo>
                <a:lnTo>
                  <a:pt x="2454778" y="1056275"/>
                </a:lnTo>
                <a:lnTo>
                  <a:pt x="2439201" y="1056275"/>
                </a:lnTo>
                <a:lnTo>
                  <a:pt x="1807419" y="1056275"/>
                </a:lnTo>
                <a:lnTo>
                  <a:pt x="1807418" y="1056276"/>
                </a:lnTo>
                <a:lnTo>
                  <a:pt x="781089" y="1056276"/>
                </a:lnTo>
                <a:lnTo>
                  <a:pt x="765512" y="1056276"/>
                </a:lnTo>
                <a:lnTo>
                  <a:pt x="1" y="1056276"/>
                </a:lnTo>
                <a:lnTo>
                  <a:pt x="477648" y="528139"/>
                </a:lnTo>
                <a:lnTo>
                  <a:pt x="0" y="1"/>
                </a:lnTo>
                <a:lnTo>
                  <a:pt x="1026329" y="1"/>
                </a:lnTo>
                <a:lnTo>
                  <a:pt x="1041906" y="1"/>
                </a:lnTo>
                <a:lnTo>
                  <a:pt x="1673690" y="1"/>
                </a:lnTo>
                <a:lnTo>
                  <a:pt x="1673689" y="0"/>
                </a:lnTo>
                <a:lnTo>
                  <a:pt x="2700018" y="0"/>
                </a:lnTo>
                <a:lnTo>
                  <a:pt x="2715595" y="0"/>
                </a:lnTo>
                <a:lnTo>
                  <a:pt x="348110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8" name="标题 1"/>
          <p:cNvSpPr txBox="true"/>
          <p:nvPr/>
        </p:nvSpPr>
        <p:spPr>
          <a:xfrm>
            <a:off x="7651068" y="1923041"/>
            <a:ext cx="3697486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7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奖励资金分配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7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7651068" y="2631548"/>
            <a:ext cx="3697486" cy="2872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70000"/>
                  </a:srgbClr>
                </a:solidFill>
                <a:latin typeface="Source Han Sans"/>
                <a:ea typeface="Source Han Sans"/>
                <a:cs typeface="Source Han Sans"/>
              </a:rPr>
              <a:t>奖励资金40%用于公共设施维护，10%用于合作社管理人员奖励，50%用于节水农户奖励。
通过合理的奖励资金分配，激励各方积极参与节水工作，提高节水成效。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7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资金分配规则</a:t>
            </a:r>
            <a:endParaRPr kumimoji="1" lang="en-US" altLang="zh-CN" sz="3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2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400" b="1"/>
            </a:p>
          </p:txBody>
        </p:sp>
        <p:sp>
          <p:nvSpPr>
            <p:cNvPr id="13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400" b="1"/>
            </a:p>
          </p:txBody>
        </p:sp>
        <p:sp>
          <p:nvSpPr>
            <p:cNvPr id="14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400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400" b="1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true">
            <a:off x="4813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 flipH="true">
            <a:off x="-46366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29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0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80405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928950" y="2503931"/>
            <a:ext cx="4308872" cy="26641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400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一、政策背景与目标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740247" y="3334356"/>
            <a:ext cx="5055146" cy="131519"/>
          </a:xfrm>
          <a:prstGeom prst="parallelogram">
            <a:avLst>
              <a:gd name="adj" fmla="val 129953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4451649" y="1853972"/>
            <a:ext cx="3240000" cy="3600000"/>
          </a:xfrm>
          <a:prstGeom prst="roundRect">
            <a:avLst>
              <a:gd name="adj" fmla="val 5592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>
            <a:off x="6799194" y="1810428"/>
            <a:ext cx="936000" cy="936000"/>
          </a:xfrm>
          <a:custGeom>
            <a:avLst/>
            <a:gdLst>
              <a:gd name="connsiteX0" fmla="*/ 2120077 w 2455259"/>
              <a:gd name="connsiteY0" fmla="*/ 0 h 2448912"/>
              <a:gd name="connsiteX1" fmla="*/ 117902 w 2455259"/>
              <a:gd name="connsiteY1" fmla="*/ 0 h 2448912"/>
              <a:gd name="connsiteX2" fmla="*/ 34736 w 2455259"/>
              <a:gd name="connsiteY2" fmla="*/ 200742 h 2448912"/>
              <a:gd name="connsiteX3" fmla="*/ 1865113 w 2455259"/>
              <a:gd name="connsiteY3" fmla="*/ 2031084 h 2448912"/>
              <a:gd name="connsiteX4" fmla="*/ 1881653 w 2455259"/>
              <a:gd name="connsiteY4" fmla="*/ 2043668 h 2448912"/>
              <a:gd name="connsiteX5" fmla="*/ 1891181 w 2455259"/>
              <a:gd name="connsiteY5" fmla="*/ 2050860 h 2448912"/>
              <a:gd name="connsiteX6" fmla="*/ 2254517 w 2455259"/>
              <a:gd name="connsiteY6" fmla="*/ 2414231 h 2448912"/>
              <a:gd name="connsiteX7" fmla="*/ 2455259 w 2455259"/>
              <a:gd name="connsiteY7" fmla="*/ 2331101 h 2448912"/>
              <a:gd name="connsiteX8" fmla="*/ 2455259 w 2455259"/>
              <a:gd name="connsiteY8" fmla="*/ 335254 h 2448912"/>
              <a:gd name="connsiteX9" fmla="*/ 2120077 w 2455259"/>
              <a:gd name="connsiteY9" fmla="*/ 0 h 2448912"/>
            </a:gdLst>
            <a:ahLst/>
            <a:cxnLst/>
            <a:rect l="l" t="t" r="r" b="b"/>
            <a:pathLst>
              <a:path w="2455259" h="2448912">
                <a:moveTo>
                  <a:pt x="2120077" y="0"/>
                </a:moveTo>
                <a:lnTo>
                  <a:pt x="117902" y="0"/>
                </a:lnTo>
                <a:cubicBezTo>
                  <a:pt x="13126" y="0"/>
                  <a:pt x="-39477" y="126673"/>
                  <a:pt x="34736" y="200742"/>
                </a:cubicBezTo>
                <a:lnTo>
                  <a:pt x="1865113" y="2031084"/>
                </a:lnTo>
                <a:cubicBezTo>
                  <a:pt x="1870014" y="2036028"/>
                  <a:pt x="1875584" y="2040263"/>
                  <a:pt x="1881653" y="2043668"/>
                </a:cubicBezTo>
                <a:cubicBezTo>
                  <a:pt x="1885151" y="2045603"/>
                  <a:pt x="1888362" y="2048023"/>
                  <a:pt x="1891181" y="2050860"/>
                </a:cubicBezTo>
                <a:lnTo>
                  <a:pt x="2254517" y="2414231"/>
                </a:lnTo>
                <a:cubicBezTo>
                  <a:pt x="2328586" y="2488336"/>
                  <a:pt x="2455259" y="2435805"/>
                  <a:pt x="2455259" y="2331101"/>
                </a:cubicBezTo>
                <a:lnTo>
                  <a:pt x="2455259" y="335254"/>
                </a:lnTo>
                <a:cubicBezTo>
                  <a:pt x="2455259" y="150126"/>
                  <a:pt x="2305204" y="40"/>
                  <a:pt x="212007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>
            <a:off x="7159194" y="1985799"/>
            <a:ext cx="576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en-US" altLang="zh-CN" sz="20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8235355" y="1853972"/>
            <a:ext cx="3240000" cy="3600000"/>
          </a:xfrm>
          <a:prstGeom prst="roundRect">
            <a:avLst>
              <a:gd name="adj" fmla="val 5592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6" name="标题 1"/>
          <p:cNvSpPr txBox="true"/>
          <p:nvPr/>
        </p:nvSpPr>
        <p:spPr>
          <a:xfrm>
            <a:off x="10582900" y="1810428"/>
            <a:ext cx="936000" cy="936000"/>
          </a:xfrm>
          <a:custGeom>
            <a:avLst/>
            <a:gdLst>
              <a:gd name="connsiteX0" fmla="*/ 2120077 w 2455259"/>
              <a:gd name="connsiteY0" fmla="*/ 0 h 2448912"/>
              <a:gd name="connsiteX1" fmla="*/ 117902 w 2455259"/>
              <a:gd name="connsiteY1" fmla="*/ 0 h 2448912"/>
              <a:gd name="connsiteX2" fmla="*/ 34736 w 2455259"/>
              <a:gd name="connsiteY2" fmla="*/ 200742 h 2448912"/>
              <a:gd name="connsiteX3" fmla="*/ 1865113 w 2455259"/>
              <a:gd name="connsiteY3" fmla="*/ 2031084 h 2448912"/>
              <a:gd name="connsiteX4" fmla="*/ 1881653 w 2455259"/>
              <a:gd name="connsiteY4" fmla="*/ 2043668 h 2448912"/>
              <a:gd name="connsiteX5" fmla="*/ 1891181 w 2455259"/>
              <a:gd name="connsiteY5" fmla="*/ 2050860 h 2448912"/>
              <a:gd name="connsiteX6" fmla="*/ 2254517 w 2455259"/>
              <a:gd name="connsiteY6" fmla="*/ 2414231 h 2448912"/>
              <a:gd name="connsiteX7" fmla="*/ 2455259 w 2455259"/>
              <a:gd name="connsiteY7" fmla="*/ 2331101 h 2448912"/>
              <a:gd name="connsiteX8" fmla="*/ 2455259 w 2455259"/>
              <a:gd name="connsiteY8" fmla="*/ 335254 h 2448912"/>
              <a:gd name="connsiteX9" fmla="*/ 2120077 w 2455259"/>
              <a:gd name="connsiteY9" fmla="*/ 0 h 2448912"/>
            </a:gdLst>
            <a:ahLst/>
            <a:cxnLst/>
            <a:rect l="l" t="t" r="r" b="b"/>
            <a:pathLst>
              <a:path w="2455259" h="2448912">
                <a:moveTo>
                  <a:pt x="2120077" y="0"/>
                </a:moveTo>
                <a:lnTo>
                  <a:pt x="117902" y="0"/>
                </a:lnTo>
                <a:cubicBezTo>
                  <a:pt x="13126" y="0"/>
                  <a:pt x="-39477" y="126673"/>
                  <a:pt x="34736" y="200742"/>
                </a:cubicBezTo>
                <a:lnTo>
                  <a:pt x="1865113" y="2031084"/>
                </a:lnTo>
                <a:cubicBezTo>
                  <a:pt x="1870014" y="2036028"/>
                  <a:pt x="1875584" y="2040263"/>
                  <a:pt x="1881653" y="2043668"/>
                </a:cubicBezTo>
                <a:cubicBezTo>
                  <a:pt x="1885151" y="2045603"/>
                  <a:pt x="1888362" y="2048023"/>
                  <a:pt x="1891181" y="2050860"/>
                </a:cubicBezTo>
                <a:lnTo>
                  <a:pt x="2254517" y="2414231"/>
                </a:lnTo>
                <a:cubicBezTo>
                  <a:pt x="2328586" y="2488336"/>
                  <a:pt x="2455259" y="2435805"/>
                  <a:pt x="2455259" y="2331101"/>
                </a:cubicBezTo>
                <a:lnTo>
                  <a:pt x="2455259" y="335254"/>
                </a:lnTo>
                <a:cubicBezTo>
                  <a:pt x="2455259" y="150126"/>
                  <a:pt x="2305204" y="40"/>
                  <a:pt x="212007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7" name="标题 1"/>
          <p:cNvSpPr txBox="true"/>
          <p:nvPr/>
        </p:nvSpPr>
        <p:spPr>
          <a:xfrm>
            <a:off x="10942900" y="1985799"/>
            <a:ext cx="576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en-US" altLang="zh-CN" sz="20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67943" y="1853972"/>
            <a:ext cx="3240000" cy="3600000"/>
          </a:xfrm>
          <a:prstGeom prst="roundRect">
            <a:avLst>
              <a:gd name="adj" fmla="val 5592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9" name="标题 1"/>
          <p:cNvSpPr txBox="true"/>
          <p:nvPr/>
        </p:nvSpPr>
        <p:spPr>
          <a:xfrm>
            <a:off x="3015488" y="1810428"/>
            <a:ext cx="936000" cy="936000"/>
          </a:xfrm>
          <a:custGeom>
            <a:avLst/>
            <a:gdLst>
              <a:gd name="connsiteX0" fmla="*/ 2120077 w 2455259"/>
              <a:gd name="connsiteY0" fmla="*/ 0 h 2448912"/>
              <a:gd name="connsiteX1" fmla="*/ 117902 w 2455259"/>
              <a:gd name="connsiteY1" fmla="*/ 0 h 2448912"/>
              <a:gd name="connsiteX2" fmla="*/ 34736 w 2455259"/>
              <a:gd name="connsiteY2" fmla="*/ 200742 h 2448912"/>
              <a:gd name="connsiteX3" fmla="*/ 1865113 w 2455259"/>
              <a:gd name="connsiteY3" fmla="*/ 2031084 h 2448912"/>
              <a:gd name="connsiteX4" fmla="*/ 1881653 w 2455259"/>
              <a:gd name="connsiteY4" fmla="*/ 2043668 h 2448912"/>
              <a:gd name="connsiteX5" fmla="*/ 1891181 w 2455259"/>
              <a:gd name="connsiteY5" fmla="*/ 2050860 h 2448912"/>
              <a:gd name="connsiteX6" fmla="*/ 2254517 w 2455259"/>
              <a:gd name="connsiteY6" fmla="*/ 2414231 h 2448912"/>
              <a:gd name="connsiteX7" fmla="*/ 2455259 w 2455259"/>
              <a:gd name="connsiteY7" fmla="*/ 2331101 h 2448912"/>
              <a:gd name="connsiteX8" fmla="*/ 2455259 w 2455259"/>
              <a:gd name="connsiteY8" fmla="*/ 335254 h 2448912"/>
              <a:gd name="connsiteX9" fmla="*/ 2120077 w 2455259"/>
              <a:gd name="connsiteY9" fmla="*/ 0 h 2448912"/>
            </a:gdLst>
            <a:ahLst/>
            <a:cxnLst/>
            <a:rect l="l" t="t" r="r" b="b"/>
            <a:pathLst>
              <a:path w="2455259" h="2448912">
                <a:moveTo>
                  <a:pt x="2120077" y="0"/>
                </a:moveTo>
                <a:lnTo>
                  <a:pt x="117902" y="0"/>
                </a:lnTo>
                <a:cubicBezTo>
                  <a:pt x="13126" y="0"/>
                  <a:pt x="-39477" y="126673"/>
                  <a:pt x="34736" y="200742"/>
                </a:cubicBezTo>
                <a:lnTo>
                  <a:pt x="1865113" y="2031084"/>
                </a:lnTo>
                <a:cubicBezTo>
                  <a:pt x="1870014" y="2036028"/>
                  <a:pt x="1875584" y="2040263"/>
                  <a:pt x="1881653" y="2043668"/>
                </a:cubicBezTo>
                <a:cubicBezTo>
                  <a:pt x="1885151" y="2045603"/>
                  <a:pt x="1888362" y="2048023"/>
                  <a:pt x="1891181" y="2050860"/>
                </a:cubicBezTo>
                <a:lnTo>
                  <a:pt x="2254517" y="2414231"/>
                </a:lnTo>
                <a:cubicBezTo>
                  <a:pt x="2328586" y="2488336"/>
                  <a:pt x="2455259" y="2435805"/>
                  <a:pt x="2455259" y="2331101"/>
                </a:cubicBezTo>
                <a:lnTo>
                  <a:pt x="2455259" y="335254"/>
                </a:lnTo>
                <a:cubicBezTo>
                  <a:pt x="2455259" y="150126"/>
                  <a:pt x="2305204" y="40"/>
                  <a:pt x="212007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10" name="标题 1"/>
          <p:cNvSpPr txBox="true"/>
          <p:nvPr/>
        </p:nvSpPr>
        <p:spPr>
          <a:xfrm>
            <a:off x="3375488" y="1985799"/>
            <a:ext cx="576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en-US" altLang="zh-CN" sz="20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876400" y="2298700"/>
            <a:ext cx="2651400" cy="61765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专款专用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876400" y="3014296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奖补资金专款专用，确保资金用于水利设施维护和节水奖励，提高资金使用效率。
通过专款专用，确保资金用于最需要的地方，避免挪用和浪费。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4649650" y="2298700"/>
            <a:ext cx="2664100" cy="61765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公示监督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>
            <a:off x="4649650" y="3014296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奖补资金使用情况在村内公示5日，接受用水户监督，确保资金使用透明。
通过公示监督，提高资金使用的透明度，接受用水户的监督。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8422900" y="2300255"/>
            <a:ext cx="2651400" cy="6161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纪委审计监督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8422900" y="3014296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纪委和审计部门对奖补资金的使用进行全程监督，确保资金使用规范。
通过纪委和审计部门的监督，确保资金使用规范，避免违规行为的发生。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监管红线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9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20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21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22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true">
            <a:off x="4813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 flipH="true">
            <a:off x="-46366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29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0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80405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938645" y="2057400"/>
            <a:ext cx="4309110" cy="1276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六、法律责任与违规处理</a:t>
            </a:r>
            <a:endParaRPr kumimoji="1" lang="en-US" altLang="zh-CN" sz="3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740247" y="3334356"/>
            <a:ext cx="5055146" cy="131519"/>
          </a:xfrm>
          <a:prstGeom prst="parallelogram">
            <a:avLst>
              <a:gd name="adj" fmla="val 129953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60400" y="1535650"/>
            <a:ext cx="3116603" cy="4411925"/>
          </a:xfrm>
          <a:prstGeom prst="roundRect">
            <a:avLst>
              <a:gd name="adj" fmla="val 360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 rot="5400000">
            <a:off x="1105414" y="2142350"/>
            <a:ext cx="3559719" cy="3198525"/>
          </a:xfrm>
          <a:prstGeom prst="roundRect">
            <a:avLst>
              <a:gd name="adj" fmla="val 7804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355600" dist="381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>
            <a:off x="1553431" y="2712720"/>
            <a:ext cx="2663687" cy="24157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用水户虚报用水量或冒领补贴资金的，将追回资金并追究责任。通过严厉打击虚报冒领行为，确保奖补资金的合理使用。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 rot="16200000" flipH="true">
            <a:off x="4305695" y="4976501"/>
            <a:ext cx="329916" cy="329916"/>
          </a:xfrm>
          <a:custGeom>
            <a:avLst/>
            <a:gdLst>
              <a:gd name="connsiteX0" fmla="*/ 0 w 1272540"/>
              <a:gd name="connsiteY0" fmla="*/ 636270 h 1272540"/>
              <a:gd name="connsiteX1" fmla="*/ 152400 w 1272540"/>
              <a:gd name="connsiteY1" fmla="*/ 483870 h 1272540"/>
              <a:gd name="connsiteX2" fmla="*/ 483870 w 1272540"/>
              <a:gd name="connsiteY2" fmla="*/ 483870 h 1272540"/>
              <a:gd name="connsiteX3" fmla="*/ 483870 w 1272540"/>
              <a:gd name="connsiteY3" fmla="*/ 152400 h 1272540"/>
              <a:gd name="connsiteX4" fmla="*/ 636270 w 1272540"/>
              <a:gd name="connsiteY4" fmla="*/ 0 h 1272540"/>
              <a:gd name="connsiteX5" fmla="*/ 788670 w 1272540"/>
              <a:gd name="connsiteY5" fmla="*/ 152400 h 1272540"/>
              <a:gd name="connsiteX6" fmla="*/ 788670 w 1272540"/>
              <a:gd name="connsiteY6" fmla="*/ 483870 h 1272540"/>
              <a:gd name="connsiteX7" fmla="*/ 1120140 w 1272540"/>
              <a:gd name="connsiteY7" fmla="*/ 483870 h 1272540"/>
              <a:gd name="connsiteX8" fmla="*/ 1272540 w 1272540"/>
              <a:gd name="connsiteY8" fmla="*/ 636270 h 1272540"/>
              <a:gd name="connsiteX9" fmla="*/ 1120140 w 1272540"/>
              <a:gd name="connsiteY9" fmla="*/ 788670 h 1272540"/>
              <a:gd name="connsiteX10" fmla="*/ 788670 w 1272540"/>
              <a:gd name="connsiteY10" fmla="*/ 788670 h 1272540"/>
              <a:gd name="connsiteX11" fmla="*/ 788670 w 1272540"/>
              <a:gd name="connsiteY11" fmla="*/ 1120140 h 1272540"/>
              <a:gd name="connsiteX12" fmla="*/ 636270 w 1272540"/>
              <a:gd name="connsiteY12" fmla="*/ 1272540 h 1272540"/>
              <a:gd name="connsiteX13" fmla="*/ 483870 w 1272540"/>
              <a:gd name="connsiteY13" fmla="*/ 1120140 h 1272540"/>
              <a:gd name="connsiteX14" fmla="*/ 483870 w 1272540"/>
              <a:gd name="connsiteY14" fmla="*/ 788670 h 1272540"/>
              <a:gd name="connsiteX15" fmla="*/ 152400 w 1272540"/>
              <a:gd name="connsiteY15" fmla="*/ 788670 h 1272540"/>
              <a:gd name="connsiteX16" fmla="*/ 0 w 1272540"/>
              <a:gd name="connsiteY16" fmla="*/ 636270 h 1272540"/>
            </a:gdLst>
            <a:ahLst/>
            <a:cxnLst/>
            <a:rect l="l" t="t" r="r" b="b"/>
            <a:pathLst>
              <a:path w="1272540" h="1272540">
                <a:moveTo>
                  <a:pt x="0" y="636270"/>
                </a:moveTo>
                <a:cubicBezTo>
                  <a:pt x="0" y="552102"/>
                  <a:pt x="68232" y="483870"/>
                  <a:pt x="152400" y="483870"/>
                </a:cubicBezTo>
                <a:lnTo>
                  <a:pt x="483870" y="483870"/>
                </a:lnTo>
                <a:lnTo>
                  <a:pt x="483870" y="152400"/>
                </a:lnTo>
                <a:cubicBezTo>
                  <a:pt x="483870" y="68232"/>
                  <a:pt x="552102" y="0"/>
                  <a:pt x="636270" y="0"/>
                </a:cubicBezTo>
                <a:cubicBezTo>
                  <a:pt x="720438" y="0"/>
                  <a:pt x="788670" y="68232"/>
                  <a:pt x="788670" y="152400"/>
                </a:cubicBezTo>
                <a:lnTo>
                  <a:pt x="788670" y="483870"/>
                </a:lnTo>
                <a:lnTo>
                  <a:pt x="1120140" y="483870"/>
                </a:lnTo>
                <a:cubicBezTo>
                  <a:pt x="1204308" y="483870"/>
                  <a:pt x="1272540" y="552102"/>
                  <a:pt x="1272540" y="636270"/>
                </a:cubicBezTo>
                <a:cubicBezTo>
                  <a:pt x="1272540" y="720438"/>
                  <a:pt x="1204308" y="788670"/>
                  <a:pt x="1120140" y="788670"/>
                </a:cubicBezTo>
                <a:lnTo>
                  <a:pt x="788670" y="788670"/>
                </a:lnTo>
                <a:lnTo>
                  <a:pt x="788670" y="1120140"/>
                </a:lnTo>
                <a:cubicBezTo>
                  <a:pt x="788670" y="1204308"/>
                  <a:pt x="720438" y="1272540"/>
                  <a:pt x="636270" y="1272540"/>
                </a:cubicBezTo>
                <a:cubicBezTo>
                  <a:pt x="552102" y="1272540"/>
                  <a:pt x="483870" y="1204308"/>
                  <a:pt x="483870" y="1120140"/>
                </a:cubicBezTo>
                <a:lnTo>
                  <a:pt x="483870" y="788670"/>
                </a:lnTo>
                <a:lnTo>
                  <a:pt x="152400" y="788670"/>
                </a:lnTo>
                <a:cubicBezTo>
                  <a:pt x="68232" y="788670"/>
                  <a:pt x="0" y="720438"/>
                  <a:pt x="0" y="63627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6" name="标题 1"/>
          <p:cNvSpPr txBox="true"/>
          <p:nvPr/>
        </p:nvSpPr>
        <p:spPr>
          <a:xfrm>
            <a:off x="5078284" y="1677798"/>
            <a:ext cx="6174000" cy="24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截留挪用资金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5078285" y="2019471"/>
            <a:ext cx="6172812" cy="161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乡镇或部门截留挪用奖补资金的，将由纪委立案调查，情节严重的移交司法机关处理。通过严厉打击截留挪用行为，确保奖补资金的安全使用。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5078285" y="4155886"/>
            <a:ext cx="6172812" cy="161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用水户或管理人员数据造假的，将取消奖补资格并公开通报，情节严重的追究法律责任。通过严厉打击数据造假行为，确保奖补实施的科学性和准确性。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5078284" y="3846683"/>
            <a:ext cx="6174000" cy="24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数据造假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1553431" y="2103120"/>
            <a:ext cx="2664000" cy="617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虚报冒领补贴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违规行为清单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3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14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sz="2000" b="1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1118495"/>
            <a:ext cx="12192000" cy="5034247"/>
          </a:xfrm>
          <a:custGeom>
            <a:avLst/>
            <a:gdLst>
              <a:gd name="connsiteX0" fmla="*/ 12192000 w 12192000"/>
              <a:gd name="connsiteY0" fmla="*/ 0 h 5034247"/>
              <a:gd name="connsiteX1" fmla="*/ 12192000 w 12192000"/>
              <a:gd name="connsiteY1" fmla="*/ 3944948 h 5034247"/>
              <a:gd name="connsiteX2" fmla="*/ 12129156 w 12192000"/>
              <a:gd name="connsiteY2" fmla="*/ 3898888 h 5034247"/>
              <a:gd name="connsiteX3" fmla="*/ 11449879 w 12192000"/>
              <a:gd name="connsiteY3" fmla="*/ 3663610 h 5034247"/>
              <a:gd name="connsiteX4" fmla="*/ 7394713 w 12192000"/>
              <a:gd name="connsiteY4" fmla="*/ 4578010 h 5034247"/>
              <a:gd name="connsiteX5" fmla="*/ 4373219 w 12192000"/>
              <a:gd name="connsiteY5" fmla="*/ 3107019 h 5034247"/>
              <a:gd name="connsiteX6" fmla="*/ 80211 w 12192000"/>
              <a:gd name="connsiteY6" fmla="*/ 5006526 h 5034247"/>
              <a:gd name="connsiteX7" fmla="*/ 0 w 12192000"/>
              <a:gd name="connsiteY7" fmla="*/ 5034247 h 5034247"/>
              <a:gd name="connsiteX8" fmla="*/ 0 w 12192000"/>
              <a:gd name="connsiteY8" fmla="*/ 2170361 h 5034247"/>
              <a:gd name="connsiteX9" fmla="*/ 37545 w 12192000"/>
              <a:gd name="connsiteY9" fmla="*/ 2198676 h 5034247"/>
              <a:gd name="connsiteX10" fmla="*/ 1411357 w 12192000"/>
              <a:gd name="connsiteY10" fmla="*/ 2669697 h 5034247"/>
              <a:gd name="connsiteX11" fmla="*/ 7215809 w 12192000"/>
              <a:gd name="connsiteY11" fmla="*/ 1158949 h 5034247"/>
              <a:gd name="connsiteX12" fmla="*/ 12115606 w 12192000"/>
              <a:gd name="connsiteY12" fmla="*/ 8230 h 5034247"/>
            </a:gdLst>
            <a:ahLst/>
            <a:cxnLst/>
            <a:rect l="l" t="t" r="r" b="b"/>
            <a:pathLst>
              <a:path w="12192000" h="5034247">
                <a:moveTo>
                  <a:pt x="12192000" y="0"/>
                </a:moveTo>
                <a:lnTo>
                  <a:pt x="12192000" y="3944948"/>
                </a:lnTo>
                <a:lnTo>
                  <a:pt x="12129156" y="3898888"/>
                </a:lnTo>
                <a:cubicBezTo>
                  <a:pt x="11926336" y="3762795"/>
                  <a:pt x="11700842" y="3665267"/>
                  <a:pt x="11449879" y="3663610"/>
                </a:cubicBezTo>
                <a:cubicBezTo>
                  <a:pt x="10446027" y="3656984"/>
                  <a:pt x="8574156" y="4670775"/>
                  <a:pt x="7394713" y="4578010"/>
                </a:cubicBezTo>
                <a:cubicBezTo>
                  <a:pt x="6215271" y="4485245"/>
                  <a:pt x="5734880" y="3014254"/>
                  <a:pt x="4373219" y="3107019"/>
                </a:cubicBezTo>
                <a:cubicBezTo>
                  <a:pt x="3309421" y="3179492"/>
                  <a:pt x="1339712" y="4544100"/>
                  <a:pt x="80211" y="5006526"/>
                </a:cubicBezTo>
                <a:lnTo>
                  <a:pt x="0" y="5034247"/>
                </a:lnTo>
                <a:lnTo>
                  <a:pt x="0" y="2170361"/>
                </a:lnTo>
                <a:lnTo>
                  <a:pt x="37545" y="2198676"/>
                </a:lnTo>
                <a:cubicBezTo>
                  <a:pt x="422569" y="2464237"/>
                  <a:pt x="880856" y="2688333"/>
                  <a:pt x="1411357" y="2669697"/>
                </a:cubicBezTo>
                <a:cubicBezTo>
                  <a:pt x="2826026" y="2620001"/>
                  <a:pt x="5174975" y="1586332"/>
                  <a:pt x="7215809" y="1158949"/>
                </a:cubicBezTo>
                <a:cubicBezTo>
                  <a:pt x="8618883" y="865123"/>
                  <a:pt x="10648329" y="204870"/>
                  <a:pt x="12115606" y="8230"/>
                </a:cubicBezTo>
                <a:close/>
              </a:path>
            </a:pathLst>
          </a:custGeom>
          <a:solidFill>
            <a:schemeClr val="accent1">
              <a:alpha val="6000"/>
            </a:schemeClr>
          </a:solidFill>
          <a:ln w="12700" cap="sq">
            <a:noFill/>
            <a:miter/>
          </a:ln>
        </p:spPr>
        <p:txBody>
          <a:bodyPr vert="horz" wrap="square" lIns="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1142864" y="1627206"/>
            <a:ext cx="3042003" cy="4030601"/>
          </a:xfrm>
          <a:prstGeom prst="roundRect">
            <a:avLst>
              <a:gd name="adj" fmla="val 10599"/>
            </a:avLst>
          </a:prstGeom>
          <a:solidFill>
            <a:schemeClr val="bg1"/>
          </a:solidFill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 flipH="true" flipV="true">
            <a:off x="1530046" y="1610082"/>
            <a:ext cx="2267639" cy="7423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1661492" y="1662700"/>
            <a:ext cx="2004748" cy="65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调查核实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1437942" y="2665902"/>
            <a:ext cx="2451845" cy="1965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对违规行为进行调查核实，确保调查结果真实准确。
通过调查核实，确保违规行为的认定准确无误。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4577480" y="1627206"/>
            <a:ext cx="3042003" cy="4030601"/>
          </a:xfrm>
          <a:prstGeom prst="roundRect">
            <a:avLst>
              <a:gd name="adj" fmla="val 10599"/>
            </a:avLst>
          </a:prstGeom>
          <a:gradFill>
            <a:gsLst>
              <a:gs pos="100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 flipH="true" flipV="true">
            <a:off x="4964662" y="1610082"/>
            <a:ext cx="2267639" cy="7423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5080696" y="1662700"/>
            <a:ext cx="2004748" cy="65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追责处理</a:t>
            </a:r>
            <a:endParaRPr kumimoji="1" lang="en-US" altLang="zh-CN" sz="16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4872559" y="2665903"/>
            <a:ext cx="2451845" cy="19653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根据调查结果，对违规行为进行追责处理，确保违规行为受到应有的处罚。
通过追责处理，确保违规行为受到应有的处罚，维护奖补实施的严肃性。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8012097" y="1627206"/>
            <a:ext cx="3042003" cy="4030601"/>
          </a:xfrm>
          <a:prstGeom prst="roundRect">
            <a:avLst>
              <a:gd name="adj" fmla="val 10599"/>
            </a:avLst>
          </a:prstGeom>
          <a:solidFill>
            <a:schemeClr val="bg1"/>
          </a:solidFill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 flipH="true" flipV="true">
            <a:off x="8399279" y="1610082"/>
            <a:ext cx="2267639" cy="7423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8515312" y="1662700"/>
            <a:ext cx="2004748" cy="65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公开通报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>
            <a:off x="8309286" y="2665903"/>
            <a:ext cx="2447624" cy="19653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对违规行为进行公开通报，接受社会监督，确保奖补实施的透明度。
通过公开通报，接受社会监督，提高奖补实施的透明度和公信力。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1661492" y="4850953"/>
            <a:ext cx="2004748" cy="65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4000" b="1">
                <a:ln w="12700">
                  <a:solidFill>
                    <a:srgbClr val="BFE2FF">
                      <a:alpha val="10000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en-US" altLang="zh-CN" sz="4000" b="1">
              <a:ln w="12700">
                <a:solidFill>
                  <a:srgbClr val="BFE2FF">
                    <a:alpha val="100000"/>
                  </a:srgbClr>
                </a:solidFill>
              </a:ln>
              <a:solidFill>
                <a:srgbClr val="000000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5084175" y="4850953"/>
            <a:ext cx="2004748" cy="65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4000" b="1">
                <a:ln w="12700">
                  <a:solidFill>
                    <a:srgbClr val="BFE2FF">
                      <a:alpha val="10000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en-US" altLang="zh-CN" sz="4000" b="1">
              <a:ln w="12700">
                <a:solidFill>
                  <a:srgbClr val="BFE2FF">
                    <a:alpha val="100000"/>
                  </a:srgbClr>
                </a:solidFill>
              </a:ln>
              <a:solidFill>
                <a:srgbClr val="000000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8522487" y="4850953"/>
            <a:ext cx="2004748" cy="65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4000" b="1">
                <a:ln w="12700">
                  <a:solidFill>
                    <a:srgbClr val="BFE2FF">
                      <a:alpha val="100000"/>
                    </a:srgbClr>
                  </a:solidFill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en-US" altLang="zh-CN" sz="4000" b="1">
              <a:ln w="12700">
                <a:solidFill>
                  <a:srgbClr val="BFE2FF">
                    <a:alpha val="100000"/>
                  </a:srgbClr>
                </a:solidFill>
              </a:ln>
              <a:solidFill>
                <a:srgbClr val="000000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18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违规处理流程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20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1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2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3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true">
            <a:off x="4813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 flipH="true">
            <a:off x="-46366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29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0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80405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889750" y="1930400"/>
            <a:ext cx="4290060" cy="1403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七、实施时间与后续计划</a:t>
            </a:r>
            <a:endParaRPr kumimoji="1" lang="en-US" altLang="zh-CN" sz="3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740247" y="3334356"/>
            <a:ext cx="5055146" cy="131519"/>
          </a:xfrm>
          <a:prstGeom prst="parallelogram">
            <a:avLst>
              <a:gd name="adj" fmla="val 129953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3969657" y="1665453"/>
            <a:ext cx="3729808" cy="2126405"/>
          </a:xfrm>
          <a:custGeom>
            <a:avLst/>
            <a:gdLst>
              <a:gd name="connsiteX0" fmla="*/ 2079674 w 3729808"/>
              <a:gd name="connsiteY0" fmla="*/ 502 h 2126405"/>
              <a:gd name="connsiteX1" fmla="*/ 3512384 w 3729808"/>
              <a:gd name="connsiteY1" fmla="*/ 513845 h 2126405"/>
              <a:gd name="connsiteX2" fmla="*/ 3561940 w 3729808"/>
              <a:gd name="connsiteY2" fmla="*/ 559816 h 2126405"/>
              <a:gd name="connsiteX3" fmla="*/ 3729808 w 3729808"/>
              <a:gd name="connsiteY3" fmla="*/ 391947 h 2126405"/>
              <a:gd name="connsiteX4" fmla="*/ 3729808 w 3729808"/>
              <a:gd name="connsiteY4" fmla="*/ 1306347 h 2126405"/>
              <a:gd name="connsiteX5" fmla="*/ 2815408 w 3729808"/>
              <a:gd name="connsiteY5" fmla="*/ 1306347 h 2126405"/>
              <a:gd name="connsiteX6" fmla="*/ 2961619 w 3729808"/>
              <a:gd name="connsiteY6" fmla="*/ 1160137 h 2126405"/>
              <a:gd name="connsiteX7" fmla="*/ 2886504 w 3729808"/>
              <a:gd name="connsiteY7" fmla="*/ 1095493 h 2126405"/>
              <a:gd name="connsiteX8" fmla="*/ 1636192 w 3729808"/>
              <a:gd name="connsiteY8" fmla="*/ 943078 h 2126405"/>
              <a:gd name="connsiteX9" fmla="*/ 845518 w 3729808"/>
              <a:gd name="connsiteY9" fmla="*/ 2126405 h 2126405"/>
              <a:gd name="connsiteX10" fmla="*/ 0 w 3729808"/>
              <a:gd name="connsiteY10" fmla="*/ 2126405 h 2126405"/>
              <a:gd name="connsiteX11" fmla="*/ 1312627 w 3729808"/>
              <a:gd name="connsiteY11" fmla="*/ 161920 h 2126405"/>
              <a:gd name="connsiteX12" fmla="*/ 2079674 w 3729808"/>
              <a:gd name="connsiteY12" fmla="*/ 502 h 2126405"/>
            </a:gdLst>
            <a:ahLst/>
            <a:cxnLst/>
            <a:rect l="l" t="t" r="r" b="b"/>
            <a:pathLst>
              <a:path w="3729808" h="2126405">
                <a:moveTo>
                  <a:pt x="2079674" y="502"/>
                </a:moveTo>
                <a:cubicBezTo>
                  <a:pt x="2597127" y="-10749"/>
                  <a:pt x="3109402" y="167269"/>
                  <a:pt x="3512384" y="513845"/>
                </a:cubicBezTo>
                <a:lnTo>
                  <a:pt x="3561940" y="559816"/>
                </a:lnTo>
                <a:lnTo>
                  <a:pt x="3729808" y="391947"/>
                </a:lnTo>
                <a:lnTo>
                  <a:pt x="3729808" y="1306347"/>
                </a:lnTo>
                <a:lnTo>
                  <a:pt x="2815408" y="1306347"/>
                </a:lnTo>
                <a:lnTo>
                  <a:pt x="2961619" y="1160137"/>
                </a:lnTo>
                <a:lnTo>
                  <a:pt x="2886504" y="1095493"/>
                </a:lnTo>
                <a:cubicBezTo>
                  <a:pt x="2529113" y="831827"/>
                  <a:pt x="2054978" y="769611"/>
                  <a:pt x="1636192" y="943078"/>
                </a:cubicBezTo>
                <a:cubicBezTo>
                  <a:pt x="1157581" y="1141325"/>
                  <a:pt x="845518" y="1608360"/>
                  <a:pt x="845518" y="2126405"/>
                </a:cubicBezTo>
                <a:lnTo>
                  <a:pt x="0" y="2126405"/>
                </a:lnTo>
                <a:cubicBezTo>
                  <a:pt x="0" y="1266379"/>
                  <a:pt x="518067" y="491037"/>
                  <a:pt x="1312627" y="161920"/>
                </a:cubicBezTo>
                <a:cubicBezTo>
                  <a:pt x="1560927" y="59071"/>
                  <a:pt x="1820948" y="6128"/>
                  <a:pt x="2079674" y="502"/>
                </a:cubicBezTo>
                <a:close/>
              </a:path>
            </a:pathLst>
          </a:custGeom>
          <a:gradFill>
            <a:gsLst>
              <a:gs pos="18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0" scaled="false"/>
          </a:gra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3" name="标题 1"/>
          <p:cNvSpPr txBox="true"/>
          <p:nvPr/>
        </p:nvSpPr>
        <p:spPr>
          <a:xfrm flipH="true" flipV="true">
            <a:off x="4449966" y="3581338"/>
            <a:ext cx="3729808" cy="2126405"/>
          </a:xfrm>
          <a:custGeom>
            <a:avLst/>
            <a:gdLst>
              <a:gd name="connsiteX0" fmla="*/ 2079674 w 3729808"/>
              <a:gd name="connsiteY0" fmla="*/ 502 h 2126405"/>
              <a:gd name="connsiteX1" fmla="*/ 3512384 w 3729808"/>
              <a:gd name="connsiteY1" fmla="*/ 513845 h 2126405"/>
              <a:gd name="connsiteX2" fmla="*/ 3561940 w 3729808"/>
              <a:gd name="connsiteY2" fmla="*/ 559816 h 2126405"/>
              <a:gd name="connsiteX3" fmla="*/ 3729808 w 3729808"/>
              <a:gd name="connsiteY3" fmla="*/ 391947 h 2126405"/>
              <a:gd name="connsiteX4" fmla="*/ 3729808 w 3729808"/>
              <a:gd name="connsiteY4" fmla="*/ 1306347 h 2126405"/>
              <a:gd name="connsiteX5" fmla="*/ 2815408 w 3729808"/>
              <a:gd name="connsiteY5" fmla="*/ 1306347 h 2126405"/>
              <a:gd name="connsiteX6" fmla="*/ 2961619 w 3729808"/>
              <a:gd name="connsiteY6" fmla="*/ 1160137 h 2126405"/>
              <a:gd name="connsiteX7" fmla="*/ 2886504 w 3729808"/>
              <a:gd name="connsiteY7" fmla="*/ 1095493 h 2126405"/>
              <a:gd name="connsiteX8" fmla="*/ 1636192 w 3729808"/>
              <a:gd name="connsiteY8" fmla="*/ 943078 h 2126405"/>
              <a:gd name="connsiteX9" fmla="*/ 845518 w 3729808"/>
              <a:gd name="connsiteY9" fmla="*/ 2126405 h 2126405"/>
              <a:gd name="connsiteX10" fmla="*/ 0 w 3729808"/>
              <a:gd name="connsiteY10" fmla="*/ 2126405 h 2126405"/>
              <a:gd name="connsiteX11" fmla="*/ 1312627 w 3729808"/>
              <a:gd name="connsiteY11" fmla="*/ 161920 h 2126405"/>
              <a:gd name="connsiteX12" fmla="*/ 2079674 w 3729808"/>
              <a:gd name="connsiteY12" fmla="*/ 502 h 2126405"/>
            </a:gdLst>
            <a:ahLst/>
            <a:cxnLst/>
            <a:rect l="l" t="t" r="r" b="b"/>
            <a:pathLst>
              <a:path w="3729808" h="2126405">
                <a:moveTo>
                  <a:pt x="2079674" y="502"/>
                </a:moveTo>
                <a:cubicBezTo>
                  <a:pt x="2597127" y="-10749"/>
                  <a:pt x="3109402" y="167269"/>
                  <a:pt x="3512384" y="513845"/>
                </a:cubicBezTo>
                <a:lnTo>
                  <a:pt x="3561940" y="559816"/>
                </a:lnTo>
                <a:lnTo>
                  <a:pt x="3729808" y="391947"/>
                </a:lnTo>
                <a:lnTo>
                  <a:pt x="3729808" y="1306347"/>
                </a:lnTo>
                <a:lnTo>
                  <a:pt x="2815408" y="1306347"/>
                </a:lnTo>
                <a:lnTo>
                  <a:pt x="2961619" y="1160137"/>
                </a:lnTo>
                <a:lnTo>
                  <a:pt x="2886504" y="1095493"/>
                </a:lnTo>
                <a:cubicBezTo>
                  <a:pt x="2529113" y="831827"/>
                  <a:pt x="2054978" y="769611"/>
                  <a:pt x="1636192" y="943078"/>
                </a:cubicBezTo>
                <a:cubicBezTo>
                  <a:pt x="1157581" y="1141325"/>
                  <a:pt x="845518" y="1608360"/>
                  <a:pt x="845518" y="2126405"/>
                </a:cubicBezTo>
                <a:lnTo>
                  <a:pt x="0" y="2126405"/>
                </a:lnTo>
                <a:cubicBezTo>
                  <a:pt x="0" y="1266379"/>
                  <a:pt x="518067" y="491037"/>
                  <a:pt x="1312627" y="161920"/>
                </a:cubicBezTo>
                <a:cubicBezTo>
                  <a:pt x="1560927" y="59071"/>
                  <a:pt x="1820948" y="6128"/>
                  <a:pt x="2079674" y="502"/>
                </a:cubicBezTo>
                <a:close/>
              </a:path>
            </a:pathLst>
          </a:custGeom>
          <a:gradFill>
            <a:gsLst>
              <a:gs pos="18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0" scaled="false"/>
          </a:gra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4" name="标题 1"/>
          <p:cNvSpPr txBox="true"/>
          <p:nvPr/>
        </p:nvSpPr>
        <p:spPr>
          <a:xfrm>
            <a:off x="671513" y="1561420"/>
            <a:ext cx="3496627" cy="4252686"/>
          </a:xfrm>
          <a:prstGeom prst="roundRect">
            <a:avLst>
              <a:gd name="adj" fmla="val 6841"/>
            </a:avLst>
          </a:prstGeom>
          <a:solidFill>
            <a:schemeClr val="bg1"/>
          </a:solidFill>
          <a:ln w="254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5" name="标题 1"/>
          <p:cNvSpPr txBox="true"/>
          <p:nvPr/>
        </p:nvSpPr>
        <p:spPr>
          <a:xfrm>
            <a:off x="8008121" y="1561420"/>
            <a:ext cx="3496627" cy="4252686"/>
          </a:xfrm>
          <a:prstGeom prst="roundRect">
            <a:avLst>
              <a:gd name="adj" fmla="val 6841"/>
            </a:avLst>
          </a:prstGeom>
          <a:solidFill>
            <a:schemeClr val="bg1"/>
          </a:solidFill>
          <a:ln w="254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6" name="标题 1"/>
          <p:cNvSpPr txBox="true"/>
          <p:nvPr/>
        </p:nvSpPr>
        <p:spPr>
          <a:xfrm>
            <a:off x="2080640" y="1858984"/>
            <a:ext cx="678372" cy="615022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7" name="标题 1"/>
          <p:cNvSpPr txBox="true"/>
          <p:nvPr/>
        </p:nvSpPr>
        <p:spPr>
          <a:xfrm>
            <a:off x="9417248" y="1848618"/>
            <a:ext cx="678372" cy="656486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8" name="标题 1"/>
          <p:cNvSpPr txBox="true"/>
          <p:nvPr/>
        </p:nvSpPr>
        <p:spPr>
          <a:xfrm>
            <a:off x="5599357" y="3175000"/>
            <a:ext cx="956397" cy="950409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ahLst/>
            <a:cxnLst/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000" b="1"/>
          </a:p>
        </p:txBody>
      </p:sp>
      <p:sp>
        <p:nvSpPr>
          <p:cNvPr id="9" name="标题 1"/>
          <p:cNvSpPr txBox="true"/>
          <p:nvPr/>
        </p:nvSpPr>
        <p:spPr>
          <a:xfrm>
            <a:off x="948983" y="2722671"/>
            <a:ext cx="2965648" cy="4687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生效日期</a:t>
            </a:r>
            <a:endParaRPr kumimoji="1" lang="en-US" altLang="zh-CN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935088" y="3207074"/>
            <a:ext cx="2971800" cy="2493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《原州区农业用水精准补贴及节水奖惩办法》自2025年4月15日起生效，与灌溉管理办法同步实施。
明确政策生效日期，确保政策的稳定性和连续性。</a:t>
            </a:r>
            <a:endParaRPr kumimoji="1" lang="en-US" altLang="zh-CN" sz="16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8262988" y="3207074"/>
            <a:ext cx="2971800" cy="2493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政策有效期至2030年3月30日，确保政策的长期稳定性。
明确政策有效期，确保政策的长期稳定性和可持续性。</a:t>
            </a:r>
            <a:endParaRPr kumimoji="1" lang="en-US" altLang="zh-CN" sz="16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8276883" y="2722671"/>
            <a:ext cx="2965648" cy="4687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有效期</a:t>
            </a:r>
            <a:endParaRPr kumimoji="1" lang="en-US" altLang="zh-CN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关键时间节点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5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17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  <p:sp>
          <p:nvSpPr>
            <p:cNvPr id="18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2000" b="1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866978" y="1319409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400" b="1">
                <a:ln w="12700">
                  <a:noFill/>
                </a:ln>
                <a:gradFill>
                  <a:gsLst>
                    <a:gs pos="0">
                      <a:srgbClr val="A1C7F7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5400000" scaled="false"/>
                </a:gradFill>
                <a:latin typeface="OPPOSans B"/>
                <a:ea typeface="OPPOSans B"/>
                <a:cs typeface="OPPOSans B"/>
              </a:rPr>
              <a:t>01</a:t>
            </a:r>
            <a:endParaRPr kumimoji="1" lang="en-US" altLang="zh-CN" sz="1400" b="1">
              <a:ln w="12700">
                <a:noFill/>
              </a:ln>
              <a:gradFill>
                <a:gsLst>
                  <a:gs pos="0">
                    <a:srgbClr val="A1C7F7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false"/>
              </a:gradFill>
              <a:latin typeface="OPPOSans B"/>
              <a:ea typeface="OPPOSans B"/>
              <a:cs typeface="OPPOSans B"/>
            </a:endParaRPr>
          </a:p>
        </p:txBody>
      </p:sp>
      <p:sp>
        <p:nvSpPr>
          <p:cNvPr id="3" name="标题 1"/>
          <p:cNvSpPr txBox="true"/>
          <p:nvPr/>
        </p:nvSpPr>
        <p:spPr>
          <a:xfrm>
            <a:off x="1554156" y="1848801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4" name="标题 1"/>
          <p:cNvSpPr txBox="true"/>
          <p:nvPr/>
        </p:nvSpPr>
        <p:spPr>
          <a:xfrm>
            <a:off x="1662826" y="1955636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5" name="标题 1"/>
          <p:cNvSpPr txBox="true"/>
          <p:nvPr/>
        </p:nvSpPr>
        <p:spPr>
          <a:xfrm>
            <a:off x="1981720" y="2309025"/>
            <a:ext cx="741062" cy="64877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6" name="标题 1"/>
          <p:cNvSpPr txBox="true"/>
          <p:nvPr/>
        </p:nvSpPr>
        <p:spPr>
          <a:xfrm>
            <a:off x="1506029" y="2881253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7" name="标题 1"/>
          <p:cNvSpPr txBox="true"/>
          <p:nvPr/>
        </p:nvSpPr>
        <p:spPr>
          <a:xfrm>
            <a:off x="742587" y="4243908"/>
            <a:ext cx="3219326" cy="1682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乡镇建立节水台账，记录用水户的用水量和节水情况，为奖补实施提供依据。
通过建立节水台账，为奖补实施提供科学依据，提高奖补实施的准确性。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5610728" y="1319409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400" b="1">
                <a:ln w="12700">
                  <a:noFill/>
                </a:ln>
                <a:gradFill>
                  <a:gsLst>
                    <a:gs pos="0">
                      <a:srgbClr val="A1C7F7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5400000" scaled="false"/>
                </a:gradFill>
                <a:latin typeface="OPPOSans B"/>
                <a:ea typeface="OPPOSans B"/>
                <a:cs typeface="OPPOSans B"/>
              </a:rPr>
              <a:t>02</a:t>
            </a:r>
            <a:endParaRPr kumimoji="1" lang="en-US" altLang="zh-CN" sz="1400" b="1">
              <a:ln w="12700">
                <a:noFill/>
              </a:ln>
              <a:gradFill>
                <a:gsLst>
                  <a:gs pos="0">
                    <a:srgbClr val="A1C7F7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false"/>
              </a:gradFill>
              <a:latin typeface="OPPOSans B"/>
              <a:ea typeface="OPPOSans B"/>
              <a:cs typeface="OPPOSans B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5297906" y="1848801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11" name="标题 1"/>
          <p:cNvSpPr txBox="true"/>
          <p:nvPr/>
        </p:nvSpPr>
        <p:spPr>
          <a:xfrm>
            <a:off x="5406576" y="1955636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12" name="标题 1"/>
          <p:cNvSpPr txBox="true"/>
          <p:nvPr/>
        </p:nvSpPr>
        <p:spPr>
          <a:xfrm>
            <a:off x="5725470" y="2290648"/>
            <a:ext cx="741062" cy="685534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13" name="标题 1"/>
          <p:cNvSpPr txBox="true"/>
          <p:nvPr/>
        </p:nvSpPr>
        <p:spPr>
          <a:xfrm>
            <a:off x="5249779" y="2881253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14" name="标题 1"/>
          <p:cNvSpPr txBox="true"/>
          <p:nvPr/>
        </p:nvSpPr>
        <p:spPr>
          <a:xfrm>
            <a:off x="4486337" y="4243908"/>
            <a:ext cx="3219326" cy="1682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智能计量设备覆盖率≥80%，提高用水计量的准确性和科学性。
通过提高智能计量设备覆盖率，提高用水计量的准确性和科学性，为奖补实施提供技术支持。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9354479" y="1319409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400" b="1">
                <a:ln w="12700">
                  <a:noFill/>
                </a:ln>
                <a:gradFill>
                  <a:gsLst>
                    <a:gs pos="0">
                      <a:srgbClr val="A1C7F7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5400000" scaled="false"/>
                </a:gradFill>
                <a:latin typeface="OPPOSans B"/>
                <a:ea typeface="OPPOSans B"/>
                <a:cs typeface="OPPOSans B"/>
              </a:rPr>
              <a:t>03</a:t>
            </a:r>
            <a:endParaRPr kumimoji="1" lang="en-US" altLang="zh-CN" sz="1400" b="1">
              <a:ln w="12700">
                <a:noFill/>
              </a:ln>
              <a:gradFill>
                <a:gsLst>
                  <a:gs pos="0">
                    <a:srgbClr val="A1C7F7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false"/>
              </a:gradFill>
              <a:latin typeface="OPPOSans B"/>
              <a:ea typeface="OPPOSans B"/>
              <a:cs typeface="OPPOSans B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9041656" y="1848801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18" name="标题 1"/>
          <p:cNvSpPr txBox="true"/>
          <p:nvPr/>
        </p:nvSpPr>
        <p:spPr>
          <a:xfrm>
            <a:off x="9150327" y="1955636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19" name="标题 1"/>
          <p:cNvSpPr txBox="true"/>
          <p:nvPr/>
        </p:nvSpPr>
        <p:spPr>
          <a:xfrm>
            <a:off x="9483415" y="2262883"/>
            <a:ext cx="712672" cy="741062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20" name="标题 1"/>
          <p:cNvSpPr txBox="true"/>
          <p:nvPr/>
        </p:nvSpPr>
        <p:spPr>
          <a:xfrm>
            <a:off x="8993529" y="2881253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1400" b="1"/>
          </a:p>
        </p:txBody>
      </p:sp>
      <p:sp>
        <p:nvSpPr>
          <p:cNvPr id="21" name="标题 1"/>
          <p:cNvSpPr txBox="true"/>
          <p:nvPr/>
        </p:nvSpPr>
        <p:spPr>
          <a:xfrm>
            <a:off x="8229452" y="4351223"/>
            <a:ext cx="3219326" cy="1682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建立全区节水奖励案例库，总结节水经验，推广节水技术，提高节水成效。
通过建立节水奖励案例库，总结节水经验，推广节水技术，提高全区节水成效。
尾页
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23" name="标题 1"/>
          <p:cNvSpPr txBox="true"/>
          <p:nvPr/>
        </p:nvSpPr>
        <p:spPr>
          <a:xfrm>
            <a:off x="666750" y="457251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阶段性任务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92311" y="320942"/>
            <a:ext cx="490273" cy="72000"/>
            <a:chOff x="685961" y="330467"/>
            <a:chExt cx="490273" cy="72000"/>
          </a:xfrm>
        </p:grpSpPr>
        <p:sp>
          <p:nvSpPr>
            <p:cNvPr id="25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1400" b="1"/>
            </a:p>
          </p:txBody>
        </p:sp>
        <p:sp>
          <p:nvSpPr>
            <p:cNvPr id="26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1400" b="1"/>
            </a:p>
          </p:txBody>
        </p:sp>
        <p:sp>
          <p:nvSpPr>
            <p:cNvPr id="27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1400" b="1"/>
            </a:p>
          </p:txBody>
        </p:sp>
        <p:sp>
          <p:nvSpPr>
            <p:cNvPr id="28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sz="1400" b="1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2211998" y="1659773"/>
            <a:ext cx="2310908" cy="2310906"/>
          </a:xfrm>
          <a:custGeom>
            <a:avLst/>
            <a:gdLst>
              <a:gd name="T0" fmla="*/ 22 w 562"/>
              <a:gd name="T1" fmla="*/ 241 h 525"/>
              <a:gd name="T2" fmla="*/ 241 w 562"/>
              <a:gd name="T3" fmla="*/ 22 h 525"/>
              <a:gd name="T4" fmla="*/ 321 w 562"/>
              <a:gd name="T5" fmla="*/ 22 h 525"/>
              <a:gd name="T6" fmla="*/ 540 w 562"/>
              <a:gd name="T7" fmla="*/ 241 h 525"/>
              <a:gd name="T8" fmla="*/ 540 w 562"/>
              <a:gd name="T9" fmla="*/ 321 h 525"/>
              <a:gd name="T10" fmla="*/ 401 w 562"/>
              <a:gd name="T11" fmla="*/ 459 h 525"/>
              <a:gd name="T12" fmla="*/ 161 w 562"/>
              <a:gd name="T13" fmla="*/ 459 h 525"/>
              <a:gd name="T14" fmla="*/ 22 w 562"/>
              <a:gd name="T15" fmla="*/ 321 h 525"/>
              <a:gd name="T16" fmla="*/ 22 w 562"/>
              <a:gd name="T17" fmla="*/ 241 h 525"/>
            </a:gdLst>
            <a:ahLst/>
            <a:cxnLst/>
            <a:rect l="0" t="0" r="r" b="b"/>
            <a:pathLst>
              <a:path w="562" h="525">
                <a:moveTo>
                  <a:pt x="22" y="241"/>
                </a:moveTo>
                <a:cubicBezTo>
                  <a:pt x="241" y="22"/>
                  <a:pt x="241" y="22"/>
                  <a:pt x="241" y="22"/>
                </a:cubicBezTo>
                <a:cubicBezTo>
                  <a:pt x="263" y="0"/>
                  <a:pt x="299" y="0"/>
                  <a:pt x="321" y="22"/>
                </a:cubicBezTo>
                <a:cubicBezTo>
                  <a:pt x="540" y="241"/>
                  <a:pt x="540" y="241"/>
                  <a:pt x="540" y="241"/>
                </a:cubicBezTo>
                <a:cubicBezTo>
                  <a:pt x="562" y="263"/>
                  <a:pt x="562" y="299"/>
                  <a:pt x="540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7" y="525"/>
                  <a:pt x="161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3"/>
                  <a:pt x="22" y="2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2428583" y="2769255"/>
            <a:ext cx="1877738" cy="93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2849336" y="2255546"/>
            <a:ext cx="1036232" cy="103623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173407" y="3970680"/>
            <a:ext cx="4388090" cy="67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精准补贴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73218" y="4721285"/>
            <a:ext cx="4388469" cy="14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精准补贴用于弥补水费与工程维护成本差额，确保水利设施正常运行，减轻农民负担。通过财政补差额，保障骨干工程和末级工程的维护成本，确保灌溉系统的可持续运行。</a:t>
            </a: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7572930" y="1659773"/>
            <a:ext cx="2310908" cy="2310906"/>
          </a:xfrm>
          <a:custGeom>
            <a:avLst/>
            <a:gdLst>
              <a:gd name="T0" fmla="*/ 22 w 562"/>
              <a:gd name="T1" fmla="*/ 241 h 525"/>
              <a:gd name="T2" fmla="*/ 241 w 562"/>
              <a:gd name="T3" fmla="*/ 22 h 525"/>
              <a:gd name="T4" fmla="*/ 321 w 562"/>
              <a:gd name="T5" fmla="*/ 22 h 525"/>
              <a:gd name="T6" fmla="*/ 540 w 562"/>
              <a:gd name="T7" fmla="*/ 241 h 525"/>
              <a:gd name="T8" fmla="*/ 540 w 562"/>
              <a:gd name="T9" fmla="*/ 321 h 525"/>
              <a:gd name="T10" fmla="*/ 401 w 562"/>
              <a:gd name="T11" fmla="*/ 459 h 525"/>
              <a:gd name="T12" fmla="*/ 161 w 562"/>
              <a:gd name="T13" fmla="*/ 459 h 525"/>
              <a:gd name="T14" fmla="*/ 22 w 562"/>
              <a:gd name="T15" fmla="*/ 321 h 525"/>
              <a:gd name="T16" fmla="*/ 22 w 562"/>
              <a:gd name="T17" fmla="*/ 241 h 525"/>
            </a:gdLst>
            <a:ahLst/>
            <a:cxnLst/>
            <a:rect l="0" t="0" r="r" b="b"/>
            <a:pathLst>
              <a:path w="562" h="525">
                <a:moveTo>
                  <a:pt x="22" y="241"/>
                </a:moveTo>
                <a:cubicBezTo>
                  <a:pt x="241" y="22"/>
                  <a:pt x="241" y="22"/>
                  <a:pt x="241" y="22"/>
                </a:cubicBezTo>
                <a:cubicBezTo>
                  <a:pt x="263" y="0"/>
                  <a:pt x="299" y="0"/>
                  <a:pt x="321" y="22"/>
                </a:cubicBezTo>
                <a:cubicBezTo>
                  <a:pt x="540" y="241"/>
                  <a:pt x="540" y="241"/>
                  <a:pt x="540" y="241"/>
                </a:cubicBezTo>
                <a:cubicBezTo>
                  <a:pt x="562" y="263"/>
                  <a:pt x="562" y="299"/>
                  <a:pt x="540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7" y="525"/>
                  <a:pt x="161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3"/>
                  <a:pt x="22" y="24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7789515" y="2769255"/>
            <a:ext cx="1877738" cy="935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6534339" y="3970680"/>
            <a:ext cx="4388090" cy="67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节水奖励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6534150" y="4721285"/>
            <a:ext cx="4388469" cy="14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节水奖励旨在激励用水户主动节水，推动水资源高效利用，促进节水增效。对节水率高的用水户给予奖励，激发节水动力，优化水资源配置。</a:t>
            </a: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8139320" y="2266714"/>
            <a:ext cx="1178128" cy="1031436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两大核心工具</a:t>
            </a:r>
            <a:endParaRPr kumimoji="1"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4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/>
            </a:p>
          </p:txBody>
        </p:sp>
        <p:sp>
          <p:nvSpPr>
            <p:cNvPr id="17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3624856"/>
            <a:ext cx="12192000" cy="3233144"/>
          </a:xfrm>
          <a:custGeom>
            <a:avLst/>
            <a:gdLst>
              <a:gd name="connsiteX0" fmla="*/ 9375494 w 12192000"/>
              <a:gd name="connsiteY0" fmla="*/ 209 h 3233144"/>
              <a:gd name="connsiteX1" fmla="*/ 12192000 w 12192000"/>
              <a:gd name="connsiteY1" fmla="*/ 327194 h 3233144"/>
              <a:gd name="connsiteX2" fmla="*/ 12192000 w 12192000"/>
              <a:gd name="connsiteY2" fmla="*/ 3233144 h 3233144"/>
              <a:gd name="connsiteX3" fmla="*/ 0 w 12192000"/>
              <a:gd name="connsiteY3" fmla="*/ 3233144 h 3233144"/>
              <a:gd name="connsiteX4" fmla="*/ 0 w 12192000"/>
              <a:gd name="connsiteY4" fmla="*/ 327194 h 3233144"/>
              <a:gd name="connsiteX5" fmla="*/ 2731625 w 12192000"/>
              <a:gd name="connsiteY5" fmla="*/ 486346 h 3233144"/>
              <a:gd name="connsiteX6" fmla="*/ 9375494 w 12192000"/>
              <a:gd name="connsiteY6" fmla="*/ 209 h 3233144"/>
            </a:gdLst>
            <a:ahLst/>
            <a:cxnLst/>
            <a:rect l="l" t="t" r="r" b="b"/>
            <a:pathLst>
              <a:path w="12192000" h="3233144">
                <a:moveTo>
                  <a:pt x="9375494" y="209"/>
                </a:moveTo>
                <a:cubicBezTo>
                  <a:pt x="10349053" y="12748"/>
                  <a:pt x="11484659" y="71586"/>
                  <a:pt x="12192000" y="327194"/>
                </a:cubicBezTo>
                <a:lnTo>
                  <a:pt x="12192000" y="3233144"/>
                </a:lnTo>
                <a:lnTo>
                  <a:pt x="0" y="3233144"/>
                </a:lnTo>
                <a:lnTo>
                  <a:pt x="0" y="327194"/>
                </a:lnTo>
                <a:cubicBezTo>
                  <a:pt x="910542" y="418826"/>
                  <a:pt x="740779" y="428473"/>
                  <a:pt x="2731625" y="486346"/>
                </a:cubicBezTo>
                <a:cubicBezTo>
                  <a:pt x="4722471" y="544219"/>
                  <a:pt x="8401935" y="-12330"/>
                  <a:pt x="9375494" y="209"/>
                </a:cubicBez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cap="sq">
            <a:noFill/>
            <a:prstDash val="solid"/>
            <a:miter/>
          </a:ln>
          <a:effectLst>
            <a:outerShdw blurRad="330200" dist="190500" dir="5400000" sx="90000" sy="9000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0" y="3416393"/>
            <a:ext cx="12192000" cy="617887"/>
          </a:xfrm>
          <a:custGeom>
            <a:avLst/>
            <a:gdLst>
              <a:gd name="connsiteX0" fmla="*/ 9375494 w 12192000"/>
              <a:gd name="connsiteY0" fmla="*/ 209 h 617887"/>
              <a:gd name="connsiteX1" fmla="*/ 12192000 w 12192000"/>
              <a:gd name="connsiteY1" fmla="*/ 454514 h 617887"/>
              <a:gd name="connsiteX2" fmla="*/ 9375494 w 12192000"/>
              <a:gd name="connsiteY2" fmla="*/ 127529 h 617887"/>
              <a:gd name="connsiteX3" fmla="*/ 2731625 w 12192000"/>
              <a:gd name="connsiteY3" fmla="*/ 613666 h 617887"/>
              <a:gd name="connsiteX4" fmla="*/ 0 w 12192000"/>
              <a:gd name="connsiteY4" fmla="*/ 454514 h 617887"/>
              <a:gd name="connsiteX5" fmla="*/ 2731625 w 12192000"/>
              <a:gd name="connsiteY5" fmla="*/ 486346 h 617887"/>
              <a:gd name="connsiteX6" fmla="*/ 9375494 w 12192000"/>
              <a:gd name="connsiteY6" fmla="*/ 209 h 617887"/>
              <a:gd name="connsiteX7" fmla="*/ 9375494 w 12192000"/>
              <a:gd name="connsiteY7" fmla="*/ 209 h 617887"/>
              <a:gd name="connsiteX8" fmla="*/ 9375494 w 12192000"/>
              <a:gd name="connsiteY8" fmla="*/ 209 h 617887"/>
            </a:gdLst>
            <a:ahLst/>
            <a:cxnLst/>
            <a:rect l="l" t="t" r="r" b="b"/>
            <a:pathLst>
              <a:path w="12192000" h="617887">
                <a:moveTo>
                  <a:pt x="9375494" y="209"/>
                </a:moveTo>
                <a:cubicBezTo>
                  <a:pt x="10952223" y="-5096"/>
                  <a:pt x="12192000" y="433294"/>
                  <a:pt x="12192000" y="454514"/>
                </a:cubicBezTo>
                <a:cubicBezTo>
                  <a:pt x="10888980" y="165854"/>
                  <a:pt x="10349053" y="140068"/>
                  <a:pt x="9375494" y="127529"/>
                </a:cubicBezTo>
                <a:cubicBezTo>
                  <a:pt x="8401935" y="114990"/>
                  <a:pt x="4722471" y="671539"/>
                  <a:pt x="2731625" y="613666"/>
                </a:cubicBezTo>
                <a:cubicBezTo>
                  <a:pt x="740779" y="555793"/>
                  <a:pt x="910542" y="546146"/>
                  <a:pt x="0" y="454514"/>
                </a:cubicBezTo>
                <a:cubicBezTo>
                  <a:pt x="910542" y="487985"/>
                  <a:pt x="1821083" y="475735"/>
                  <a:pt x="2731625" y="486346"/>
                </a:cubicBezTo>
                <a:cubicBezTo>
                  <a:pt x="4722471" y="544219"/>
                  <a:pt x="8401935" y="-12330"/>
                  <a:pt x="9375494" y="209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960030" y="1721887"/>
            <a:ext cx="4648136" cy="590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减轻农民负担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960031" y="2414557"/>
            <a:ext cx="4648136" cy="1153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通过精准补贴，降低农民用水成本，减轻经济负担，保障农民利益。确保农民在用水过程中不会因水费过高而影响生产积极性。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6432239" y="1483540"/>
            <a:ext cx="4648136" cy="590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推动节水增效</a:t>
            </a:r>
            <a:endParaRPr kumimoji="1" lang="en-US" altLang="zh-CN" sz="16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6432240" y="2176211"/>
            <a:ext cx="4648136" cy="1153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通过节水奖励，鼓励用水户采用节水技术，提高水资源利用效率。推动节水技术的应用，促进农业用水方式的转变，实现节水增效。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3771932" y="4239124"/>
            <a:ext cx="4648136" cy="590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保障水利设施运行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3771933" y="4949037"/>
            <a:ext cx="4648136" cy="1153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补贴资金用于水利设施的维护和更新，确保灌溉系统长期稳定运行。保障水利设施的正常运行，提高灌溉效率，减少水资源浪费。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6432241" y="3586979"/>
            <a:ext cx="242395" cy="242395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6518332" y="3673070"/>
            <a:ext cx="70213" cy="70213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3771934" y="3806322"/>
            <a:ext cx="242395" cy="242395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3858025" y="3892413"/>
            <a:ext cx="70213" cy="70213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960032" y="3786791"/>
            <a:ext cx="242395" cy="242395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5" name="标题 1"/>
          <p:cNvSpPr txBox="true"/>
          <p:nvPr/>
        </p:nvSpPr>
        <p:spPr>
          <a:xfrm>
            <a:off x="1046123" y="3872882"/>
            <a:ext cx="70213" cy="70213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三大目标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8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9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0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1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85187" y="1130300"/>
            <a:ext cx="4947727" cy="4961313"/>
          </a:xfrm>
          <a:prstGeom prst="roundRect">
            <a:avLst>
              <a:gd name="adj" fmla="val 3338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685187" y="1139655"/>
            <a:ext cx="4947726" cy="1740023"/>
          </a:xfrm>
          <a:custGeom>
            <a:avLst/>
            <a:gdLst>
              <a:gd name="connsiteX0" fmla="*/ 11255 w 2733536"/>
              <a:gd name="connsiteY0" fmla="*/ 0 h 2192644"/>
              <a:gd name="connsiteX1" fmla="*/ 2721353 w 2733536"/>
              <a:gd name="connsiteY1" fmla="*/ 0 h 2192644"/>
              <a:gd name="connsiteX2" fmla="*/ 2724178 w 2733536"/>
              <a:gd name="connsiteY2" fmla="*/ 7657 h 2192644"/>
              <a:gd name="connsiteX3" fmla="*/ 2733407 w 2733536"/>
              <a:gd name="connsiteY3" fmla="*/ 91747 h 2192644"/>
              <a:gd name="connsiteX4" fmla="*/ 2733407 w 2733536"/>
              <a:gd name="connsiteY4" fmla="*/ 1252817 h 2192644"/>
              <a:gd name="connsiteX5" fmla="*/ 2692754 w 2733536"/>
              <a:gd name="connsiteY5" fmla="*/ 1422722 h 2192644"/>
              <a:gd name="connsiteX6" fmla="*/ 2574214 w 2733536"/>
              <a:gd name="connsiteY6" fmla="*/ 1548183 h 2192644"/>
              <a:gd name="connsiteX7" fmla="*/ 1553068 w 2733536"/>
              <a:gd name="connsiteY7" fmla="*/ 2141165 h 2192644"/>
              <a:gd name="connsiteX8" fmla="*/ 1364999 w 2733536"/>
              <a:gd name="connsiteY8" fmla="*/ 2192644 h 2192644"/>
              <a:gd name="connsiteX9" fmla="*/ 1175664 w 2733536"/>
              <a:gd name="connsiteY9" fmla="*/ 2141165 h 2192644"/>
              <a:gd name="connsiteX10" fmla="*/ 177567 w 2733536"/>
              <a:gd name="connsiteY10" fmla="*/ 1562812 h 2192644"/>
              <a:gd name="connsiteX11" fmla="*/ 52314 w 2733536"/>
              <a:gd name="connsiteY11" fmla="*/ 1428911 h 2192644"/>
              <a:gd name="connsiteX12" fmla="*/ 11 w 2733536"/>
              <a:gd name="connsiteY12" fmla="*/ 1228625 h 2192644"/>
              <a:gd name="connsiteX13" fmla="*/ 11 w 2733536"/>
              <a:gd name="connsiteY13" fmla="*/ 74027 h 2192644"/>
            </a:gdLst>
            <a:ahLst/>
            <a:cxnLst/>
            <a:rect l="l" t="t" r="r" b="b"/>
            <a:pathLst>
              <a:path w="2733536" h="2192644">
                <a:moveTo>
                  <a:pt x="11255" y="0"/>
                </a:moveTo>
                <a:lnTo>
                  <a:pt x="2721353" y="0"/>
                </a:lnTo>
                <a:lnTo>
                  <a:pt x="2724178" y="7657"/>
                </a:lnTo>
                <a:cubicBezTo>
                  <a:pt x="2730653" y="35101"/>
                  <a:pt x="2733787" y="63337"/>
                  <a:pt x="2733407" y="91747"/>
                </a:cubicBezTo>
                <a:lnTo>
                  <a:pt x="2733407" y="1252817"/>
                </a:lnTo>
                <a:cubicBezTo>
                  <a:pt x="2735054" y="1312031"/>
                  <a:pt x="2720996" y="1370683"/>
                  <a:pt x="2692754" y="1422722"/>
                </a:cubicBezTo>
                <a:cubicBezTo>
                  <a:pt x="2664764" y="1474201"/>
                  <a:pt x="2623986" y="1517380"/>
                  <a:pt x="2574214" y="1548183"/>
                </a:cubicBezTo>
                <a:lnTo>
                  <a:pt x="1553068" y="2141165"/>
                </a:lnTo>
                <a:cubicBezTo>
                  <a:pt x="1496077" y="2174782"/>
                  <a:pt x="1431109" y="2192644"/>
                  <a:pt x="1364999" y="2192644"/>
                </a:cubicBezTo>
                <a:cubicBezTo>
                  <a:pt x="1298384" y="2192784"/>
                  <a:pt x="1233033" y="2175062"/>
                  <a:pt x="1175664" y="2141165"/>
                </a:cubicBezTo>
                <a:lnTo>
                  <a:pt x="177567" y="1562812"/>
                </a:lnTo>
                <a:cubicBezTo>
                  <a:pt x="125895" y="1528633"/>
                  <a:pt x="83090" y="1482641"/>
                  <a:pt x="52314" y="1428911"/>
                </a:cubicBezTo>
                <a:cubicBezTo>
                  <a:pt x="17613" y="1368010"/>
                  <a:pt x="-497" y="1298811"/>
                  <a:pt x="11" y="1228625"/>
                </a:cubicBezTo>
                <a:lnTo>
                  <a:pt x="11" y="74027"/>
                </a:lnTo>
                <a:close/>
              </a:path>
            </a:pathLst>
          </a:custGeom>
          <a:solidFill>
            <a:schemeClr val="accent1"/>
          </a:solidFill>
          <a:ln w="76200" cap="sq"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792204" y="3022913"/>
            <a:ext cx="4729297" cy="2900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资金来源于末级渠系水费、水权交易费、超定额加价收入等6大渠道，确保资金充足。多元化的资金来源为精准补贴和节水奖励提供了坚实的财务保障。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796598" y="1180782"/>
            <a:ext cx="4724904" cy="10099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/>
          <a:lstStyle/>
          <a:p>
            <a:pPr algn="just">
              <a:lnSpc>
                <a:spcPct val="12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多渠道筹集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6" name="标题 1"/>
          <p:cNvSpPr txBox="true"/>
          <p:nvPr/>
        </p:nvSpPr>
        <p:spPr>
          <a:xfrm flipH="true" flipV="true">
            <a:off x="2942073" y="2197233"/>
            <a:ext cx="433955" cy="459556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6585461" y="1130300"/>
            <a:ext cx="4947727" cy="4961313"/>
          </a:xfrm>
          <a:prstGeom prst="roundRect">
            <a:avLst>
              <a:gd name="adj" fmla="val 3338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635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6585461" y="1139655"/>
            <a:ext cx="4947726" cy="1740023"/>
          </a:xfrm>
          <a:custGeom>
            <a:avLst/>
            <a:gdLst>
              <a:gd name="connsiteX0" fmla="*/ 11255 w 2733536"/>
              <a:gd name="connsiteY0" fmla="*/ 0 h 2192644"/>
              <a:gd name="connsiteX1" fmla="*/ 2721353 w 2733536"/>
              <a:gd name="connsiteY1" fmla="*/ 0 h 2192644"/>
              <a:gd name="connsiteX2" fmla="*/ 2724178 w 2733536"/>
              <a:gd name="connsiteY2" fmla="*/ 7657 h 2192644"/>
              <a:gd name="connsiteX3" fmla="*/ 2733407 w 2733536"/>
              <a:gd name="connsiteY3" fmla="*/ 91747 h 2192644"/>
              <a:gd name="connsiteX4" fmla="*/ 2733407 w 2733536"/>
              <a:gd name="connsiteY4" fmla="*/ 1252817 h 2192644"/>
              <a:gd name="connsiteX5" fmla="*/ 2692754 w 2733536"/>
              <a:gd name="connsiteY5" fmla="*/ 1422722 h 2192644"/>
              <a:gd name="connsiteX6" fmla="*/ 2574214 w 2733536"/>
              <a:gd name="connsiteY6" fmla="*/ 1548183 h 2192644"/>
              <a:gd name="connsiteX7" fmla="*/ 1553068 w 2733536"/>
              <a:gd name="connsiteY7" fmla="*/ 2141165 h 2192644"/>
              <a:gd name="connsiteX8" fmla="*/ 1364999 w 2733536"/>
              <a:gd name="connsiteY8" fmla="*/ 2192644 h 2192644"/>
              <a:gd name="connsiteX9" fmla="*/ 1175664 w 2733536"/>
              <a:gd name="connsiteY9" fmla="*/ 2141165 h 2192644"/>
              <a:gd name="connsiteX10" fmla="*/ 177567 w 2733536"/>
              <a:gd name="connsiteY10" fmla="*/ 1562812 h 2192644"/>
              <a:gd name="connsiteX11" fmla="*/ 52314 w 2733536"/>
              <a:gd name="connsiteY11" fmla="*/ 1428911 h 2192644"/>
              <a:gd name="connsiteX12" fmla="*/ 11 w 2733536"/>
              <a:gd name="connsiteY12" fmla="*/ 1228625 h 2192644"/>
              <a:gd name="connsiteX13" fmla="*/ 11 w 2733536"/>
              <a:gd name="connsiteY13" fmla="*/ 74027 h 2192644"/>
            </a:gdLst>
            <a:ahLst/>
            <a:cxnLst/>
            <a:rect l="l" t="t" r="r" b="b"/>
            <a:pathLst>
              <a:path w="2733536" h="2192644">
                <a:moveTo>
                  <a:pt x="11255" y="0"/>
                </a:moveTo>
                <a:lnTo>
                  <a:pt x="2721353" y="0"/>
                </a:lnTo>
                <a:lnTo>
                  <a:pt x="2724178" y="7657"/>
                </a:lnTo>
                <a:cubicBezTo>
                  <a:pt x="2730653" y="35101"/>
                  <a:pt x="2733787" y="63337"/>
                  <a:pt x="2733407" y="91747"/>
                </a:cubicBezTo>
                <a:lnTo>
                  <a:pt x="2733407" y="1252817"/>
                </a:lnTo>
                <a:cubicBezTo>
                  <a:pt x="2735054" y="1312031"/>
                  <a:pt x="2720996" y="1370683"/>
                  <a:pt x="2692754" y="1422722"/>
                </a:cubicBezTo>
                <a:cubicBezTo>
                  <a:pt x="2664764" y="1474201"/>
                  <a:pt x="2623986" y="1517380"/>
                  <a:pt x="2574214" y="1548183"/>
                </a:cubicBezTo>
                <a:lnTo>
                  <a:pt x="1553068" y="2141165"/>
                </a:lnTo>
                <a:cubicBezTo>
                  <a:pt x="1496077" y="2174782"/>
                  <a:pt x="1431109" y="2192644"/>
                  <a:pt x="1364999" y="2192644"/>
                </a:cubicBezTo>
                <a:cubicBezTo>
                  <a:pt x="1298384" y="2192784"/>
                  <a:pt x="1233033" y="2175062"/>
                  <a:pt x="1175664" y="2141165"/>
                </a:cubicBezTo>
                <a:lnTo>
                  <a:pt x="177567" y="1562812"/>
                </a:lnTo>
                <a:cubicBezTo>
                  <a:pt x="125895" y="1528633"/>
                  <a:pt x="83090" y="1482641"/>
                  <a:pt x="52314" y="1428911"/>
                </a:cubicBezTo>
                <a:cubicBezTo>
                  <a:pt x="17613" y="1368010"/>
                  <a:pt x="-497" y="1298811"/>
                  <a:pt x="11" y="1228625"/>
                </a:cubicBezTo>
                <a:lnTo>
                  <a:pt x="11" y="74027"/>
                </a:lnTo>
                <a:close/>
              </a:path>
            </a:pathLst>
          </a:custGeom>
          <a:solidFill>
            <a:schemeClr val="accent2"/>
          </a:solidFill>
          <a:ln w="76200" cap="sq"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6685493" y="3022913"/>
            <a:ext cx="4729297" cy="2900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所有资金专款专用，确保用于水利设施维护和节水奖励，提高资金使用效率。严格的资金管理确保资金合理使用，避免挪用和浪费。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6696872" y="1180782"/>
            <a:ext cx="4724904" cy="10099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/>
          <a:lstStyle/>
          <a:p>
            <a:pPr algn="just">
              <a:lnSpc>
                <a:spcPct val="12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专款专用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8834893" y="2211289"/>
            <a:ext cx="431445" cy="431445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资金来源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4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7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true">
            <a:off x="4813" y="0"/>
            <a:ext cx="98658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true"/>
          <p:nvPr/>
        </p:nvSpPr>
        <p:spPr>
          <a:xfrm flipH="true">
            <a:off x="-46366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29000">
                <a:schemeClr val="bg1">
                  <a:alpha val="100000"/>
                </a:schemeClr>
              </a:gs>
              <a:gs pos="87000">
                <a:schemeClr val="bg1">
                  <a:alpha val="0"/>
                </a:schemeClr>
              </a:gs>
            </a:gsLst>
            <a:lin ang="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0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80405" y="0"/>
            <a:ext cx="5055146" cy="6858000"/>
          </a:xfrm>
          <a:prstGeom prst="chevron">
            <a:avLst>
              <a:gd name="adj" fmla="val 73239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889115" y="2521585"/>
            <a:ext cx="4309110" cy="7404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二、精准补贴机制</a:t>
            </a: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6740247" y="3334356"/>
            <a:ext cx="5055146" cy="131519"/>
          </a:xfrm>
          <a:prstGeom prst="parallelogram">
            <a:avLst>
              <a:gd name="adj" fmla="val 129953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9190327" y="0"/>
            <a:ext cx="2999219" cy="32618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143905" y="3453577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2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骨干工程补贴</a:t>
            </a:r>
            <a:endParaRPr kumimoji="1" lang="en-US" altLang="zh-CN" sz="16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" name="标题 1"/>
          <p:cNvSpPr txBox="true"/>
          <p:nvPr/>
        </p:nvSpPr>
        <p:spPr>
          <a:xfrm>
            <a:off x="1143725" y="4177476"/>
            <a:ext cx="2867660" cy="1632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骨干工程水费低于维护成本时，财政补足差额，确保骨干工程正常运行。保障骨干工程的维护资金，确保灌溉系统的稳定运行。</a:t>
            </a:r>
            <a:endParaRPr kumimoji="1" lang="en-US" altLang="zh-CN" sz="14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4675050" y="3453577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2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末级工程补贴</a:t>
            </a:r>
            <a:endParaRPr kumimoji="1" lang="en-US" altLang="zh-CN" sz="1600" b="1">
              <a:ln w="12700">
                <a:noFill/>
              </a:ln>
              <a:solidFill>
                <a:srgbClr val="E97132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4673600" y="4177476"/>
            <a:ext cx="2882900" cy="1632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末级工程在定额内水费低于维护成本时，财政补足差额，支持末级渠系的维护。通过财政补贴，保障末级工程的正常运行，提高灌溉效率。</a:t>
            </a:r>
            <a:endParaRPr kumimoji="1" lang="en-US" altLang="zh-CN" sz="14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8206195" y="3453577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2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不予补贴</a:t>
            </a:r>
            <a:endParaRPr kumimoji="1" lang="en-US" altLang="zh-CN" sz="16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8204745" y="4177476"/>
            <a:ext cx="2882900" cy="1632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超定额用水和高耗水作物（如苗木、露地蔬菜）不享受补贴，鼓励合理用水。通过不予补贴，引导用水户合理用水，避免水资源浪费。</a:t>
            </a:r>
            <a:endParaRPr kumimoji="1" lang="en-US" altLang="zh-CN" sz="14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1516440" y="1930380"/>
            <a:ext cx="2134931" cy="1320298"/>
          </a:xfrm>
          <a:custGeom>
            <a:avLst/>
            <a:gdLst>
              <a:gd name="connsiteX0" fmla="*/ 1025266 w 2134931"/>
              <a:gd name="connsiteY0" fmla="*/ 17308 h 1320298"/>
              <a:gd name="connsiteX1" fmla="*/ 34911 w 2134931"/>
              <a:gd name="connsiteY1" fmla="*/ 596096 h 1320298"/>
              <a:gd name="connsiteX2" fmla="*/ 7251 w 2134931"/>
              <a:gd name="connsiteY2" fmla="*/ 701621 h 1320298"/>
              <a:gd name="connsiteX3" fmla="*/ 34477 w 2134931"/>
              <a:gd name="connsiteY3" fmla="*/ 729023 h 1320298"/>
              <a:gd name="connsiteX4" fmla="*/ 1024833 w 2134931"/>
              <a:gd name="connsiteY4" fmla="*/ 1316308 h 1320298"/>
              <a:gd name="connsiteX5" fmla="*/ 1103479 w 2134931"/>
              <a:gd name="connsiteY5" fmla="*/ 1316308 h 1320298"/>
              <a:gd name="connsiteX6" fmla="*/ 2093834 w 2134931"/>
              <a:gd name="connsiteY6" fmla="*/ 729023 h 1320298"/>
              <a:gd name="connsiteX7" fmla="*/ 2120802 w 2134931"/>
              <a:gd name="connsiteY7" fmla="*/ 623322 h 1320298"/>
              <a:gd name="connsiteX8" fmla="*/ 2093401 w 2134931"/>
              <a:gd name="connsiteY8" fmla="*/ 596096 h 1320298"/>
              <a:gd name="connsiteX9" fmla="*/ 1103046 w 2134931"/>
              <a:gd name="connsiteY9" fmla="*/ 17308 h 1320298"/>
              <a:gd name="connsiteX10" fmla="*/ 1025266 w 2134931"/>
              <a:gd name="connsiteY10" fmla="*/ 17308 h 1320298"/>
            </a:gdLst>
            <a:ahLst/>
            <a:cxnLst/>
            <a:rect l="l" t="t" r="r" b="b"/>
            <a:pathLst>
              <a:path w="2134931" h="1320298">
                <a:moveTo>
                  <a:pt x="1025266" y="17308"/>
                </a:moveTo>
                <a:lnTo>
                  <a:pt x="34911" y="596096"/>
                </a:lnTo>
                <a:cubicBezTo>
                  <a:pt x="-1854" y="617600"/>
                  <a:pt x="-14254" y="664814"/>
                  <a:pt x="7251" y="701621"/>
                </a:cubicBezTo>
                <a:cubicBezTo>
                  <a:pt x="13840" y="712894"/>
                  <a:pt x="23205" y="722346"/>
                  <a:pt x="34477" y="729023"/>
                </a:cubicBezTo>
                <a:lnTo>
                  <a:pt x="1024833" y="1316308"/>
                </a:lnTo>
                <a:cubicBezTo>
                  <a:pt x="1049068" y="1330659"/>
                  <a:pt x="1079243" y="1330659"/>
                  <a:pt x="1103479" y="1316308"/>
                </a:cubicBezTo>
                <a:lnTo>
                  <a:pt x="2093834" y="729023"/>
                </a:lnTo>
                <a:cubicBezTo>
                  <a:pt x="2130470" y="707301"/>
                  <a:pt x="2142565" y="659957"/>
                  <a:pt x="2120802" y="623322"/>
                </a:cubicBezTo>
                <a:cubicBezTo>
                  <a:pt x="2114125" y="612094"/>
                  <a:pt x="2104717" y="602686"/>
                  <a:pt x="2093401" y="596096"/>
                </a:cubicBezTo>
                <a:lnTo>
                  <a:pt x="1103046" y="17308"/>
                </a:lnTo>
                <a:cubicBezTo>
                  <a:pt x="1079027" y="3260"/>
                  <a:pt x="1049285" y="3260"/>
                  <a:pt x="1025266" y="17308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1516446" y="1741530"/>
            <a:ext cx="2134919" cy="1319994"/>
          </a:xfrm>
          <a:custGeom>
            <a:avLst/>
            <a:gdLst>
              <a:gd name="connsiteX0" fmla="*/ 2131289 w 2134919"/>
              <a:gd name="connsiteY0" fmla="*/ 669755 h 1319994"/>
              <a:gd name="connsiteX1" fmla="*/ 2131289 w 2134919"/>
              <a:gd name="connsiteY1" fmla="*/ 655317 h 1319994"/>
              <a:gd name="connsiteX2" fmla="*/ 2131289 w 2134919"/>
              <a:gd name="connsiteY2" fmla="*/ 525904 h 1319994"/>
              <a:gd name="connsiteX3" fmla="*/ 1973520 w 2134919"/>
              <a:gd name="connsiteY3" fmla="*/ 525904 h 1319994"/>
              <a:gd name="connsiteX4" fmla="*/ 1103085 w 2134919"/>
              <a:gd name="connsiteY4" fmla="*/ 17308 h 1319994"/>
              <a:gd name="connsiteX5" fmla="*/ 1025305 w 2134919"/>
              <a:gd name="connsiteY5" fmla="*/ 17308 h 1319994"/>
              <a:gd name="connsiteX6" fmla="*/ 154869 w 2134919"/>
              <a:gd name="connsiteY6" fmla="*/ 525904 h 1319994"/>
              <a:gd name="connsiteX7" fmla="*/ -1772 w 2134919"/>
              <a:gd name="connsiteY7" fmla="*/ 525904 h 1319994"/>
              <a:gd name="connsiteX8" fmla="*/ -1772 w 2134919"/>
              <a:gd name="connsiteY8" fmla="*/ 647298 h 1319994"/>
              <a:gd name="connsiteX9" fmla="*/ 34515 w 2134919"/>
              <a:gd name="connsiteY9" fmla="*/ 728718 h 1319994"/>
              <a:gd name="connsiteX10" fmla="*/ 1024872 w 2134919"/>
              <a:gd name="connsiteY10" fmla="*/ 1316003 h 1319994"/>
              <a:gd name="connsiteX11" fmla="*/ 1103517 w 2134919"/>
              <a:gd name="connsiteY11" fmla="*/ 1316003 h 1319994"/>
              <a:gd name="connsiteX12" fmla="*/ 2093873 w 2134919"/>
              <a:gd name="connsiteY12" fmla="*/ 728718 h 1319994"/>
              <a:gd name="connsiteX13" fmla="*/ 2130552 w 2134919"/>
              <a:gd name="connsiteY13" fmla="*/ 675174 h 1319994"/>
              <a:gd name="connsiteX14" fmla="*/ 2131289 w 2134919"/>
              <a:gd name="connsiteY14" fmla="*/ 675174 h 1319994"/>
            </a:gdLst>
            <a:ahLst/>
            <a:cxnLst/>
            <a:rect l="l" t="t" r="r" b="b"/>
            <a:pathLst>
              <a:path w="2134919" h="1319994">
                <a:moveTo>
                  <a:pt x="2131289" y="669755"/>
                </a:moveTo>
                <a:cubicBezTo>
                  <a:pt x="2131722" y="664943"/>
                  <a:pt x="2131722" y="660131"/>
                  <a:pt x="2131289" y="655317"/>
                </a:cubicBezTo>
                <a:lnTo>
                  <a:pt x="2131289" y="525904"/>
                </a:lnTo>
                <a:lnTo>
                  <a:pt x="1973520" y="525904"/>
                </a:lnTo>
                <a:lnTo>
                  <a:pt x="1103085" y="17308"/>
                </a:lnTo>
                <a:cubicBezTo>
                  <a:pt x="1079066" y="3260"/>
                  <a:pt x="1049324" y="3260"/>
                  <a:pt x="1025305" y="17308"/>
                </a:cubicBezTo>
                <a:lnTo>
                  <a:pt x="154869" y="525904"/>
                </a:lnTo>
                <a:lnTo>
                  <a:pt x="-1772" y="525904"/>
                </a:lnTo>
                <a:lnTo>
                  <a:pt x="-1772" y="647298"/>
                </a:lnTo>
                <a:cubicBezTo>
                  <a:pt x="-8275" y="679380"/>
                  <a:pt x="6291" y="712113"/>
                  <a:pt x="34515" y="728718"/>
                </a:cubicBezTo>
                <a:lnTo>
                  <a:pt x="1024872" y="1316003"/>
                </a:lnTo>
                <a:cubicBezTo>
                  <a:pt x="1049107" y="1330354"/>
                  <a:pt x="1079282" y="1330354"/>
                  <a:pt x="1103517" y="1316003"/>
                </a:cubicBezTo>
                <a:lnTo>
                  <a:pt x="2093873" y="728718"/>
                </a:lnTo>
                <a:cubicBezTo>
                  <a:pt x="2113470" y="717229"/>
                  <a:pt x="2126910" y="697588"/>
                  <a:pt x="2130552" y="675174"/>
                </a:cubicBezTo>
                <a:lnTo>
                  <a:pt x="2131289" y="675174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1516440" y="1608690"/>
            <a:ext cx="2134931" cy="1320298"/>
          </a:xfrm>
          <a:custGeom>
            <a:avLst/>
            <a:gdLst>
              <a:gd name="connsiteX0" fmla="*/ 1025266 w 2134931"/>
              <a:gd name="connsiteY0" fmla="*/ 17308 h 1320298"/>
              <a:gd name="connsiteX1" fmla="*/ 34911 w 2134931"/>
              <a:gd name="connsiteY1" fmla="*/ 596096 h 1320298"/>
              <a:gd name="connsiteX2" fmla="*/ 7251 w 2134931"/>
              <a:gd name="connsiteY2" fmla="*/ 701621 h 1320298"/>
              <a:gd name="connsiteX3" fmla="*/ 34477 w 2134931"/>
              <a:gd name="connsiteY3" fmla="*/ 729023 h 1320298"/>
              <a:gd name="connsiteX4" fmla="*/ 1024833 w 2134931"/>
              <a:gd name="connsiteY4" fmla="*/ 1316308 h 1320298"/>
              <a:gd name="connsiteX5" fmla="*/ 1103479 w 2134931"/>
              <a:gd name="connsiteY5" fmla="*/ 1316308 h 1320298"/>
              <a:gd name="connsiteX6" fmla="*/ 2093834 w 2134931"/>
              <a:gd name="connsiteY6" fmla="*/ 729023 h 1320298"/>
              <a:gd name="connsiteX7" fmla="*/ 2120802 w 2134931"/>
              <a:gd name="connsiteY7" fmla="*/ 623322 h 1320298"/>
              <a:gd name="connsiteX8" fmla="*/ 2093401 w 2134931"/>
              <a:gd name="connsiteY8" fmla="*/ 596096 h 1320298"/>
              <a:gd name="connsiteX9" fmla="*/ 1103046 w 2134931"/>
              <a:gd name="connsiteY9" fmla="*/ 17308 h 1320298"/>
              <a:gd name="connsiteX10" fmla="*/ 1025266 w 2134931"/>
              <a:gd name="connsiteY10" fmla="*/ 17308 h 1320298"/>
            </a:gdLst>
            <a:ahLst/>
            <a:cxnLst/>
            <a:rect l="l" t="t" r="r" b="b"/>
            <a:pathLst>
              <a:path w="2134931" h="1320298">
                <a:moveTo>
                  <a:pt x="1025266" y="17308"/>
                </a:moveTo>
                <a:lnTo>
                  <a:pt x="34911" y="596096"/>
                </a:lnTo>
                <a:cubicBezTo>
                  <a:pt x="-1854" y="617600"/>
                  <a:pt x="-14254" y="664814"/>
                  <a:pt x="7251" y="701621"/>
                </a:cubicBezTo>
                <a:cubicBezTo>
                  <a:pt x="13840" y="712894"/>
                  <a:pt x="23205" y="722346"/>
                  <a:pt x="34477" y="729023"/>
                </a:cubicBezTo>
                <a:lnTo>
                  <a:pt x="1024833" y="1316308"/>
                </a:lnTo>
                <a:cubicBezTo>
                  <a:pt x="1049068" y="1330659"/>
                  <a:pt x="1079243" y="1330659"/>
                  <a:pt x="1103479" y="1316308"/>
                </a:cubicBezTo>
                <a:lnTo>
                  <a:pt x="2093834" y="729023"/>
                </a:lnTo>
                <a:cubicBezTo>
                  <a:pt x="2130470" y="707301"/>
                  <a:pt x="2142565" y="659957"/>
                  <a:pt x="2120802" y="623322"/>
                </a:cubicBezTo>
                <a:cubicBezTo>
                  <a:pt x="2114125" y="612094"/>
                  <a:pt x="2104717" y="602686"/>
                  <a:pt x="2093401" y="596096"/>
                </a:cubicBezTo>
                <a:lnTo>
                  <a:pt x="1103046" y="17308"/>
                </a:lnTo>
                <a:cubicBezTo>
                  <a:pt x="1079027" y="3260"/>
                  <a:pt x="1049285" y="3260"/>
                  <a:pt x="1025266" y="173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5400000" scaled="false"/>
          </a:gradFill>
          <a:ln w="25400" cap="sq">
            <a:solidFill>
              <a:schemeClr val="bg1"/>
            </a:solidFill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2296427" y="1988577"/>
            <a:ext cx="574956" cy="5051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en-US" altLang="zh-CN" sz="2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5047585" y="1930380"/>
            <a:ext cx="2134931" cy="1320298"/>
          </a:xfrm>
          <a:custGeom>
            <a:avLst/>
            <a:gdLst>
              <a:gd name="connsiteX0" fmla="*/ 1025266 w 2134931"/>
              <a:gd name="connsiteY0" fmla="*/ 17308 h 1320298"/>
              <a:gd name="connsiteX1" fmla="*/ 34911 w 2134931"/>
              <a:gd name="connsiteY1" fmla="*/ 596096 h 1320298"/>
              <a:gd name="connsiteX2" fmla="*/ 7251 w 2134931"/>
              <a:gd name="connsiteY2" fmla="*/ 701621 h 1320298"/>
              <a:gd name="connsiteX3" fmla="*/ 34477 w 2134931"/>
              <a:gd name="connsiteY3" fmla="*/ 729023 h 1320298"/>
              <a:gd name="connsiteX4" fmla="*/ 1024833 w 2134931"/>
              <a:gd name="connsiteY4" fmla="*/ 1316308 h 1320298"/>
              <a:gd name="connsiteX5" fmla="*/ 1103479 w 2134931"/>
              <a:gd name="connsiteY5" fmla="*/ 1316308 h 1320298"/>
              <a:gd name="connsiteX6" fmla="*/ 2093834 w 2134931"/>
              <a:gd name="connsiteY6" fmla="*/ 729023 h 1320298"/>
              <a:gd name="connsiteX7" fmla="*/ 2120802 w 2134931"/>
              <a:gd name="connsiteY7" fmla="*/ 623322 h 1320298"/>
              <a:gd name="connsiteX8" fmla="*/ 2093401 w 2134931"/>
              <a:gd name="connsiteY8" fmla="*/ 596096 h 1320298"/>
              <a:gd name="connsiteX9" fmla="*/ 1103046 w 2134931"/>
              <a:gd name="connsiteY9" fmla="*/ 17308 h 1320298"/>
              <a:gd name="connsiteX10" fmla="*/ 1025266 w 2134931"/>
              <a:gd name="connsiteY10" fmla="*/ 17308 h 1320298"/>
            </a:gdLst>
            <a:ahLst/>
            <a:cxnLst/>
            <a:rect l="l" t="t" r="r" b="b"/>
            <a:pathLst>
              <a:path w="2134931" h="1320298">
                <a:moveTo>
                  <a:pt x="1025266" y="17308"/>
                </a:moveTo>
                <a:lnTo>
                  <a:pt x="34911" y="596096"/>
                </a:lnTo>
                <a:cubicBezTo>
                  <a:pt x="-1854" y="617600"/>
                  <a:pt x="-14254" y="664814"/>
                  <a:pt x="7251" y="701621"/>
                </a:cubicBezTo>
                <a:cubicBezTo>
                  <a:pt x="13840" y="712894"/>
                  <a:pt x="23205" y="722346"/>
                  <a:pt x="34477" y="729023"/>
                </a:cubicBezTo>
                <a:lnTo>
                  <a:pt x="1024833" y="1316308"/>
                </a:lnTo>
                <a:cubicBezTo>
                  <a:pt x="1049068" y="1330659"/>
                  <a:pt x="1079243" y="1330659"/>
                  <a:pt x="1103479" y="1316308"/>
                </a:cubicBezTo>
                <a:lnTo>
                  <a:pt x="2093834" y="729023"/>
                </a:lnTo>
                <a:cubicBezTo>
                  <a:pt x="2130470" y="707301"/>
                  <a:pt x="2142565" y="659957"/>
                  <a:pt x="2120802" y="623322"/>
                </a:cubicBezTo>
                <a:cubicBezTo>
                  <a:pt x="2114125" y="612094"/>
                  <a:pt x="2104717" y="602686"/>
                  <a:pt x="2093401" y="596096"/>
                </a:cubicBezTo>
                <a:lnTo>
                  <a:pt x="1103046" y="17308"/>
                </a:lnTo>
                <a:cubicBezTo>
                  <a:pt x="1079027" y="3260"/>
                  <a:pt x="1049285" y="3260"/>
                  <a:pt x="1025266" y="17308"/>
                </a:cubicBezTo>
                <a:close/>
              </a:path>
            </a:pathLst>
          </a:custGeom>
          <a:noFill/>
          <a:ln w="19050" cap="sq">
            <a:solidFill>
              <a:schemeClr val="accent2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5047591" y="1741530"/>
            <a:ext cx="2134919" cy="1319994"/>
          </a:xfrm>
          <a:custGeom>
            <a:avLst/>
            <a:gdLst>
              <a:gd name="connsiteX0" fmla="*/ 2131289 w 2134919"/>
              <a:gd name="connsiteY0" fmla="*/ 669755 h 1319994"/>
              <a:gd name="connsiteX1" fmla="*/ 2131289 w 2134919"/>
              <a:gd name="connsiteY1" fmla="*/ 655317 h 1319994"/>
              <a:gd name="connsiteX2" fmla="*/ 2131289 w 2134919"/>
              <a:gd name="connsiteY2" fmla="*/ 525904 h 1319994"/>
              <a:gd name="connsiteX3" fmla="*/ 1973520 w 2134919"/>
              <a:gd name="connsiteY3" fmla="*/ 525904 h 1319994"/>
              <a:gd name="connsiteX4" fmla="*/ 1103085 w 2134919"/>
              <a:gd name="connsiteY4" fmla="*/ 17308 h 1319994"/>
              <a:gd name="connsiteX5" fmla="*/ 1025305 w 2134919"/>
              <a:gd name="connsiteY5" fmla="*/ 17308 h 1319994"/>
              <a:gd name="connsiteX6" fmla="*/ 154869 w 2134919"/>
              <a:gd name="connsiteY6" fmla="*/ 525904 h 1319994"/>
              <a:gd name="connsiteX7" fmla="*/ -1772 w 2134919"/>
              <a:gd name="connsiteY7" fmla="*/ 525904 h 1319994"/>
              <a:gd name="connsiteX8" fmla="*/ -1772 w 2134919"/>
              <a:gd name="connsiteY8" fmla="*/ 647298 h 1319994"/>
              <a:gd name="connsiteX9" fmla="*/ 34515 w 2134919"/>
              <a:gd name="connsiteY9" fmla="*/ 728718 h 1319994"/>
              <a:gd name="connsiteX10" fmla="*/ 1024872 w 2134919"/>
              <a:gd name="connsiteY10" fmla="*/ 1316003 h 1319994"/>
              <a:gd name="connsiteX11" fmla="*/ 1103517 w 2134919"/>
              <a:gd name="connsiteY11" fmla="*/ 1316003 h 1319994"/>
              <a:gd name="connsiteX12" fmla="*/ 2093873 w 2134919"/>
              <a:gd name="connsiteY12" fmla="*/ 728718 h 1319994"/>
              <a:gd name="connsiteX13" fmla="*/ 2130552 w 2134919"/>
              <a:gd name="connsiteY13" fmla="*/ 675174 h 1319994"/>
              <a:gd name="connsiteX14" fmla="*/ 2131289 w 2134919"/>
              <a:gd name="connsiteY14" fmla="*/ 675174 h 1319994"/>
            </a:gdLst>
            <a:ahLst/>
            <a:cxnLst/>
            <a:rect l="l" t="t" r="r" b="b"/>
            <a:pathLst>
              <a:path w="2134919" h="1319994">
                <a:moveTo>
                  <a:pt x="2131289" y="669755"/>
                </a:moveTo>
                <a:cubicBezTo>
                  <a:pt x="2131722" y="664943"/>
                  <a:pt x="2131722" y="660131"/>
                  <a:pt x="2131289" y="655317"/>
                </a:cubicBezTo>
                <a:lnTo>
                  <a:pt x="2131289" y="525904"/>
                </a:lnTo>
                <a:lnTo>
                  <a:pt x="1973520" y="525904"/>
                </a:lnTo>
                <a:lnTo>
                  <a:pt x="1103085" y="17308"/>
                </a:lnTo>
                <a:cubicBezTo>
                  <a:pt x="1079066" y="3260"/>
                  <a:pt x="1049324" y="3260"/>
                  <a:pt x="1025305" y="17308"/>
                </a:cubicBezTo>
                <a:lnTo>
                  <a:pt x="154869" y="525904"/>
                </a:lnTo>
                <a:lnTo>
                  <a:pt x="-1772" y="525904"/>
                </a:lnTo>
                <a:lnTo>
                  <a:pt x="-1772" y="647298"/>
                </a:lnTo>
                <a:cubicBezTo>
                  <a:pt x="-8275" y="679380"/>
                  <a:pt x="6291" y="712113"/>
                  <a:pt x="34515" y="728718"/>
                </a:cubicBezTo>
                <a:lnTo>
                  <a:pt x="1024872" y="1316003"/>
                </a:lnTo>
                <a:cubicBezTo>
                  <a:pt x="1049107" y="1330354"/>
                  <a:pt x="1079282" y="1330354"/>
                  <a:pt x="1103517" y="1316003"/>
                </a:cubicBezTo>
                <a:lnTo>
                  <a:pt x="2093873" y="728718"/>
                </a:lnTo>
                <a:cubicBezTo>
                  <a:pt x="2113470" y="717229"/>
                  <a:pt x="2126910" y="697588"/>
                  <a:pt x="2130552" y="675174"/>
                </a:cubicBezTo>
                <a:lnTo>
                  <a:pt x="2131289" y="675174"/>
                </a:lnTo>
                <a:close/>
              </a:path>
            </a:pathLst>
          </a:custGeom>
          <a:solidFill>
            <a:schemeClr val="accent2"/>
          </a:solidFill>
          <a:ln w="431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5047585" y="1608690"/>
            <a:ext cx="2134931" cy="1320298"/>
          </a:xfrm>
          <a:custGeom>
            <a:avLst/>
            <a:gdLst>
              <a:gd name="connsiteX0" fmla="*/ 1025266 w 2134931"/>
              <a:gd name="connsiteY0" fmla="*/ 17308 h 1320298"/>
              <a:gd name="connsiteX1" fmla="*/ 34911 w 2134931"/>
              <a:gd name="connsiteY1" fmla="*/ 596096 h 1320298"/>
              <a:gd name="connsiteX2" fmla="*/ 7251 w 2134931"/>
              <a:gd name="connsiteY2" fmla="*/ 701621 h 1320298"/>
              <a:gd name="connsiteX3" fmla="*/ 34477 w 2134931"/>
              <a:gd name="connsiteY3" fmla="*/ 729023 h 1320298"/>
              <a:gd name="connsiteX4" fmla="*/ 1024833 w 2134931"/>
              <a:gd name="connsiteY4" fmla="*/ 1316308 h 1320298"/>
              <a:gd name="connsiteX5" fmla="*/ 1103479 w 2134931"/>
              <a:gd name="connsiteY5" fmla="*/ 1316308 h 1320298"/>
              <a:gd name="connsiteX6" fmla="*/ 2093834 w 2134931"/>
              <a:gd name="connsiteY6" fmla="*/ 729023 h 1320298"/>
              <a:gd name="connsiteX7" fmla="*/ 2120802 w 2134931"/>
              <a:gd name="connsiteY7" fmla="*/ 623322 h 1320298"/>
              <a:gd name="connsiteX8" fmla="*/ 2093401 w 2134931"/>
              <a:gd name="connsiteY8" fmla="*/ 596096 h 1320298"/>
              <a:gd name="connsiteX9" fmla="*/ 1103046 w 2134931"/>
              <a:gd name="connsiteY9" fmla="*/ 17308 h 1320298"/>
              <a:gd name="connsiteX10" fmla="*/ 1025266 w 2134931"/>
              <a:gd name="connsiteY10" fmla="*/ 17308 h 1320298"/>
            </a:gdLst>
            <a:ahLst/>
            <a:cxnLst/>
            <a:rect l="l" t="t" r="r" b="b"/>
            <a:pathLst>
              <a:path w="2134931" h="1320298">
                <a:moveTo>
                  <a:pt x="1025266" y="17308"/>
                </a:moveTo>
                <a:lnTo>
                  <a:pt x="34911" y="596096"/>
                </a:lnTo>
                <a:cubicBezTo>
                  <a:pt x="-1854" y="617600"/>
                  <a:pt x="-14254" y="664814"/>
                  <a:pt x="7251" y="701621"/>
                </a:cubicBezTo>
                <a:cubicBezTo>
                  <a:pt x="13840" y="712894"/>
                  <a:pt x="23205" y="722346"/>
                  <a:pt x="34477" y="729023"/>
                </a:cubicBezTo>
                <a:lnTo>
                  <a:pt x="1024833" y="1316308"/>
                </a:lnTo>
                <a:cubicBezTo>
                  <a:pt x="1049068" y="1330659"/>
                  <a:pt x="1079243" y="1330659"/>
                  <a:pt x="1103479" y="1316308"/>
                </a:cubicBezTo>
                <a:lnTo>
                  <a:pt x="2093834" y="729023"/>
                </a:lnTo>
                <a:cubicBezTo>
                  <a:pt x="2130470" y="707301"/>
                  <a:pt x="2142565" y="659957"/>
                  <a:pt x="2120802" y="623322"/>
                </a:cubicBezTo>
                <a:cubicBezTo>
                  <a:pt x="2114125" y="612094"/>
                  <a:pt x="2104717" y="602686"/>
                  <a:pt x="2093401" y="596096"/>
                </a:cubicBezTo>
                <a:lnTo>
                  <a:pt x="1103046" y="17308"/>
                </a:lnTo>
                <a:cubicBezTo>
                  <a:pt x="1079027" y="3260"/>
                  <a:pt x="1049285" y="3260"/>
                  <a:pt x="1025266" y="17308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lumMod val="60000"/>
                  <a:lumOff val="40000"/>
                  <a:alpha val="100000"/>
                </a:schemeClr>
              </a:gs>
            </a:gsLst>
            <a:lin ang="5400000" scaled="false"/>
          </a:gradFill>
          <a:ln cap="sq">
            <a:noFill/>
            <a:prstDash val="solid"/>
            <a:miter/>
          </a:ln>
          <a:effectLst>
            <a:outerShdw blurRad="330200" dist="381000" dir="5400000" sx="90000" sy="9000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5" name="标题 1"/>
          <p:cNvSpPr txBox="true"/>
          <p:nvPr/>
        </p:nvSpPr>
        <p:spPr>
          <a:xfrm>
            <a:off x="5827572" y="1988577"/>
            <a:ext cx="574956" cy="5051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en-US" altLang="zh-CN" sz="2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8578730" y="1930380"/>
            <a:ext cx="2134931" cy="1320298"/>
          </a:xfrm>
          <a:custGeom>
            <a:avLst/>
            <a:gdLst>
              <a:gd name="connsiteX0" fmla="*/ 1025266 w 2134931"/>
              <a:gd name="connsiteY0" fmla="*/ 17308 h 1320298"/>
              <a:gd name="connsiteX1" fmla="*/ 34911 w 2134931"/>
              <a:gd name="connsiteY1" fmla="*/ 596096 h 1320298"/>
              <a:gd name="connsiteX2" fmla="*/ 7251 w 2134931"/>
              <a:gd name="connsiteY2" fmla="*/ 701621 h 1320298"/>
              <a:gd name="connsiteX3" fmla="*/ 34477 w 2134931"/>
              <a:gd name="connsiteY3" fmla="*/ 729023 h 1320298"/>
              <a:gd name="connsiteX4" fmla="*/ 1024833 w 2134931"/>
              <a:gd name="connsiteY4" fmla="*/ 1316308 h 1320298"/>
              <a:gd name="connsiteX5" fmla="*/ 1103479 w 2134931"/>
              <a:gd name="connsiteY5" fmla="*/ 1316308 h 1320298"/>
              <a:gd name="connsiteX6" fmla="*/ 2093834 w 2134931"/>
              <a:gd name="connsiteY6" fmla="*/ 729023 h 1320298"/>
              <a:gd name="connsiteX7" fmla="*/ 2120802 w 2134931"/>
              <a:gd name="connsiteY7" fmla="*/ 623322 h 1320298"/>
              <a:gd name="connsiteX8" fmla="*/ 2093401 w 2134931"/>
              <a:gd name="connsiteY8" fmla="*/ 596096 h 1320298"/>
              <a:gd name="connsiteX9" fmla="*/ 1103046 w 2134931"/>
              <a:gd name="connsiteY9" fmla="*/ 17308 h 1320298"/>
              <a:gd name="connsiteX10" fmla="*/ 1025266 w 2134931"/>
              <a:gd name="connsiteY10" fmla="*/ 17308 h 1320298"/>
            </a:gdLst>
            <a:ahLst/>
            <a:cxnLst/>
            <a:rect l="l" t="t" r="r" b="b"/>
            <a:pathLst>
              <a:path w="2134931" h="1320298">
                <a:moveTo>
                  <a:pt x="1025266" y="17308"/>
                </a:moveTo>
                <a:lnTo>
                  <a:pt x="34911" y="596096"/>
                </a:lnTo>
                <a:cubicBezTo>
                  <a:pt x="-1854" y="617600"/>
                  <a:pt x="-14254" y="664814"/>
                  <a:pt x="7251" y="701621"/>
                </a:cubicBezTo>
                <a:cubicBezTo>
                  <a:pt x="13840" y="712894"/>
                  <a:pt x="23205" y="722346"/>
                  <a:pt x="34477" y="729023"/>
                </a:cubicBezTo>
                <a:lnTo>
                  <a:pt x="1024833" y="1316308"/>
                </a:lnTo>
                <a:cubicBezTo>
                  <a:pt x="1049068" y="1330659"/>
                  <a:pt x="1079243" y="1330659"/>
                  <a:pt x="1103479" y="1316308"/>
                </a:cubicBezTo>
                <a:lnTo>
                  <a:pt x="2093834" y="729023"/>
                </a:lnTo>
                <a:cubicBezTo>
                  <a:pt x="2130470" y="707301"/>
                  <a:pt x="2142565" y="659957"/>
                  <a:pt x="2120802" y="623322"/>
                </a:cubicBezTo>
                <a:cubicBezTo>
                  <a:pt x="2114125" y="612094"/>
                  <a:pt x="2104717" y="602686"/>
                  <a:pt x="2093401" y="596096"/>
                </a:cubicBezTo>
                <a:lnTo>
                  <a:pt x="1103046" y="17308"/>
                </a:lnTo>
                <a:cubicBezTo>
                  <a:pt x="1079027" y="3260"/>
                  <a:pt x="1049285" y="3260"/>
                  <a:pt x="1025266" y="17308"/>
                </a:cubicBezTo>
                <a:close/>
              </a:path>
            </a:pathLst>
          </a:custGeom>
          <a:noFill/>
          <a:ln w="19050" cap="sq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7" name="标题 1"/>
          <p:cNvSpPr txBox="true"/>
          <p:nvPr/>
        </p:nvSpPr>
        <p:spPr>
          <a:xfrm>
            <a:off x="8578736" y="1741530"/>
            <a:ext cx="2134919" cy="1319994"/>
          </a:xfrm>
          <a:custGeom>
            <a:avLst/>
            <a:gdLst>
              <a:gd name="connsiteX0" fmla="*/ 2131289 w 2134919"/>
              <a:gd name="connsiteY0" fmla="*/ 669755 h 1319994"/>
              <a:gd name="connsiteX1" fmla="*/ 2131289 w 2134919"/>
              <a:gd name="connsiteY1" fmla="*/ 655317 h 1319994"/>
              <a:gd name="connsiteX2" fmla="*/ 2131289 w 2134919"/>
              <a:gd name="connsiteY2" fmla="*/ 525904 h 1319994"/>
              <a:gd name="connsiteX3" fmla="*/ 1973520 w 2134919"/>
              <a:gd name="connsiteY3" fmla="*/ 525904 h 1319994"/>
              <a:gd name="connsiteX4" fmla="*/ 1103085 w 2134919"/>
              <a:gd name="connsiteY4" fmla="*/ 17308 h 1319994"/>
              <a:gd name="connsiteX5" fmla="*/ 1025305 w 2134919"/>
              <a:gd name="connsiteY5" fmla="*/ 17308 h 1319994"/>
              <a:gd name="connsiteX6" fmla="*/ 154869 w 2134919"/>
              <a:gd name="connsiteY6" fmla="*/ 525904 h 1319994"/>
              <a:gd name="connsiteX7" fmla="*/ -1772 w 2134919"/>
              <a:gd name="connsiteY7" fmla="*/ 525904 h 1319994"/>
              <a:gd name="connsiteX8" fmla="*/ -1772 w 2134919"/>
              <a:gd name="connsiteY8" fmla="*/ 647298 h 1319994"/>
              <a:gd name="connsiteX9" fmla="*/ 34515 w 2134919"/>
              <a:gd name="connsiteY9" fmla="*/ 728718 h 1319994"/>
              <a:gd name="connsiteX10" fmla="*/ 1024872 w 2134919"/>
              <a:gd name="connsiteY10" fmla="*/ 1316003 h 1319994"/>
              <a:gd name="connsiteX11" fmla="*/ 1103517 w 2134919"/>
              <a:gd name="connsiteY11" fmla="*/ 1316003 h 1319994"/>
              <a:gd name="connsiteX12" fmla="*/ 2093873 w 2134919"/>
              <a:gd name="connsiteY12" fmla="*/ 728718 h 1319994"/>
              <a:gd name="connsiteX13" fmla="*/ 2130552 w 2134919"/>
              <a:gd name="connsiteY13" fmla="*/ 675174 h 1319994"/>
              <a:gd name="connsiteX14" fmla="*/ 2131289 w 2134919"/>
              <a:gd name="connsiteY14" fmla="*/ 675174 h 1319994"/>
            </a:gdLst>
            <a:ahLst/>
            <a:cxnLst/>
            <a:rect l="l" t="t" r="r" b="b"/>
            <a:pathLst>
              <a:path w="2134919" h="1319994">
                <a:moveTo>
                  <a:pt x="2131289" y="669755"/>
                </a:moveTo>
                <a:cubicBezTo>
                  <a:pt x="2131722" y="664943"/>
                  <a:pt x="2131722" y="660131"/>
                  <a:pt x="2131289" y="655317"/>
                </a:cubicBezTo>
                <a:lnTo>
                  <a:pt x="2131289" y="525904"/>
                </a:lnTo>
                <a:lnTo>
                  <a:pt x="1973520" y="525904"/>
                </a:lnTo>
                <a:lnTo>
                  <a:pt x="1103085" y="17308"/>
                </a:lnTo>
                <a:cubicBezTo>
                  <a:pt x="1079066" y="3260"/>
                  <a:pt x="1049324" y="3260"/>
                  <a:pt x="1025305" y="17308"/>
                </a:cubicBezTo>
                <a:lnTo>
                  <a:pt x="154869" y="525904"/>
                </a:lnTo>
                <a:lnTo>
                  <a:pt x="-1772" y="525904"/>
                </a:lnTo>
                <a:lnTo>
                  <a:pt x="-1772" y="647298"/>
                </a:lnTo>
                <a:cubicBezTo>
                  <a:pt x="-8275" y="679380"/>
                  <a:pt x="6291" y="712113"/>
                  <a:pt x="34515" y="728718"/>
                </a:cubicBezTo>
                <a:lnTo>
                  <a:pt x="1024872" y="1316003"/>
                </a:lnTo>
                <a:cubicBezTo>
                  <a:pt x="1049107" y="1330354"/>
                  <a:pt x="1079282" y="1330354"/>
                  <a:pt x="1103517" y="1316003"/>
                </a:cubicBezTo>
                <a:lnTo>
                  <a:pt x="2093873" y="728718"/>
                </a:lnTo>
                <a:cubicBezTo>
                  <a:pt x="2113470" y="717229"/>
                  <a:pt x="2126910" y="697588"/>
                  <a:pt x="2130552" y="675174"/>
                </a:cubicBezTo>
                <a:lnTo>
                  <a:pt x="2131289" y="675174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8578730" y="1608690"/>
            <a:ext cx="2134931" cy="1320298"/>
          </a:xfrm>
          <a:custGeom>
            <a:avLst/>
            <a:gdLst>
              <a:gd name="connsiteX0" fmla="*/ 1025266 w 2134931"/>
              <a:gd name="connsiteY0" fmla="*/ 17308 h 1320298"/>
              <a:gd name="connsiteX1" fmla="*/ 34911 w 2134931"/>
              <a:gd name="connsiteY1" fmla="*/ 596096 h 1320298"/>
              <a:gd name="connsiteX2" fmla="*/ 7251 w 2134931"/>
              <a:gd name="connsiteY2" fmla="*/ 701621 h 1320298"/>
              <a:gd name="connsiteX3" fmla="*/ 34477 w 2134931"/>
              <a:gd name="connsiteY3" fmla="*/ 729023 h 1320298"/>
              <a:gd name="connsiteX4" fmla="*/ 1024833 w 2134931"/>
              <a:gd name="connsiteY4" fmla="*/ 1316308 h 1320298"/>
              <a:gd name="connsiteX5" fmla="*/ 1103479 w 2134931"/>
              <a:gd name="connsiteY5" fmla="*/ 1316308 h 1320298"/>
              <a:gd name="connsiteX6" fmla="*/ 2093834 w 2134931"/>
              <a:gd name="connsiteY6" fmla="*/ 729023 h 1320298"/>
              <a:gd name="connsiteX7" fmla="*/ 2120802 w 2134931"/>
              <a:gd name="connsiteY7" fmla="*/ 623322 h 1320298"/>
              <a:gd name="connsiteX8" fmla="*/ 2093401 w 2134931"/>
              <a:gd name="connsiteY8" fmla="*/ 596096 h 1320298"/>
              <a:gd name="connsiteX9" fmla="*/ 1103046 w 2134931"/>
              <a:gd name="connsiteY9" fmla="*/ 17308 h 1320298"/>
              <a:gd name="connsiteX10" fmla="*/ 1025266 w 2134931"/>
              <a:gd name="connsiteY10" fmla="*/ 17308 h 1320298"/>
            </a:gdLst>
            <a:ahLst/>
            <a:cxnLst/>
            <a:rect l="l" t="t" r="r" b="b"/>
            <a:pathLst>
              <a:path w="2134931" h="1320298">
                <a:moveTo>
                  <a:pt x="1025266" y="17308"/>
                </a:moveTo>
                <a:lnTo>
                  <a:pt x="34911" y="596096"/>
                </a:lnTo>
                <a:cubicBezTo>
                  <a:pt x="-1854" y="617600"/>
                  <a:pt x="-14254" y="664814"/>
                  <a:pt x="7251" y="701621"/>
                </a:cubicBezTo>
                <a:cubicBezTo>
                  <a:pt x="13840" y="712894"/>
                  <a:pt x="23205" y="722346"/>
                  <a:pt x="34477" y="729023"/>
                </a:cubicBezTo>
                <a:lnTo>
                  <a:pt x="1024833" y="1316308"/>
                </a:lnTo>
                <a:cubicBezTo>
                  <a:pt x="1049068" y="1330659"/>
                  <a:pt x="1079243" y="1330659"/>
                  <a:pt x="1103479" y="1316308"/>
                </a:cubicBezTo>
                <a:lnTo>
                  <a:pt x="2093834" y="729023"/>
                </a:lnTo>
                <a:cubicBezTo>
                  <a:pt x="2130470" y="707301"/>
                  <a:pt x="2142565" y="659957"/>
                  <a:pt x="2120802" y="623322"/>
                </a:cubicBezTo>
                <a:cubicBezTo>
                  <a:pt x="2114125" y="612094"/>
                  <a:pt x="2104717" y="602686"/>
                  <a:pt x="2093401" y="596096"/>
                </a:cubicBezTo>
                <a:lnTo>
                  <a:pt x="1103046" y="17308"/>
                </a:lnTo>
                <a:cubicBezTo>
                  <a:pt x="1079027" y="3260"/>
                  <a:pt x="1049285" y="3260"/>
                  <a:pt x="1025266" y="173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5400000" scaled="false"/>
          </a:gradFill>
          <a:ln w="25400" cap="sq">
            <a:solidFill>
              <a:schemeClr val="bg1"/>
            </a:solidFill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9" name="标题 1"/>
          <p:cNvSpPr txBox="true"/>
          <p:nvPr/>
        </p:nvSpPr>
        <p:spPr>
          <a:xfrm>
            <a:off x="9358717" y="1988577"/>
            <a:ext cx="574956" cy="5051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en-US" altLang="zh-CN" sz="2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20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补贴范围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22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3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4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25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2384153" y="2927435"/>
            <a:ext cx="2181774" cy="532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水管单位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3" name="标题 1"/>
          <p:cNvSpPr txBox="true"/>
          <p:nvPr/>
        </p:nvSpPr>
        <p:spPr>
          <a:xfrm>
            <a:off x="2384153" y="3453671"/>
            <a:ext cx="2192275" cy="250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水管单位负责水利设施的日常维护，享受精准补贴，确保设施正常运行。
保障水管单位的维护资金，提高灌溉设施的运行效率。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5050335" y="2927435"/>
            <a:ext cx="2181774" cy="532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农民用水组织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5050335" y="3453670"/>
            <a:ext cx="2172673" cy="250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农民用水组织在组织用水过程中享受补贴，提高用水管理效率。
通过补贴，鼓励农民用水组织更好地管理用水，提高用水效率。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7625090" y="2927435"/>
            <a:ext cx="2181774" cy="5324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种粮户/养殖户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7625090" y="3453670"/>
            <a:ext cx="2166196" cy="250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种粮户和养殖户作为主要用水主体，享受精准补贴，保障生产用水需求。
重点倾斜种粮主体，确保粮食生产用水需求，保障粮食安全。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2384153" y="1851110"/>
            <a:ext cx="13911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kumimoji="1" lang="en-US" altLang="zh-CN" sz="5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en-US" altLang="zh-CN" sz="5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5050335" y="1851110"/>
            <a:ext cx="13911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kumimoji="1" lang="en-US" altLang="zh-CN" sz="5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en-US" altLang="zh-CN" sz="5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7625090" y="1851110"/>
            <a:ext cx="139111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00000"/>
              </a:lnSpc>
            </a:pPr>
            <a:r>
              <a:rPr kumimoji="1" lang="en-US" altLang="zh-CN" sz="5400" b="1">
                <a:ln w="12700">
                  <a:noFill/>
                </a:ln>
                <a:solidFill>
                  <a:srgbClr val="1474EC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03</a:t>
            </a:r>
            <a:endParaRPr kumimoji="1" lang="en-US" altLang="zh-CN" sz="5400" b="1">
              <a:ln w="12700">
                <a:noFill/>
              </a:ln>
              <a:solidFill>
                <a:srgbClr val="1474EC">
                  <a:alpha val="100000"/>
                </a:srgbClr>
              </a:solidFill>
              <a:latin typeface="OPPOSans B"/>
              <a:ea typeface="OPPOSans B"/>
              <a:cs typeface="OPPOSans B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补贴对象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3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4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6753325"/>
            <a:ext cx="12192000" cy="114300"/>
          </a:xfrm>
          <a:custGeom>
            <a:avLst/>
            <a:gdLst>
              <a:gd name="connsiteX0" fmla="*/ 0 w 12192000"/>
              <a:gd name="connsiteY0" fmla="*/ 0 h 114300"/>
              <a:gd name="connsiteX1" fmla="*/ 12192000 w 12192000"/>
              <a:gd name="connsiteY1" fmla="*/ 0 h 114300"/>
              <a:gd name="connsiteX2" fmla="*/ 12192000 w 12192000"/>
              <a:gd name="connsiteY2" fmla="*/ 114300 h 114300"/>
              <a:gd name="connsiteX3" fmla="*/ 0 w 12192000"/>
              <a:gd name="connsiteY3" fmla="*/ 114300 h 114300"/>
            </a:gdLst>
            <a:ahLst/>
            <a:cxnLst/>
            <a:rect l="l" t="t" r="r" b="b"/>
            <a:pathLst>
              <a:path w="12192000" h="114300">
                <a:moveTo>
                  <a:pt x="0" y="0"/>
                </a:moveTo>
                <a:lnTo>
                  <a:pt x="12192000" y="0"/>
                </a:lnTo>
                <a:lnTo>
                  <a:pt x="12192000" y="114300"/>
                </a:lnTo>
                <a:lnTo>
                  <a:pt x="0" y="1143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649596" y="1744659"/>
            <a:ext cx="5346090" cy="4226812"/>
          </a:xfrm>
          <a:prstGeom prst="roundRect">
            <a:avLst>
              <a:gd name="adj" fmla="val 5304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799360" y="2012276"/>
            <a:ext cx="5046562" cy="3721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补贴金额根据水费与维护成本的差额确定，确保补贴精准到位。
通过差额补贴，确保水利设施的维护资金充足，保障灌溉系统的正常运行。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799361" y="1546987"/>
            <a:ext cx="5046561" cy="3910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799359" y="1605602"/>
            <a:ext cx="5046565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差额补贴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6172810" y="1744659"/>
            <a:ext cx="5346090" cy="4226812"/>
          </a:xfrm>
          <a:prstGeom prst="roundRect">
            <a:avLst>
              <a:gd name="adj" fmla="val 5304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27000" sx="102000" sy="102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6322574" y="2012276"/>
            <a:ext cx="5046562" cy="3721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根据用水需求和资金情况，动态调整补贴标准，确保补贴的可持续性。
通过动态调整补贴标准，适应不同年份的用水需求和资金状况。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6322575" y="1546987"/>
            <a:ext cx="5046561" cy="3910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6322573" y="1603697"/>
            <a:ext cx="5046565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动态调整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60400" y="466776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补贴标准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5961" y="330467"/>
            <a:ext cx="490273" cy="72000"/>
            <a:chOff x="685961" y="330467"/>
            <a:chExt cx="490273" cy="72000"/>
          </a:xfrm>
        </p:grpSpPr>
        <p:sp>
          <p:nvSpPr>
            <p:cNvPr id="13" name="标题 1"/>
            <p:cNvSpPr txBox="true"/>
            <p:nvPr/>
          </p:nvSpPr>
          <p:spPr>
            <a:xfrm>
              <a:off x="1104234" y="330467"/>
              <a:ext cx="72000" cy="720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4" name="标题 1"/>
            <p:cNvSpPr txBox="true"/>
            <p:nvPr/>
          </p:nvSpPr>
          <p:spPr>
            <a:xfrm>
              <a:off x="964810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825385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685961" y="330467"/>
              <a:ext cx="72000" cy="72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2700" cap="flat">
              <a:noFill/>
              <a:miter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1474EC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00"/>
      </a:hlink>
      <a:folHlink>
        <a:srgbClr val="0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3445</Words>
  <Application>WPS 演示</Application>
  <PresentationFormat/>
  <Paragraphs>282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OPPOSans B</vt:lpstr>
      <vt:lpstr>仿宋</vt:lpstr>
      <vt:lpstr>Source Han Sans</vt:lpstr>
      <vt:lpstr>OPPOSans R</vt:lpstr>
      <vt:lpstr>Source Han Sans CN Bold</vt:lpstr>
      <vt:lpstr>OPPOSans H</vt:lpstr>
      <vt:lpstr>等线</vt:lpstr>
      <vt:lpstr>微软雅黑</vt:lpstr>
      <vt:lpstr>黑体</vt:lpstr>
      <vt:lpstr>宋体</vt:lpstr>
      <vt:lpstr>Arial Unicode MS</vt:lpstr>
      <vt:lpstr>Calibri</vt:lpstr>
      <vt:lpstr>DejaVu Sans</vt:lpstr>
      <vt:lpstr>方正书宋_GBK</vt:lpstr>
      <vt:lpstr>Nimbus Roman No9 L</vt:lpstr>
      <vt:lpstr>仿宋_GB2312</vt:lpstr>
      <vt:lpstr>华文宋体</vt:lpstr>
      <vt:lpstr>华文仿宋</vt:lpstr>
      <vt:lpstr>华文楷体</vt:lpstr>
      <vt:lpstr>华文琥珀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guyuan</cp:lastModifiedBy>
  <cp:revision>4</cp:revision>
  <dcterms:created xsi:type="dcterms:W3CDTF">2025-05-26T07:44:49Z</dcterms:created>
  <dcterms:modified xsi:type="dcterms:W3CDTF">2025-05-26T07:44:49Z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2052-11.8.2.10337</vt:lpwstr>
  </property>
</Properties>
</file>