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OPPOSans H" charset="0"/>
      <p:regular r:id="rId27"/>
    </p:embeddedFont>
    <p:embeddedFont>
      <p:font typeface="OPPOSans R" charset="0"/>
      <p:regular r:id="rId28"/>
    </p:embeddedFont>
    <p:embeddedFont>
      <p:font typeface="Source Han Sans" charset="0"/>
      <p:regular r:id="rId29"/>
    </p:embeddedFont>
    <p:embeddedFont>
      <p:font typeface="Alibaba Sans Medium" charset="0"/>
      <p:regular r:id="rId30"/>
    </p:embeddedFont>
    <p:embeddedFont>
      <p:font typeface="Source Han Sans CN Bold" charset="0"/>
      <p:regular r:id="rId31"/>
    </p:embeddedFont>
    <p:embeddedFont>
      <p:font typeface="OPPOSans B" charset="0"/>
      <p:regular r:id="rId3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6096000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6651171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7532914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6063343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6063343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22299" y="1985958"/>
            <a:ext cx="6778626" cy="20434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5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《</a:t>
            </a:r>
            <a:r>
              <a:rPr kumimoji="1" lang="en-US" altLang="zh-CN" sz="5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  <a:sym typeface="+mn-ea"/>
              </a:rPr>
              <a:t>原州区已关停机井管理办法</a:t>
            </a:r>
            <a:r>
              <a:rPr kumimoji="1" lang="zh-CN" altLang="en-US" sz="5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》</a:t>
            </a:r>
            <a:r>
              <a:rPr kumimoji="1" lang="en-US" altLang="zh-CN" sz="5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政策解读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840041" y="5426494"/>
            <a:ext cx="259743" cy="28136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true"/>
          <p:nvPr/>
        </p:nvSpPr>
        <p:spPr>
          <a:xfrm>
            <a:off x="936066" y="1455422"/>
            <a:ext cx="1759655" cy="218511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true"/>
          <p:nvPr/>
        </p:nvSpPr>
        <p:spPr>
          <a:xfrm>
            <a:off x="699814" y="4223656"/>
            <a:ext cx="3245912" cy="81722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true"/>
          <p:nvPr/>
        </p:nvSpPr>
        <p:spPr>
          <a:xfrm>
            <a:off x="694698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pic>
        <p:nvPicPr>
          <p:cNvPr id="24" name="图片 23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7938" r="27938"/>
          <a:stretch>
            <a:fillRect/>
          </a:stretch>
        </p:blipFill>
        <p:spPr>
          <a:xfrm>
            <a:off x="6792686" y="0"/>
            <a:ext cx="5399315" cy="6858000"/>
          </a:xfrm>
          <a:custGeom>
            <a:avLst/>
            <a:gdLst>
              <a:gd name="connsiteX0" fmla="*/ 4351928 w 5399315"/>
              <a:gd name="connsiteY0" fmla="*/ 0 h 6858000"/>
              <a:gd name="connsiteX1" fmla="*/ 5399315 w 5399315"/>
              <a:gd name="connsiteY1" fmla="*/ 0 h 6858000"/>
              <a:gd name="connsiteX2" fmla="*/ 5399315 w 5399315"/>
              <a:gd name="connsiteY2" fmla="*/ 6858000 h 6858000"/>
              <a:gd name="connsiteX3" fmla="*/ 1718771 w 5399315"/>
              <a:gd name="connsiteY3" fmla="*/ 6858000 h 6858000"/>
              <a:gd name="connsiteX4" fmla="*/ 0 w 5399315"/>
              <a:gd name="connsiteY4" fmla="*/ 4916324 h 6858000"/>
            </a:gdLst>
            <a:ahLst/>
            <a:cxnLst/>
            <a:rect l="l" t="t" r="r" b="b"/>
            <a:pathLst>
              <a:path w="5399315" h="6858000">
                <a:moveTo>
                  <a:pt x="4351928" y="0"/>
                </a:moveTo>
                <a:lnTo>
                  <a:pt x="5399315" y="0"/>
                </a:lnTo>
                <a:lnTo>
                  <a:pt x="5399315" y="6858000"/>
                </a:lnTo>
                <a:lnTo>
                  <a:pt x="1718771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5" name="标题 1"/>
          <p:cNvSpPr txBox="true"/>
          <p:nvPr/>
        </p:nvSpPr>
        <p:spPr>
          <a:xfrm>
            <a:off x="8773045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true"/>
          <p:nvPr/>
        </p:nvSpPr>
        <p:spPr>
          <a:xfrm>
            <a:off x="8989225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true"/>
          <p:nvPr/>
        </p:nvSpPr>
        <p:spPr>
          <a:xfrm>
            <a:off x="9205405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4888253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5443424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6325167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4855596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5459468" y="125470"/>
            <a:ext cx="6858000" cy="6607063"/>
          </a:xfrm>
          <a:custGeom>
            <a:avLst/>
            <a:gdLst>
              <a:gd name="connsiteX0" fmla="*/ 6858000 w 6858000"/>
              <a:gd name="connsiteY0" fmla="*/ 4837129 h 6607063"/>
              <a:gd name="connsiteX1" fmla="*/ 6858000 w 6858000"/>
              <a:gd name="connsiteY1" fmla="*/ 6607063 h 6607063"/>
              <a:gd name="connsiteX2" fmla="*/ 0 w 6858000"/>
              <a:gd name="connsiteY2" fmla="*/ 6607062 h 6607063"/>
              <a:gd name="connsiteX3" fmla="*/ 0 w 6858000"/>
              <a:gd name="connsiteY3" fmla="*/ 4837128 h 6607063"/>
              <a:gd name="connsiteX4" fmla="*/ 1 w 6858000"/>
              <a:gd name="connsiteY4" fmla="*/ 4837128 h 6607063"/>
              <a:gd name="connsiteX5" fmla="*/ 1 w 6858000"/>
              <a:gd name="connsiteY5" fmla="*/ 1718771 h 6607063"/>
              <a:gd name="connsiteX6" fmla="*/ 1941677 w 6858000"/>
              <a:gd name="connsiteY6" fmla="*/ 0 h 6607063"/>
              <a:gd name="connsiteX7" fmla="*/ 6858000 w 6858000"/>
              <a:gd name="connsiteY7" fmla="*/ 4351929 h 6607063"/>
              <a:gd name="connsiteX8" fmla="*/ 6858000 w 6858000"/>
              <a:gd name="connsiteY8" fmla="*/ 4837129 h 6607063"/>
            </a:gdLst>
            <a:ahLst/>
            <a:cxnLst/>
            <a:rect l="l" t="t" r="r" b="b"/>
            <a:pathLst>
              <a:path w="6858000" h="6607063">
                <a:moveTo>
                  <a:pt x="6858000" y="4837129"/>
                </a:moveTo>
                <a:lnTo>
                  <a:pt x="6858000" y="6607063"/>
                </a:lnTo>
                <a:lnTo>
                  <a:pt x="0" y="6607062"/>
                </a:lnTo>
                <a:lnTo>
                  <a:pt x="0" y="4837128"/>
                </a:lnTo>
                <a:lnTo>
                  <a:pt x="1" y="4837128"/>
                </a:lnTo>
                <a:lnTo>
                  <a:pt x="1" y="1718771"/>
                </a:lnTo>
                <a:lnTo>
                  <a:pt x="1941677" y="0"/>
                </a:lnTo>
                <a:lnTo>
                  <a:pt x="6858000" y="4351929"/>
                </a:lnTo>
                <a:lnTo>
                  <a:pt x="6858000" y="4837129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58813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565298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781478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7997658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638394" y="1440356"/>
            <a:ext cx="1399106" cy="139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368551" y="597338"/>
            <a:ext cx="1938792" cy="2142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660400" y="3055284"/>
            <a:ext cx="4853780" cy="1497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三、关停机井认定标准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660400" y="4651937"/>
            <a:ext cx="2474497" cy="62300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3003" r="23003"/>
          <a:stretch>
            <a:fillRect/>
          </a:stretch>
        </p:blipFill>
        <p:spPr>
          <a:xfrm>
            <a:off x="5584941" y="0"/>
            <a:ext cx="6607059" cy="6858000"/>
          </a:xfrm>
          <a:custGeom>
            <a:avLst/>
            <a:gdLst>
              <a:gd name="connsiteX0" fmla="*/ 4351927 w 6607059"/>
              <a:gd name="connsiteY0" fmla="*/ 0 h 6858000"/>
              <a:gd name="connsiteX1" fmla="*/ 4920340 w 6607059"/>
              <a:gd name="connsiteY1" fmla="*/ 0 h 6858000"/>
              <a:gd name="connsiteX2" fmla="*/ 5399314 w 6607059"/>
              <a:gd name="connsiteY2" fmla="*/ 0 h 6858000"/>
              <a:gd name="connsiteX3" fmla="*/ 6607059 w 6607059"/>
              <a:gd name="connsiteY3" fmla="*/ 0 h 6858000"/>
              <a:gd name="connsiteX4" fmla="*/ 6607059 w 6607059"/>
              <a:gd name="connsiteY4" fmla="*/ 6858000 h 6858000"/>
              <a:gd name="connsiteX5" fmla="*/ 5399314 w 6607059"/>
              <a:gd name="connsiteY5" fmla="*/ 6858000 h 6858000"/>
              <a:gd name="connsiteX6" fmla="*/ 4920340 w 6607059"/>
              <a:gd name="connsiteY6" fmla="*/ 6858000 h 6858000"/>
              <a:gd name="connsiteX7" fmla="*/ 1718770 w 6607059"/>
              <a:gd name="connsiteY7" fmla="*/ 6858000 h 6858000"/>
              <a:gd name="connsiteX8" fmla="*/ 0 w 6607059"/>
              <a:gd name="connsiteY8" fmla="*/ 4916324 h 6858000"/>
            </a:gdLst>
            <a:ahLst/>
            <a:cxnLst/>
            <a:rect l="l" t="t" r="r" b="b"/>
            <a:pathLst>
              <a:path w="6607059" h="6858000">
                <a:moveTo>
                  <a:pt x="4351927" y="0"/>
                </a:moveTo>
                <a:lnTo>
                  <a:pt x="4920340" y="0"/>
                </a:lnTo>
                <a:lnTo>
                  <a:pt x="5399314" y="0"/>
                </a:lnTo>
                <a:lnTo>
                  <a:pt x="6607059" y="0"/>
                </a:lnTo>
                <a:lnTo>
                  <a:pt x="6607059" y="6858000"/>
                </a:lnTo>
                <a:lnTo>
                  <a:pt x="5399314" y="6858000"/>
                </a:lnTo>
                <a:lnTo>
                  <a:pt x="4920340" y="6858000"/>
                </a:lnTo>
                <a:lnTo>
                  <a:pt x="1718770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1808884" y="1565735"/>
            <a:ext cx="1378458" cy="1370981"/>
          </a:xfrm>
          <a:prstGeom prst="roundRect">
            <a:avLst>
              <a:gd name="adj" fmla="val 1018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2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5377707" y="1564666"/>
            <a:ext cx="1378458" cy="1370981"/>
          </a:xfrm>
          <a:prstGeom prst="roundRect">
            <a:avLst>
              <a:gd name="adj" fmla="val 10183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just">
              <a:lnSpc>
                <a:spcPct val="12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>
            <a:off x="8941977" y="1564666"/>
            <a:ext cx="1378458" cy="1370981"/>
          </a:xfrm>
          <a:prstGeom prst="roundRect">
            <a:avLst>
              <a:gd name="adj" fmla="val 8330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20000"/>
              </a:lnSpc>
            </a:pPr>
            <a:endParaRPr kumimoji="1" lang="zh-CN" altLang="en-US" b="1"/>
          </a:p>
        </p:txBody>
      </p:sp>
      <p:cxnSp>
        <p:nvCxnSpPr>
          <p:cNvPr id="6" name="标题 1"/>
          <p:cNvCxnSpPr/>
          <p:nvPr/>
        </p:nvCxnSpPr>
        <p:spPr>
          <a:xfrm>
            <a:off x="2502566" y="3239218"/>
            <a:ext cx="7128740" cy="0"/>
          </a:xfrm>
          <a:prstGeom prst="line">
            <a:avLst/>
          </a:prstGeom>
          <a:noFill/>
          <a:ln w="6350" cap="sq">
            <a:solidFill>
              <a:schemeClr val="tx1">
                <a:lumMod val="50000"/>
                <a:lumOff val="50000"/>
              </a:schemeClr>
            </a:solidFill>
            <a:miter/>
            <a:headEnd type="none"/>
            <a:tailEnd type="none"/>
          </a:ln>
        </p:spPr>
      </p:cxnSp>
      <p:sp>
        <p:nvSpPr>
          <p:cNvPr id="7" name="标题 1"/>
          <p:cNvSpPr txBox="true"/>
          <p:nvPr/>
        </p:nvSpPr>
        <p:spPr>
          <a:xfrm rot="2700000">
            <a:off x="6035709" y="32079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20000"/>
              </a:lnSpc>
            </a:pPr>
            <a:endParaRPr kumimoji="1" lang="zh-CN" altLang="en-US" b="1"/>
          </a:p>
        </p:txBody>
      </p:sp>
      <p:sp>
        <p:nvSpPr>
          <p:cNvPr id="8" name="标题 1"/>
          <p:cNvSpPr txBox="true"/>
          <p:nvPr/>
        </p:nvSpPr>
        <p:spPr>
          <a:xfrm rot="2700000">
            <a:off x="9600834" y="32079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20000"/>
              </a:lnSpc>
            </a:pPr>
            <a:endParaRPr kumimoji="1" lang="zh-CN" altLang="en-US" b="1"/>
          </a:p>
        </p:txBody>
      </p:sp>
      <p:sp>
        <p:nvSpPr>
          <p:cNvPr id="9" name="标题 1"/>
          <p:cNvSpPr txBox="true"/>
          <p:nvPr/>
        </p:nvSpPr>
        <p:spPr>
          <a:xfrm>
            <a:off x="5853237" y="2034374"/>
            <a:ext cx="427399" cy="427399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0" name="标题 1"/>
          <p:cNvSpPr txBox="true"/>
          <p:nvPr/>
        </p:nvSpPr>
        <p:spPr>
          <a:xfrm>
            <a:off x="2270915" y="1988915"/>
            <a:ext cx="454395" cy="518934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1" name="标题 1"/>
          <p:cNvSpPr txBox="true"/>
          <p:nvPr/>
        </p:nvSpPr>
        <p:spPr>
          <a:xfrm>
            <a:off x="9433643" y="2034374"/>
            <a:ext cx="395125" cy="42801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>
            <a:off x="995715" y="4073876"/>
            <a:ext cx="30047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因地下水资源保护、工程建设需要而关停的机井，符合政策导向。
这类机井关停是基于生态保护和基础设施建设的需要，对保护地下水资源具有重要意义。</a:t>
            </a:r>
            <a:endParaRPr kumimoji="1" lang="en-US" altLang="zh-CN" sz="14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3" name="标题 1"/>
          <p:cNvSpPr txBox="true"/>
          <p:nvPr/>
        </p:nvSpPr>
        <p:spPr>
          <a:xfrm rot="2700000">
            <a:off x="2477083" y="32079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20000"/>
              </a:lnSpc>
            </a:pPr>
            <a:endParaRPr kumimoji="1" lang="zh-CN" altLang="en-US" b="1"/>
          </a:p>
        </p:txBody>
      </p:sp>
      <p:sp>
        <p:nvSpPr>
          <p:cNvPr id="14" name="标题 1"/>
          <p:cNvSpPr txBox="true"/>
          <p:nvPr/>
        </p:nvSpPr>
        <p:spPr>
          <a:xfrm>
            <a:off x="995715" y="3426176"/>
            <a:ext cx="30047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政策关停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5" name="标题 1"/>
          <p:cNvSpPr txBox="true"/>
          <p:nvPr/>
        </p:nvSpPr>
        <p:spPr>
          <a:xfrm>
            <a:off x="4589815" y="4073876"/>
            <a:ext cx="30047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达到使用年限或功能失效的机井，自然进入关停状态。
通过科学评估井况，合理判定自然报废机井，避免资源浪费。</a:t>
            </a:r>
            <a:endParaRPr kumimoji="1" lang="en-US" altLang="zh-CN" sz="14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6" name="标题 1"/>
          <p:cNvSpPr txBox="true"/>
          <p:nvPr/>
        </p:nvSpPr>
        <p:spPr>
          <a:xfrm>
            <a:off x="4589815" y="3426176"/>
            <a:ext cx="30047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自然报废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7" name="标题 1"/>
          <p:cNvSpPr txBox="true"/>
          <p:nvPr/>
        </p:nvSpPr>
        <p:spPr>
          <a:xfrm>
            <a:off x="8120415" y="4073876"/>
            <a:ext cx="30047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对无证取水、严重违规的机井实施强制关停，维护地下水管理秩序。
严厉打击非法取水行为，保障地下水资源的合理利用。</a:t>
            </a:r>
            <a:endParaRPr kumimoji="1" lang="en-US" altLang="zh-CN" sz="14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8" name="标题 1"/>
          <p:cNvSpPr txBox="true"/>
          <p:nvPr/>
        </p:nvSpPr>
        <p:spPr>
          <a:xfrm>
            <a:off x="8120415" y="3426176"/>
            <a:ext cx="30047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强制关停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9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三类认定情形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1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just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2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just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 flipH="true" flipV="true">
            <a:off x="6269922" y="1992630"/>
            <a:ext cx="1272540" cy="127254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3500000" scaled="false"/>
          </a:gradFill>
          <a:ln w="12700" cap="sq">
            <a:noFill/>
            <a:miter/>
          </a:ln>
          <a:effectLst>
            <a:outerShdw blurRad="444500" dist="203200" dir="2700000" algn="tl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 flipV="true">
            <a:off x="4649538" y="1992630"/>
            <a:ext cx="1272540" cy="1272540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3500000" scaled="false"/>
          </a:gradFill>
          <a:ln w="12700" cap="sq">
            <a:noFill/>
            <a:miter/>
          </a:ln>
          <a:effectLst>
            <a:outerShdw blurRad="444500" dist="203200" dir="2700000" algn="tl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>
            <a:off x="862762" y="1723741"/>
            <a:ext cx="3239998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一井一档</a:t>
            </a:r>
            <a:endParaRPr kumimoji="1" lang="en-US" altLang="zh-CN" sz="16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6" name="标题 1"/>
          <p:cNvSpPr txBox="true"/>
          <p:nvPr/>
        </p:nvSpPr>
        <p:spPr>
          <a:xfrm>
            <a:off x="862762" y="2235185"/>
            <a:ext cx="3251166" cy="38989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对关停机井建立“一井一档”，详细记录位置坐标、井深、关停时间、封井方式等信息。
利用电子地图标注，实现可视化管理，提高管理效率和精准度。</a:t>
            </a:r>
            <a:endParaRPr kumimoji="1" lang="en-US" altLang="zh-CN" sz="1400" b="1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7" name="标题 1"/>
          <p:cNvSpPr txBox="true"/>
          <p:nvPr/>
        </p:nvSpPr>
        <p:spPr>
          <a:xfrm>
            <a:off x="8061961" y="1693691"/>
            <a:ext cx="325611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信息完整</a:t>
            </a:r>
            <a:endParaRPr kumimoji="1" lang="en-US" altLang="zh-CN" sz="16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8" name="标题 1"/>
          <p:cNvSpPr txBox="true"/>
          <p:nvPr/>
        </p:nvSpPr>
        <p:spPr>
          <a:xfrm>
            <a:off x="8061960" y="2199756"/>
            <a:ext cx="3256110" cy="3934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确保档案信息完整、准确，为后续监管和决策提供可靠依据。
通过完善的档案管理，实现对关停机井的全生命周期管理。</a:t>
            </a:r>
            <a:endParaRPr kumimoji="1" lang="en-US" altLang="zh-CN" sz="1400" b="1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9" name="标题 1"/>
          <p:cNvSpPr txBox="true"/>
          <p:nvPr/>
        </p:nvSpPr>
        <p:spPr>
          <a:xfrm>
            <a:off x="862762" y="2063960"/>
            <a:ext cx="3239998" cy="1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b="1"/>
          </a:p>
        </p:txBody>
      </p:sp>
      <p:sp>
        <p:nvSpPr>
          <p:cNvPr id="10" name="标题 1"/>
          <p:cNvSpPr txBox="true"/>
          <p:nvPr/>
        </p:nvSpPr>
        <p:spPr>
          <a:xfrm>
            <a:off x="8078072" y="2063960"/>
            <a:ext cx="3239998" cy="1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b="1"/>
          </a:p>
        </p:txBody>
      </p:sp>
      <p:sp>
        <p:nvSpPr>
          <p:cNvPr id="11" name="标题 1"/>
          <p:cNvSpPr txBox="true"/>
          <p:nvPr/>
        </p:nvSpPr>
        <p:spPr>
          <a:xfrm flipH="true">
            <a:off x="6668399" y="2398779"/>
            <a:ext cx="475586" cy="460243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13500000" scaled="false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>
            <a:off x="5073371" y="2398779"/>
            <a:ext cx="424875" cy="460243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13500000" scaled="false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b="1"/>
          </a:p>
        </p:txBody>
      </p:sp>
      <p:sp>
        <p:nvSpPr>
          <p:cNvPr id="13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建档要求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5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16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4888253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5443424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6325167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4855596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5459468" y="125470"/>
            <a:ext cx="6858000" cy="6607063"/>
          </a:xfrm>
          <a:custGeom>
            <a:avLst/>
            <a:gdLst>
              <a:gd name="connsiteX0" fmla="*/ 6858000 w 6858000"/>
              <a:gd name="connsiteY0" fmla="*/ 4837129 h 6607063"/>
              <a:gd name="connsiteX1" fmla="*/ 6858000 w 6858000"/>
              <a:gd name="connsiteY1" fmla="*/ 6607063 h 6607063"/>
              <a:gd name="connsiteX2" fmla="*/ 0 w 6858000"/>
              <a:gd name="connsiteY2" fmla="*/ 6607062 h 6607063"/>
              <a:gd name="connsiteX3" fmla="*/ 0 w 6858000"/>
              <a:gd name="connsiteY3" fmla="*/ 4837128 h 6607063"/>
              <a:gd name="connsiteX4" fmla="*/ 1 w 6858000"/>
              <a:gd name="connsiteY4" fmla="*/ 4837128 h 6607063"/>
              <a:gd name="connsiteX5" fmla="*/ 1 w 6858000"/>
              <a:gd name="connsiteY5" fmla="*/ 1718771 h 6607063"/>
              <a:gd name="connsiteX6" fmla="*/ 1941677 w 6858000"/>
              <a:gd name="connsiteY6" fmla="*/ 0 h 6607063"/>
              <a:gd name="connsiteX7" fmla="*/ 6858000 w 6858000"/>
              <a:gd name="connsiteY7" fmla="*/ 4351929 h 6607063"/>
              <a:gd name="connsiteX8" fmla="*/ 6858000 w 6858000"/>
              <a:gd name="connsiteY8" fmla="*/ 4837129 h 6607063"/>
            </a:gdLst>
            <a:ahLst/>
            <a:cxnLst/>
            <a:rect l="l" t="t" r="r" b="b"/>
            <a:pathLst>
              <a:path w="6858000" h="6607063">
                <a:moveTo>
                  <a:pt x="6858000" y="4837129"/>
                </a:moveTo>
                <a:lnTo>
                  <a:pt x="6858000" y="6607063"/>
                </a:lnTo>
                <a:lnTo>
                  <a:pt x="0" y="6607062"/>
                </a:lnTo>
                <a:lnTo>
                  <a:pt x="0" y="4837128"/>
                </a:lnTo>
                <a:lnTo>
                  <a:pt x="1" y="4837128"/>
                </a:lnTo>
                <a:lnTo>
                  <a:pt x="1" y="1718771"/>
                </a:lnTo>
                <a:lnTo>
                  <a:pt x="1941677" y="0"/>
                </a:lnTo>
                <a:lnTo>
                  <a:pt x="6858000" y="4351929"/>
                </a:lnTo>
                <a:lnTo>
                  <a:pt x="6858000" y="4837129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58813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565298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781478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7997658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638394" y="1440356"/>
            <a:ext cx="1399106" cy="139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368551" y="597338"/>
            <a:ext cx="1938792" cy="2142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660400" y="3055284"/>
            <a:ext cx="4853780" cy="1497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四、全流程封控措施</a:t>
            </a:r>
            <a:endParaRPr kumimoji="1" lang="zh-CN" altLang="en-US"/>
          </a:p>
        </p:txBody>
      </p:sp>
      <p:sp>
        <p:nvSpPr>
          <p:cNvPr id="16" name="标题 1"/>
          <p:cNvSpPr txBox="true"/>
          <p:nvPr/>
        </p:nvSpPr>
        <p:spPr>
          <a:xfrm>
            <a:off x="689955" y="4907163"/>
            <a:ext cx="4439920" cy="158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9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202X powerpoint design ---------------------------------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660400" y="4651937"/>
            <a:ext cx="2474497" cy="62300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3003" r="23003"/>
          <a:stretch>
            <a:fillRect/>
          </a:stretch>
        </p:blipFill>
        <p:spPr>
          <a:xfrm>
            <a:off x="5584941" y="0"/>
            <a:ext cx="6607059" cy="6858000"/>
          </a:xfrm>
          <a:custGeom>
            <a:avLst/>
            <a:gdLst>
              <a:gd name="connsiteX0" fmla="*/ 4351927 w 6607059"/>
              <a:gd name="connsiteY0" fmla="*/ 0 h 6858000"/>
              <a:gd name="connsiteX1" fmla="*/ 4920340 w 6607059"/>
              <a:gd name="connsiteY1" fmla="*/ 0 h 6858000"/>
              <a:gd name="connsiteX2" fmla="*/ 5399314 w 6607059"/>
              <a:gd name="connsiteY2" fmla="*/ 0 h 6858000"/>
              <a:gd name="connsiteX3" fmla="*/ 6607059 w 6607059"/>
              <a:gd name="connsiteY3" fmla="*/ 0 h 6858000"/>
              <a:gd name="connsiteX4" fmla="*/ 6607059 w 6607059"/>
              <a:gd name="connsiteY4" fmla="*/ 6858000 h 6858000"/>
              <a:gd name="connsiteX5" fmla="*/ 5399314 w 6607059"/>
              <a:gd name="connsiteY5" fmla="*/ 6858000 h 6858000"/>
              <a:gd name="connsiteX6" fmla="*/ 4920340 w 6607059"/>
              <a:gd name="connsiteY6" fmla="*/ 6858000 h 6858000"/>
              <a:gd name="connsiteX7" fmla="*/ 1718770 w 6607059"/>
              <a:gd name="connsiteY7" fmla="*/ 6858000 h 6858000"/>
              <a:gd name="connsiteX8" fmla="*/ 0 w 6607059"/>
              <a:gd name="connsiteY8" fmla="*/ 4916324 h 6858000"/>
            </a:gdLst>
            <a:ahLst/>
            <a:cxnLst/>
            <a:rect l="l" t="t" r="r" b="b"/>
            <a:pathLst>
              <a:path w="6607059" h="6858000">
                <a:moveTo>
                  <a:pt x="4351927" y="0"/>
                </a:moveTo>
                <a:lnTo>
                  <a:pt x="4920340" y="0"/>
                </a:lnTo>
                <a:lnTo>
                  <a:pt x="5399314" y="0"/>
                </a:lnTo>
                <a:lnTo>
                  <a:pt x="6607059" y="0"/>
                </a:lnTo>
                <a:lnTo>
                  <a:pt x="6607059" y="6858000"/>
                </a:lnTo>
                <a:lnTo>
                  <a:pt x="5399314" y="6858000"/>
                </a:lnTo>
                <a:lnTo>
                  <a:pt x="4920340" y="6858000"/>
                </a:lnTo>
                <a:lnTo>
                  <a:pt x="1718770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true"/>
          <p:nvPr/>
        </p:nvSpPr>
        <p:spPr>
          <a:xfrm>
            <a:off x="660400" y="275828"/>
            <a:ext cx="2265277" cy="487756"/>
          </a:xfrm>
          <a:prstGeom prst="roundRect">
            <a:avLst>
              <a:gd name="adj" fmla="val 18754"/>
            </a:avLst>
          </a:prstGeom>
          <a:solidFill>
            <a:schemeClr val="accent1"/>
          </a:solidFill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true"/>
          <p:nvPr/>
        </p:nvSpPr>
        <p:spPr>
          <a:xfrm>
            <a:off x="913211" y="410451"/>
            <a:ext cx="1759655" cy="218511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6237353" y="1421719"/>
            <a:ext cx="5288443" cy="2085900"/>
          </a:xfrm>
          <a:prstGeom prst="roundRect">
            <a:avLst>
              <a:gd name="adj" fmla="val 3513"/>
            </a:avLst>
          </a:prstGeom>
          <a:solidFill>
            <a:schemeClr val="accent2">
              <a:lumMod val="20000"/>
              <a:lumOff val="80000"/>
            </a:schemeClr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8531170" y="1020314"/>
            <a:ext cx="700809" cy="700809"/>
          </a:xfrm>
          <a:prstGeom prst="flowChartConnector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>
            <a:off x="6351408" y="1968922"/>
            <a:ext cx="50603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设立警示标识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6" name="标题 1"/>
          <p:cNvSpPr txBox="true"/>
          <p:nvPr/>
        </p:nvSpPr>
        <p:spPr>
          <a:xfrm>
            <a:off x="8695638" y="1195469"/>
            <a:ext cx="371873" cy="350499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7" name="标题 1"/>
          <p:cNvSpPr txBox="true"/>
          <p:nvPr/>
        </p:nvSpPr>
        <p:spPr>
          <a:xfrm>
            <a:off x="6351408" y="2290566"/>
            <a:ext cx="5060332" cy="102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在关停机井周边设立醒目的警示标识，提醒公众注意。
通过警示标识，提高公众对关停机井的认知，防止误操作。</a:t>
            </a:r>
            <a:endParaRPr kumimoji="1" lang="en-US" altLang="zh-CN" sz="1400" b="1">
              <a:ln w="12700">
                <a:noFill/>
              </a:ln>
              <a:solidFill>
                <a:srgbClr val="3B3838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8" name="标题 1"/>
          <p:cNvSpPr txBox="true"/>
          <p:nvPr/>
        </p:nvSpPr>
        <p:spPr>
          <a:xfrm>
            <a:off x="678969" y="1431850"/>
            <a:ext cx="5288443" cy="2085900"/>
          </a:xfrm>
          <a:prstGeom prst="roundRect">
            <a:avLst>
              <a:gd name="adj" fmla="val 3513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9" name="标题 1"/>
          <p:cNvSpPr txBox="true"/>
          <p:nvPr/>
        </p:nvSpPr>
        <p:spPr>
          <a:xfrm>
            <a:off x="2972786" y="1010183"/>
            <a:ext cx="700809" cy="700809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0" name="标题 1"/>
          <p:cNvSpPr txBox="true"/>
          <p:nvPr/>
        </p:nvSpPr>
        <p:spPr>
          <a:xfrm>
            <a:off x="793024" y="1958791"/>
            <a:ext cx="50603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物理封堵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1" name="标题 1"/>
          <p:cNvSpPr txBox="true"/>
          <p:nvPr/>
        </p:nvSpPr>
        <p:spPr>
          <a:xfrm>
            <a:off x="3161408" y="1185338"/>
            <a:ext cx="323565" cy="35049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>
            <a:off x="793024" y="2336142"/>
            <a:ext cx="5060332" cy="102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采用混凝土封井、焊死井口等物理方式，确保机井无法启用。
从源头杜绝非法取水行为，保障地下水安全。</a:t>
            </a:r>
            <a:endParaRPr kumimoji="1" lang="en-US" altLang="zh-CN" sz="1400" b="1">
              <a:ln w="12700">
                <a:noFill/>
              </a:ln>
              <a:solidFill>
                <a:srgbClr val="3B3838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3" name="标题 1"/>
          <p:cNvSpPr txBox="true"/>
          <p:nvPr/>
        </p:nvSpPr>
        <p:spPr>
          <a:xfrm>
            <a:off x="678969" y="4135137"/>
            <a:ext cx="5288443" cy="2085900"/>
          </a:xfrm>
          <a:prstGeom prst="roundRect">
            <a:avLst>
              <a:gd name="adj" fmla="val 3513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4" name="标题 1"/>
          <p:cNvSpPr txBox="true"/>
          <p:nvPr/>
        </p:nvSpPr>
        <p:spPr>
          <a:xfrm>
            <a:off x="2972786" y="3713470"/>
            <a:ext cx="700809" cy="700809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5" name="标题 1"/>
          <p:cNvSpPr txBox="true"/>
          <p:nvPr/>
        </p:nvSpPr>
        <p:spPr>
          <a:xfrm>
            <a:off x="793024" y="4662078"/>
            <a:ext cx="50603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定期巡查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6" name="标题 1"/>
          <p:cNvSpPr txBox="true"/>
          <p:nvPr/>
        </p:nvSpPr>
        <p:spPr>
          <a:xfrm>
            <a:off x="3161408" y="3888625"/>
            <a:ext cx="323565" cy="35049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7" name="标题 1"/>
          <p:cNvSpPr txBox="true"/>
          <p:nvPr/>
        </p:nvSpPr>
        <p:spPr>
          <a:xfrm>
            <a:off x="793024" y="5039429"/>
            <a:ext cx="5060332" cy="102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每季度对关停机井进行全覆盖巡查，及时发现并处理异常情况。
通过定期巡查，确保封控措施持续有效，防止死灰复燃。</a:t>
            </a:r>
            <a:endParaRPr kumimoji="1" lang="en-US" altLang="zh-CN" sz="1400" b="1">
              <a:ln w="12700">
                <a:noFill/>
              </a:ln>
              <a:solidFill>
                <a:srgbClr val="3B3838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8" name="标题 1"/>
          <p:cNvSpPr txBox="true"/>
          <p:nvPr/>
        </p:nvSpPr>
        <p:spPr>
          <a:xfrm>
            <a:off x="6237353" y="4125006"/>
            <a:ext cx="5288443" cy="2085900"/>
          </a:xfrm>
          <a:prstGeom prst="roundRect">
            <a:avLst>
              <a:gd name="adj" fmla="val 3513"/>
            </a:avLst>
          </a:prstGeom>
          <a:solidFill>
            <a:schemeClr val="accent2">
              <a:lumMod val="20000"/>
              <a:lumOff val="80000"/>
            </a:schemeClr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9" name="标题 1"/>
          <p:cNvSpPr txBox="true"/>
          <p:nvPr/>
        </p:nvSpPr>
        <p:spPr>
          <a:xfrm>
            <a:off x="8531170" y="3723601"/>
            <a:ext cx="700809" cy="700809"/>
          </a:xfrm>
          <a:prstGeom prst="flowChartConnector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20" name="标题 1"/>
          <p:cNvSpPr txBox="true"/>
          <p:nvPr/>
        </p:nvSpPr>
        <p:spPr>
          <a:xfrm>
            <a:off x="6351408" y="4672209"/>
            <a:ext cx="50603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智能监控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21" name="标题 1"/>
          <p:cNvSpPr txBox="true"/>
          <p:nvPr/>
        </p:nvSpPr>
        <p:spPr>
          <a:xfrm>
            <a:off x="8695638" y="3898756"/>
            <a:ext cx="371873" cy="350499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22" name="标题 1"/>
          <p:cNvSpPr txBox="true"/>
          <p:nvPr/>
        </p:nvSpPr>
        <p:spPr>
          <a:xfrm>
            <a:off x="6351408" y="4993853"/>
            <a:ext cx="5060332" cy="1026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3B3838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安装水位传感器、摄像头等智能监控设备，实现远程监控。
利用物联网技术，实时掌握机井动态，提高监管效率。</a:t>
            </a:r>
            <a:endParaRPr kumimoji="1" lang="en-US" altLang="zh-CN" sz="1400" b="1">
              <a:ln w="12700">
                <a:noFill/>
              </a:ln>
              <a:solidFill>
                <a:srgbClr val="3B3838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23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封控四步法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5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just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6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just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0" y="1684880"/>
            <a:ext cx="12192000" cy="4191264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 rot="2700000">
            <a:off x="3787519" y="1370303"/>
            <a:ext cx="629154" cy="62915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 rot="2700000">
            <a:off x="7762627" y="1370303"/>
            <a:ext cx="629154" cy="62915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1974839" y="2734119"/>
            <a:ext cx="665764" cy="772288"/>
            <a:chOff x="1974839" y="2734119"/>
            <a:chExt cx="665764" cy="772288"/>
          </a:xfrm>
        </p:grpSpPr>
        <p:sp>
          <p:nvSpPr>
            <p:cNvPr id="7" name="标题 1"/>
            <p:cNvSpPr txBox="true"/>
            <p:nvPr/>
          </p:nvSpPr>
          <p:spPr>
            <a:xfrm>
              <a:off x="1974839" y="2734119"/>
              <a:ext cx="665764" cy="772288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8" name="标题 1"/>
            <p:cNvSpPr txBox="true"/>
            <p:nvPr/>
          </p:nvSpPr>
          <p:spPr>
            <a:xfrm>
              <a:off x="2306839" y="2901030"/>
              <a:ext cx="333617" cy="60508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false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  <p:sp>
        <p:nvSpPr>
          <p:cNvPr id="9" name="标题 1"/>
          <p:cNvSpPr txBox="true"/>
          <p:nvPr/>
        </p:nvSpPr>
        <p:spPr>
          <a:xfrm>
            <a:off x="660400" y="3506407"/>
            <a:ext cx="3294642" cy="1909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仅在重大公共利益需求时，允许提出启用申请，由水务局审批。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0" name="标题 1"/>
          <p:cNvSpPr txBox="true"/>
          <p:nvPr/>
        </p:nvSpPr>
        <p:spPr>
          <a:xfrm rot="5400000">
            <a:off x="1550743" y="2757390"/>
            <a:ext cx="337428" cy="29088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grpSp>
        <p:nvGrpSpPr>
          <p:cNvPr id="11" name="组合 10"/>
          <p:cNvGrpSpPr/>
          <p:nvPr/>
        </p:nvGrpSpPr>
        <p:grpSpPr>
          <a:xfrm>
            <a:off x="5756768" y="2734119"/>
            <a:ext cx="665764" cy="772288"/>
            <a:chOff x="5756768" y="2734119"/>
            <a:chExt cx="665764" cy="772288"/>
          </a:xfrm>
        </p:grpSpPr>
        <p:sp>
          <p:nvSpPr>
            <p:cNvPr id="12" name="标题 1"/>
            <p:cNvSpPr txBox="true"/>
            <p:nvPr/>
          </p:nvSpPr>
          <p:spPr>
            <a:xfrm>
              <a:off x="5756768" y="2734119"/>
              <a:ext cx="665764" cy="772288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13" name="标题 1"/>
            <p:cNvSpPr txBox="true"/>
            <p:nvPr/>
          </p:nvSpPr>
          <p:spPr>
            <a:xfrm>
              <a:off x="6088768" y="2901030"/>
              <a:ext cx="333617" cy="60508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false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  <p:sp>
        <p:nvSpPr>
          <p:cNvPr id="14" name="标题 1"/>
          <p:cNvSpPr txBox="true"/>
          <p:nvPr/>
        </p:nvSpPr>
        <p:spPr>
          <a:xfrm>
            <a:off x="4442329" y="3506407"/>
            <a:ext cx="3294642" cy="1909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重新评估取水许可，确保启用符合地下水保护要求。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5" name="标题 1"/>
          <p:cNvSpPr txBox="true"/>
          <p:nvPr/>
        </p:nvSpPr>
        <p:spPr>
          <a:xfrm rot="5400000">
            <a:off x="6623571" y="2706840"/>
            <a:ext cx="273188" cy="23550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6" name="标题 1"/>
          <p:cNvSpPr txBox="true"/>
          <p:nvPr/>
        </p:nvSpPr>
        <p:spPr>
          <a:xfrm rot="2700000">
            <a:off x="4524901" y="104284"/>
            <a:ext cx="3129499" cy="3129499"/>
          </a:xfrm>
          <a:custGeom>
            <a:avLst/>
            <a:gdLst>
              <a:gd name="connsiteX0" fmla="*/ 0 w 3839358"/>
              <a:gd name="connsiteY0" fmla="*/ 3119829 h 3839358"/>
              <a:gd name="connsiteX1" fmla="*/ 3119829 w 3839358"/>
              <a:gd name="connsiteY1" fmla="*/ 0 h 3839358"/>
              <a:gd name="connsiteX2" fmla="*/ 3119830 w 3839358"/>
              <a:gd name="connsiteY2" fmla="*/ 1 h 3839358"/>
              <a:gd name="connsiteX3" fmla="*/ 3839357 w 3839358"/>
              <a:gd name="connsiteY3" fmla="*/ 1 h 3839358"/>
              <a:gd name="connsiteX4" fmla="*/ 3839357 w 3839358"/>
              <a:gd name="connsiteY4" fmla="*/ 719528 h 3839358"/>
              <a:gd name="connsiteX5" fmla="*/ 3839358 w 3839358"/>
              <a:gd name="connsiteY5" fmla="*/ 719529 h 3839358"/>
              <a:gd name="connsiteX6" fmla="*/ 719529 w 3839358"/>
              <a:gd name="connsiteY6" fmla="*/ 3839358 h 3839358"/>
              <a:gd name="connsiteX7" fmla="*/ 719528 w 3839358"/>
              <a:gd name="connsiteY7" fmla="*/ 3839358 h 3839358"/>
              <a:gd name="connsiteX8" fmla="*/ 0 w 3839358"/>
              <a:gd name="connsiteY8" fmla="*/ 3839358 h 3839358"/>
              <a:gd name="connsiteX9" fmla="*/ 0 w 3839358"/>
              <a:gd name="connsiteY9" fmla="*/ 3119830 h 3839358"/>
            </a:gdLst>
            <a:ahLst/>
            <a:cxnLst/>
            <a:rect l="l" t="t" r="r" b="b"/>
            <a:pathLst>
              <a:path w="3839358" h="3839358">
                <a:moveTo>
                  <a:pt x="0" y="3119829"/>
                </a:moveTo>
                <a:lnTo>
                  <a:pt x="3119829" y="0"/>
                </a:lnTo>
                <a:lnTo>
                  <a:pt x="3119830" y="1"/>
                </a:lnTo>
                <a:lnTo>
                  <a:pt x="3839357" y="1"/>
                </a:lnTo>
                <a:lnTo>
                  <a:pt x="3839357" y="719528"/>
                </a:lnTo>
                <a:lnTo>
                  <a:pt x="3839358" y="719529"/>
                </a:lnTo>
                <a:lnTo>
                  <a:pt x="719529" y="3839358"/>
                </a:lnTo>
                <a:lnTo>
                  <a:pt x="719528" y="3839358"/>
                </a:lnTo>
                <a:lnTo>
                  <a:pt x="0" y="3839358"/>
                </a:lnTo>
                <a:lnTo>
                  <a:pt x="0" y="311983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bg1"/>
            </a:solidFill>
            <a:miter/>
          </a:ln>
          <a:effectLst>
            <a:outerShdw blurRad="139700" dist="38100" dir="5400000" algn="t" rotWithShape="0">
              <a:srgbClr val="000000">
                <a:alpha val="1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7" name="标题 1"/>
          <p:cNvSpPr txBox="true"/>
          <p:nvPr/>
        </p:nvSpPr>
        <p:spPr>
          <a:xfrm>
            <a:off x="4412105" y="1306408"/>
            <a:ext cx="3367790" cy="7569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启用申请</a:t>
            </a:r>
            <a:endParaRPr kumimoji="1" lang="en-US" altLang="zh-CN" sz="16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8" name="标题 1"/>
          <p:cNvSpPr txBox="true"/>
          <p:nvPr/>
        </p:nvSpPr>
        <p:spPr>
          <a:xfrm>
            <a:off x="1901606" y="2929577"/>
            <a:ext cx="810466" cy="407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9" name="标题 1"/>
          <p:cNvSpPr txBox="true"/>
          <p:nvPr/>
        </p:nvSpPr>
        <p:spPr>
          <a:xfrm>
            <a:off x="5683535" y="2929577"/>
            <a:ext cx="810466" cy="407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538697" y="2734119"/>
            <a:ext cx="665764" cy="772288"/>
            <a:chOff x="9538697" y="2734119"/>
            <a:chExt cx="665764" cy="772288"/>
          </a:xfrm>
        </p:grpSpPr>
        <p:sp>
          <p:nvSpPr>
            <p:cNvPr id="21" name="标题 1"/>
            <p:cNvSpPr txBox="true"/>
            <p:nvPr/>
          </p:nvSpPr>
          <p:spPr>
            <a:xfrm>
              <a:off x="9538697" y="2734119"/>
              <a:ext cx="665764" cy="772288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2" name="标题 1"/>
            <p:cNvSpPr txBox="true"/>
            <p:nvPr/>
          </p:nvSpPr>
          <p:spPr>
            <a:xfrm>
              <a:off x="9870697" y="2901030"/>
              <a:ext cx="333617" cy="60508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false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  <p:sp>
        <p:nvSpPr>
          <p:cNvPr id="23" name="标题 1"/>
          <p:cNvSpPr txBox="true"/>
          <p:nvPr/>
        </p:nvSpPr>
        <p:spPr>
          <a:xfrm>
            <a:off x="8224258" y="3506407"/>
            <a:ext cx="3294642" cy="1909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通过严格的审批程序，防止关停机井随意启用。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24" name="标题 1"/>
          <p:cNvSpPr txBox="true"/>
          <p:nvPr/>
        </p:nvSpPr>
        <p:spPr>
          <a:xfrm rot="5400000">
            <a:off x="10405500" y="2706840"/>
            <a:ext cx="273188" cy="23550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25" name="标题 1"/>
          <p:cNvSpPr txBox="true"/>
          <p:nvPr/>
        </p:nvSpPr>
        <p:spPr>
          <a:xfrm>
            <a:off x="9465464" y="2929577"/>
            <a:ext cx="810466" cy="407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26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例外情形处理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8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9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4888253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5443424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6325167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4855596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5459468" y="125470"/>
            <a:ext cx="6858000" cy="6607063"/>
          </a:xfrm>
          <a:custGeom>
            <a:avLst/>
            <a:gdLst>
              <a:gd name="connsiteX0" fmla="*/ 6858000 w 6858000"/>
              <a:gd name="connsiteY0" fmla="*/ 4837129 h 6607063"/>
              <a:gd name="connsiteX1" fmla="*/ 6858000 w 6858000"/>
              <a:gd name="connsiteY1" fmla="*/ 6607063 h 6607063"/>
              <a:gd name="connsiteX2" fmla="*/ 0 w 6858000"/>
              <a:gd name="connsiteY2" fmla="*/ 6607062 h 6607063"/>
              <a:gd name="connsiteX3" fmla="*/ 0 w 6858000"/>
              <a:gd name="connsiteY3" fmla="*/ 4837128 h 6607063"/>
              <a:gd name="connsiteX4" fmla="*/ 1 w 6858000"/>
              <a:gd name="connsiteY4" fmla="*/ 4837128 h 6607063"/>
              <a:gd name="connsiteX5" fmla="*/ 1 w 6858000"/>
              <a:gd name="connsiteY5" fmla="*/ 1718771 h 6607063"/>
              <a:gd name="connsiteX6" fmla="*/ 1941677 w 6858000"/>
              <a:gd name="connsiteY6" fmla="*/ 0 h 6607063"/>
              <a:gd name="connsiteX7" fmla="*/ 6858000 w 6858000"/>
              <a:gd name="connsiteY7" fmla="*/ 4351929 h 6607063"/>
              <a:gd name="connsiteX8" fmla="*/ 6858000 w 6858000"/>
              <a:gd name="connsiteY8" fmla="*/ 4837129 h 6607063"/>
            </a:gdLst>
            <a:ahLst/>
            <a:cxnLst/>
            <a:rect l="l" t="t" r="r" b="b"/>
            <a:pathLst>
              <a:path w="6858000" h="6607063">
                <a:moveTo>
                  <a:pt x="6858000" y="4837129"/>
                </a:moveTo>
                <a:lnTo>
                  <a:pt x="6858000" y="6607063"/>
                </a:lnTo>
                <a:lnTo>
                  <a:pt x="0" y="6607062"/>
                </a:lnTo>
                <a:lnTo>
                  <a:pt x="0" y="4837128"/>
                </a:lnTo>
                <a:lnTo>
                  <a:pt x="1" y="4837128"/>
                </a:lnTo>
                <a:lnTo>
                  <a:pt x="1" y="1718771"/>
                </a:lnTo>
                <a:lnTo>
                  <a:pt x="1941677" y="0"/>
                </a:lnTo>
                <a:lnTo>
                  <a:pt x="6858000" y="4351929"/>
                </a:lnTo>
                <a:lnTo>
                  <a:pt x="6858000" y="4837129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58813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565298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781478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7997658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638394" y="1440356"/>
            <a:ext cx="1399106" cy="139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368551" y="597338"/>
            <a:ext cx="1938792" cy="2142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05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660400" y="3055284"/>
            <a:ext cx="4853780" cy="1497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五、举报奖励与执法机制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660400" y="4651937"/>
            <a:ext cx="2474497" cy="62300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3003" r="23003"/>
          <a:stretch>
            <a:fillRect/>
          </a:stretch>
        </p:blipFill>
        <p:spPr>
          <a:xfrm>
            <a:off x="5584941" y="0"/>
            <a:ext cx="6607059" cy="6858000"/>
          </a:xfrm>
          <a:custGeom>
            <a:avLst/>
            <a:gdLst>
              <a:gd name="connsiteX0" fmla="*/ 4351927 w 6607059"/>
              <a:gd name="connsiteY0" fmla="*/ 0 h 6858000"/>
              <a:gd name="connsiteX1" fmla="*/ 4920340 w 6607059"/>
              <a:gd name="connsiteY1" fmla="*/ 0 h 6858000"/>
              <a:gd name="connsiteX2" fmla="*/ 5399314 w 6607059"/>
              <a:gd name="connsiteY2" fmla="*/ 0 h 6858000"/>
              <a:gd name="connsiteX3" fmla="*/ 6607059 w 6607059"/>
              <a:gd name="connsiteY3" fmla="*/ 0 h 6858000"/>
              <a:gd name="connsiteX4" fmla="*/ 6607059 w 6607059"/>
              <a:gd name="connsiteY4" fmla="*/ 6858000 h 6858000"/>
              <a:gd name="connsiteX5" fmla="*/ 5399314 w 6607059"/>
              <a:gd name="connsiteY5" fmla="*/ 6858000 h 6858000"/>
              <a:gd name="connsiteX6" fmla="*/ 4920340 w 6607059"/>
              <a:gd name="connsiteY6" fmla="*/ 6858000 h 6858000"/>
              <a:gd name="connsiteX7" fmla="*/ 1718770 w 6607059"/>
              <a:gd name="connsiteY7" fmla="*/ 6858000 h 6858000"/>
              <a:gd name="connsiteX8" fmla="*/ 0 w 6607059"/>
              <a:gd name="connsiteY8" fmla="*/ 4916324 h 6858000"/>
            </a:gdLst>
            <a:ahLst/>
            <a:cxnLst/>
            <a:rect l="l" t="t" r="r" b="b"/>
            <a:pathLst>
              <a:path w="6607059" h="6858000">
                <a:moveTo>
                  <a:pt x="4351927" y="0"/>
                </a:moveTo>
                <a:lnTo>
                  <a:pt x="4920340" y="0"/>
                </a:lnTo>
                <a:lnTo>
                  <a:pt x="5399314" y="0"/>
                </a:lnTo>
                <a:lnTo>
                  <a:pt x="6607059" y="0"/>
                </a:lnTo>
                <a:lnTo>
                  <a:pt x="6607059" y="6858000"/>
                </a:lnTo>
                <a:lnTo>
                  <a:pt x="5399314" y="6858000"/>
                </a:lnTo>
                <a:lnTo>
                  <a:pt x="4920340" y="6858000"/>
                </a:lnTo>
                <a:lnTo>
                  <a:pt x="1718770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2264883" y="2787735"/>
            <a:ext cx="3070774" cy="53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公众监督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4" name="标题 1"/>
          <p:cNvSpPr txBox="true"/>
          <p:nvPr/>
        </p:nvSpPr>
        <p:spPr>
          <a:xfrm>
            <a:off x="2277583" y="3390171"/>
            <a:ext cx="3055875" cy="250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开通电话、APP、现场等多种举报渠道，鼓励公众参与监督。
对查实的举报给予500- 2000元奖励，激发公众参与积极性。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5" name="标题 1"/>
          <p:cNvSpPr txBox="true"/>
          <p:nvPr/>
        </p:nvSpPr>
        <p:spPr>
          <a:xfrm>
            <a:off x="2277583" y="1787610"/>
            <a:ext cx="13911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en-US" altLang="zh-CN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B"/>
              <a:ea typeface="OPPOSans B"/>
              <a:cs typeface="OPPOSans B"/>
            </a:endParaRPr>
          </a:p>
        </p:txBody>
      </p:sp>
      <p:sp>
        <p:nvSpPr>
          <p:cNvPr id="6" name="标题 1"/>
          <p:cNvSpPr txBox="true"/>
          <p:nvPr/>
        </p:nvSpPr>
        <p:spPr>
          <a:xfrm>
            <a:off x="6493165" y="1787610"/>
            <a:ext cx="13911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en-US" altLang="zh-CN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B"/>
              <a:ea typeface="OPPOSans B"/>
              <a:cs typeface="OPPOSans B"/>
            </a:endParaRPr>
          </a:p>
        </p:txBody>
      </p:sp>
      <p:sp>
        <p:nvSpPr>
          <p:cNvPr id="7" name="标题 1"/>
          <p:cNvSpPr txBox="true"/>
          <p:nvPr/>
        </p:nvSpPr>
        <p:spPr>
          <a:xfrm>
            <a:off x="6506683" y="3390171"/>
            <a:ext cx="3055875" cy="2502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水务局每季度开展抽查，覆盖率达到30%，确保监管力度。
纪委监委建立问责机制，对管理人员失职行为严肃问责。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8" name="标题 1"/>
          <p:cNvSpPr txBox="true"/>
          <p:nvPr/>
        </p:nvSpPr>
        <p:spPr>
          <a:xfrm>
            <a:off x="6493983" y="2787735"/>
            <a:ext cx="3070774" cy="532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政府监管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9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双向监督体系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1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12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>
            <a:off x="649061" y="1688969"/>
            <a:ext cx="5242940" cy="3816482"/>
          </a:xfrm>
          <a:prstGeom prst="roundRect">
            <a:avLst>
              <a:gd name="adj" fmla="val 8986"/>
            </a:avLst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>
            <a:off x="987206" y="3220400"/>
            <a:ext cx="4566651" cy="2092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首次发现擅自启用关停机井行为，立即封堵并处以罚款。
通过严厉的处罚措施，形成有效威慑。</a:t>
            </a: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>
            <a:off x="3002234" y="2052176"/>
            <a:ext cx="536594" cy="50575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>
            <a:off x="6295120" y="1688969"/>
            <a:ext cx="5242940" cy="3816482"/>
          </a:xfrm>
          <a:prstGeom prst="roundRect">
            <a:avLst>
              <a:gd name="adj" fmla="val 10990"/>
            </a:avLst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>
            <a:off x="6633265" y="3220400"/>
            <a:ext cx="4566651" cy="2092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对二次违法者，没收取水设备，并依法追究刑事责任。
通过升级执法手段，严厉打击屡教不改行为，维护地下水保护秩序。</a:t>
            </a: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>
            <a:off x="8637667" y="2044274"/>
            <a:ext cx="557846" cy="50575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987206" y="2745421"/>
            <a:ext cx="456743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首次违法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6633265" y="2745421"/>
            <a:ext cx="456743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二次违法</a:t>
            </a: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执法升级路径</a:t>
            </a: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3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4888253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5443424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6325167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4855596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5459468" y="125470"/>
            <a:ext cx="6858000" cy="6607063"/>
          </a:xfrm>
          <a:custGeom>
            <a:avLst/>
            <a:gdLst>
              <a:gd name="connsiteX0" fmla="*/ 6858000 w 6858000"/>
              <a:gd name="connsiteY0" fmla="*/ 4837129 h 6607063"/>
              <a:gd name="connsiteX1" fmla="*/ 6858000 w 6858000"/>
              <a:gd name="connsiteY1" fmla="*/ 6607063 h 6607063"/>
              <a:gd name="connsiteX2" fmla="*/ 0 w 6858000"/>
              <a:gd name="connsiteY2" fmla="*/ 6607062 h 6607063"/>
              <a:gd name="connsiteX3" fmla="*/ 0 w 6858000"/>
              <a:gd name="connsiteY3" fmla="*/ 4837128 h 6607063"/>
              <a:gd name="connsiteX4" fmla="*/ 1 w 6858000"/>
              <a:gd name="connsiteY4" fmla="*/ 4837128 h 6607063"/>
              <a:gd name="connsiteX5" fmla="*/ 1 w 6858000"/>
              <a:gd name="connsiteY5" fmla="*/ 1718771 h 6607063"/>
              <a:gd name="connsiteX6" fmla="*/ 1941677 w 6858000"/>
              <a:gd name="connsiteY6" fmla="*/ 0 h 6607063"/>
              <a:gd name="connsiteX7" fmla="*/ 6858000 w 6858000"/>
              <a:gd name="connsiteY7" fmla="*/ 4351929 h 6607063"/>
              <a:gd name="connsiteX8" fmla="*/ 6858000 w 6858000"/>
              <a:gd name="connsiteY8" fmla="*/ 4837129 h 6607063"/>
            </a:gdLst>
            <a:ahLst/>
            <a:cxnLst/>
            <a:rect l="l" t="t" r="r" b="b"/>
            <a:pathLst>
              <a:path w="6858000" h="6607063">
                <a:moveTo>
                  <a:pt x="6858000" y="4837129"/>
                </a:moveTo>
                <a:lnTo>
                  <a:pt x="6858000" y="6607063"/>
                </a:lnTo>
                <a:lnTo>
                  <a:pt x="0" y="6607062"/>
                </a:lnTo>
                <a:lnTo>
                  <a:pt x="0" y="4837128"/>
                </a:lnTo>
                <a:lnTo>
                  <a:pt x="1" y="4837128"/>
                </a:lnTo>
                <a:lnTo>
                  <a:pt x="1" y="1718771"/>
                </a:lnTo>
                <a:lnTo>
                  <a:pt x="1941677" y="0"/>
                </a:lnTo>
                <a:lnTo>
                  <a:pt x="6858000" y="4351929"/>
                </a:lnTo>
                <a:lnTo>
                  <a:pt x="6858000" y="4837129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58813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565298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781478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7997658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638394" y="1440356"/>
            <a:ext cx="1399106" cy="139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368551" y="597338"/>
            <a:ext cx="1938792" cy="2142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06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660400" y="3055284"/>
            <a:ext cx="4853780" cy="1497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六、实施计划与长效保障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660400" y="4651937"/>
            <a:ext cx="2474497" cy="62300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3003" r="23003"/>
          <a:stretch>
            <a:fillRect/>
          </a:stretch>
        </p:blipFill>
        <p:spPr>
          <a:xfrm>
            <a:off x="5584941" y="0"/>
            <a:ext cx="6607059" cy="6858000"/>
          </a:xfrm>
          <a:custGeom>
            <a:avLst/>
            <a:gdLst>
              <a:gd name="connsiteX0" fmla="*/ 4351927 w 6607059"/>
              <a:gd name="connsiteY0" fmla="*/ 0 h 6858000"/>
              <a:gd name="connsiteX1" fmla="*/ 4920340 w 6607059"/>
              <a:gd name="connsiteY1" fmla="*/ 0 h 6858000"/>
              <a:gd name="connsiteX2" fmla="*/ 5399314 w 6607059"/>
              <a:gd name="connsiteY2" fmla="*/ 0 h 6858000"/>
              <a:gd name="connsiteX3" fmla="*/ 6607059 w 6607059"/>
              <a:gd name="connsiteY3" fmla="*/ 0 h 6858000"/>
              <a:gd name="connsiteX4" fmla="*/ 6607059 w 6607059"/>
              <a:gd name="connsiteY4" fmla="*/ 6858000 h 6858000"/>
              <a:gd name="connsiteX5" fmla="*/ 5399314 w 6607059"/>
              <a:gd name="connsiteY5" fmla="*/ 6858000 h 6858000"/>
              <a:gd name="connsiteX6" fmla="*/ 4920340 w 6607059"/>
              <a:gd name="connsiteY6" fmla="*/ 6858000 h 6858000"/>
              <a:gd name="connsiteX7" fmla="*/ 1718770 w 6607059"/>
              <a:gd name="connsiteY7" fmla="*/ 6858000 h 6858000"/>
              <a:gd name="connsiteX8" fmla="*/ 0 w 6607059"/>
              <a:gd name="connsiteY8" fmla="*/ 4916324 h 6858000"/>
            </a:gdLst>
            <a:ahLst/>
            <a:cxnLst/>
            <a:rect l="l" t="t" r="r" b="b"/>
            <a:pathLst>
              <a:path w="6607059" h="6858000">
                <a:moveTo>
                  <a:pt x="4351927" y="0"/>
                </a:moveTo>
                <a:lnTo>
                  <a:pt x="4920340" y="0"/>
                </a:lnTo>
                <a:lnTo>
                  <a:pt x="5399314" y="0"/>
                </a:lnTo>
                <a:lnTo>
                  <a:pt x="6607059" y="0"/>
                </a:lnTo>
                <a:lnTo>
                  <a:pt x="6607059" y="6858000"/>
                </a:lnTo>
                <a:lnTo>
                  <a:pt x="5399314" y="6858000"/>
                </a:lnTo>
                <a:lnTo>
                  <a:pt x="4920340" y="6858000"/>
                </a:lnTo>
                <a:lnTo>
                  <a:pt x="1718770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4888253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5443424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6325167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4855596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5459468" y="125470"/>
            <a:ext cx="6858000" cy="6607063"/>
          </a:xfrm>
          <a:custGeom>
            <a:avLst/>
            <a:gdLst>
              <a:gd name="connsiteX0" fmla="*/ 6858000 w 6858000"/>
              <a:gd name="connsiteY0" fmla="*/ 4837129 h 6607063"/>
              <a:gd name="connsiteX1" fmla="*/ 6858000 w 6858000"/>
              <a:gd name="connsiteY1" fmla="*/ 6607063 h 6607063"/>
              <a:gd name="connsiteX2" fmla="*/ 0 w 6858000"/>
              <a:gd name="connsiteY2" fmla="*/ 6607062 h 6607063"/>
              <a:gd name="connsiteX3" fmla="*/ 0 w 6858000"/>
              <a:gd name="connsiteY3" fmla="*/ 4837128 h 6607063"/>
              <a:gd name="connsiteX4" fmla="*/ 1 w 6858000"/>
              <a:gd name="connsiteY4" fmla="*/ 4837128 h 6607063"/>
              <a:gd name="connsiteX5" fmla="*/ 1 w 6858000"/>
              <a:gd name="connsiteY5" fmla="*/ 1718771 h 6607063"/>
              <a:gd name="connsiteX6" fmla="*/ 1941677 w 6858000"/>
              <a:gd name="connsiteY6" fmla="*/ 0 h 6607063"/>
              <a:gd name="connsiteX7" fmla="*/ 6858000 w 6858000"/>
              <a:gd name="connsiteY7" fmla="*/ 4351929 h 6607063"/>
              <a:gd name="connsiteX8" fmla="*/ 6858000 w 6858000"/>
              <a:gd name="connsiteY8" fmla="*/ 4837129 h 6607063"/>
            </a:gdLst>
            <a:ahLst/>
            <a:cxnLst/>
            <a:rect l="l" t="t" r="r" b="b"/>
            <a:pathLst>
              <a:path w="6858000" h="6607063">
                <a:moveTo>
                  <a:pt x="6858000" y="4837129"/>
                </a:moveTo>
                <a:lnTo>
                  <a:pt x="6858000" y="6607063"/>
                </a:lnTo>
                <a:lnTo>
                  <a:pt x="0" y="6607062"/>
                </a:lnTo>
                <a:lnTo>
                  <a:pt x="0" y="4837128"/>
                </a:lnTo>
                <a:lnTo>
                  <a:pt x="1" y="4837128"/>
                </a:lnTo>
                <a:lnTo>
                  <a:pt x="1" y="1718771"/>
                </a:lnTo>
                <a:lnTo>
                  <a:pt x="1941677" y="0"/>
                </a:lnTo>
                <a:lnTo>
                  <a:pt x="6858000" y="4351929"/>
                </a:lnTo>
                <a:lnTo>
                  <a:pt x="6858000" y="4837129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58813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565298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781478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7997658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638394" y="1440356"/>
            <a:ext cx="1399106" cy="139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368551" y="597338"/>
            <a:ext cx="1938792" cy="2142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660400" y="3055284"/>
            <a:ext cx="4853780" cy="1497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一、政策定位与核心原则</a:t>
            </a:r>
            <a:endParaRPr kumimoji="1" lang="zh-CN" altLang="en-US"/>
          </a:p>
        </p:txBody>
      </p:sp>
      <p:sp>
        <p:nvSpPr>
          <p:cNvPr id="16" name="标题 1"/>
          <p:cNvSpPr txBox="true"/>
          <p:nvPr/>
        </p:nvSpPr>
        <p:spPr>
          <a:xfrm>
            <a:off x="689955" y="4907163"/>
            <a:ext cx="4439920" cy="158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9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202X powerpoint design ---------------------------------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660400" y="4651937"/>
            <a:ext cx="2474497" cy="62300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3003" r="23003"/>
          <a:stretch>
            <a:fillRect/>
          </a:stretch>
        </p:blipFill>
        <p:spPr>
          <a:xfrm>
            <a:off x="5584941" y="0"/>
            <a:ext cx="6607059" cy="6858000"/>
          </a:xfrm>
          <a:custGeom>
            <a:avLst/>
            <a:gdLst>
              <a:gd name="connsiteX0" fmla="*/ 4351927 w 6607059"/>
              <a:gd name="connsiteY0" fmla="*/ 0 h 6858000"/>
              <a:gd name="connsiteX1" fmla="*/ 4920340 w 6607059"/>
              <a:gd name="connsiteY1" fmla="*/ 0 h 6858000"/>
              <a:gd name="connsiteX2" fmla="*/ 5399314 w 6607059"/>
              <a:gd name="connsiteY2" fmla="*/ 0 h 6858000"/>
              <a:gd name="connsiteX3" fmla="*/ 6607059 w 6607059"/>
              <a:gd name="connsiteY3" fmla="*/ 0 h 6858000"/>
              <a:gd name="connsiteX4" fmla="*/ 6607059 w 6607059"/>
              <a:gd name="connsiteY4" fmla="*/ 6858000 h 6858000"/>
              <a:gd name="connsiteX5" fmla="*/ 5399314 w 6607059"/>
              <a:gd name="connsiteY5" fmla="*/ 6858000 h 6858000"/>
              <a:gd name="connsiteX6" fmla="*/ 4920340 w 6607059"/>
              <a:gd name="connsiteY6" fmla="*/ 6858000 h 6858000"/>
              <a:gd name="connsiteX7" fmla="*/ 1718770 w 6607059"/>
              <a:gd name="connsiteY7" fmla="*/ 6858000 h 6858000"/>
              <a:gd name="connsiteX8" fmla="*/ 0 w 6607059"/>
              <a:gd name="connsiteY8" fmla="*/ 4916324 h 6858000"/>
            </a:gdLst>
            <a:ahLst/>
            <a:cxnLst/>
            <a:rect l="l" t="t" r="r" b="b"/>
            <a:pathLst>
              <a:path w="6607059" h="6858000">
                <a:moveTo>
                  <a:pt x="4351927" y="0"/>
                </a:moveTo>
                <a:lnTo>
                  <a:pt x="4920340" y="0"/>
                </a:lnTo>
                <a:lnTo>
                  <a:pt x="5399314" y="0"/>
                </a:lnTo>
                <a:lnTo>
                  <a:pt x="6607059" y="0"/>
                </a:lnTo>
                <a:lnTo>
                  <a:pt x="6607059" y="6858000"/>
                </a:lnTo>
                <a:lnTo>
                  <a:pt x="5399314" y="6858000"/>
                </a:lnTo>
                <a:lnTo>
                  <a:pt x="4920340" y="6858000"/>
                </a:lnTo>
                <a:lnTo>
                  <a:pt x="1718770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true"/>
          <p:nvPr/>
        </p:nvSpPr>
        <p:spPr>
          <a:xfrm>
            <a:off x="660400" y="275828"/>
            <a:ext cx="2265277" cy="487756"/>
          </a:xfrm>
          <a:prstGeom prst="roundRect">
            <a:avLst>
              <a:gd name="adj" fmla="val 18754"/>
            </a:avLst>
          </a:prstGeom>
          <a:solidFill>
            <a:schemeClr val="accent1"/>
          </a:solidFill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true"/>
          <p:nvPr/>
        </p:nvSpPr>
        <p:spPr>
          <a:xfrm>
            <a:off x="913211" y="410451"/>
            <a:ext cx="1759655" cy="218511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>
            <a:off x="4480788" y="1917032"/>
            <a:ext cx="3386603" cy="3189325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>
            <a:off x="7238937" y="1917030"/>
            <a:ext cx="641154" cy="641154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>
            <a:off x="4324609" y="2408589"/>
            <a:ext cx="912409" cy="9709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>
            <a:off x="5253458" y="2150784"/>
            <a:ext cx="337015" cy="8682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>
            <a:off x="7411209" y="2112163"/>
            <a:ext cx="271209" cy="25088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>
            <a:off x="8138647" y="1917032"/>
            <a:ext cx="3386603" cy="3189325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10896796" y="1917030"/>
            <a:ext cx="641154" cy="641154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982469" y="2408589"/>
            <a:ext cx="912409" cy="9709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8911317" y="2150784"/>
            <a:ext cx="337015" cy="868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11069068" y="2112163"/>
            <a:ext cx="271209" cy="25088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822928" y="1917032"/>
            <a:ext cx="3386603" cy="3189325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1004178" y="3369577"/>
            <a:ext cx="3020379" cy="14350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完成历史关停机井100%建档封堵，实现管理全覆盖。
通过集中攻坚，确保关停机井处于有效监管之下。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1004180" y="2623943"/>
            <a:ext cx="3020378" cy="6652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2025年</a:t>
            </a:r>
            <a:endParaRPr kumimoji="1" lang="zh-CN" altLang="en-US"/>
          </a:p>
        </p:txBody>
      </p:sp>
      <p:sp>
        <p:nvSpPr>
          <p:cNvPr id="16" name="标题 1"/>
          <p:cNvSpPr txBox="true"/>
          <p:nvPr/>
        </p:nvSpPr>
        <p:spPr>
          <a:xfrm>
            <a:off x="4662039" y="3369578"/>
            <a:ext cx="3020379" cy="14350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智能监控覆盖率提升至80%，提高监管科技含量。
利用智能监控设备，实现远程监控，提高监管效率。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4662039" y="2623944"/>
            <a:ext cx="3020378" cy="6652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97B3C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</a:t>
            </a:r>
            <a:endParaRPr kumimoji="1" lang="zh-CN" altLang="en-US"/>
          </a:p>
        </p:txBody>
      </p:sp>
      <p:sp>
        <p:nvSpPr>
          <p:cNvPr id="18" name="标题 1"/>
          <p:cNvSpPr txBox="true"/>
          <p:nvPr/>
        </p:nvSpPr>
        <p:spPr>
          <a:xfrm>
            <a:off x="8321759" y="3369577"/>
            <a:ext cx="3020379" cy="14350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建立地下水水位回升考核指标，评估管理成效。
通过考核指标，检验地下水保护成果，推动长效管理。</a:t>
            </a:r>
            <a:endParaRPr kumimoji="1" lang="zh-CN" altLang="en-US"/>
          </a:p>
        </p:txBody>
      </p:sp>
      <p:sp>
        <p:nvSpPr>
          <p:cNvPr id="19" name="标题 1"/>
          <p:cNvSpPr txBox="true"/>
          <p:nvPr/>
        </p:nvSpPr>
        <p:spPr>
          <a:xfrm>
            <a:off x="8321759" y="2623944"/>
            <a:ext cx="3020378" cy="66529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2027年</a:t>
            </a:r>
            <a:endParaRPr kumimoji="1" lang="zh-CN" altLang="en-US"/>
          </a:p>
        </p:txBody>
      </p:sp>
      <p:sp>
        <p:nvSpPr>
          <p:cNvPr id="20" name="标题 1"/>
          <p:cNvSpPr txBox="true"/>
          <p:nvPr/>
        </p:nvSpPr>
        <p:spPr>
          <a:xfrm>
            <a:off x="3581077" y="1917030"/>
            <a:ext cx="641154" cy="641154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true"/>
          <p:nvPr/>
        </p:nvSpPr>
        <p:spPr>
          <a:xfrm>
            <a:off x="666750" y="2408589"/>
            <a:ext cx="912409" cy="97093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true"/>
          <p:nvPr/>
        </p:nvSpPr>
        <p:spPr>
          <a:xfrm>
            <a:off x="1595599" y="2150784"/>
            <a:ext cx="337015" cy="868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true"/>
          <p:nvPr/>
        </p:nvSpPr>
        <p:spPr>
          <a:xfrm>
            <a:off x="3753349" y="2112163"/>
            <a:ext cx="271209" cy="25088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三年攻坚行动</a:t>
            </a:r>
            <a:endParaRPr kumimoji="1"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6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true"/>
          <p:nvPr/>
        </p:nvSpPr>
        <p:spPr>
          <a:xfrm>
            <a:off x="0" y="2363505"/>
            <a:ext cx="12191999" cy="24613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rot="5400000">
            <a:off x="2122762" y="2006674"/>
            <a:ext cx="1152734" cy="1001761"/>
          </a:xfrm>
          <a:custGeom>
            <a:avLst/>
            <a:gdLst>
              <a:gd name="connsiteX0" fmla="*/ 0 w 13027663"/>
              <a:gd name="connsiteY0" fmla="*/ 5665516 h 11321432"/>
              <a:gd name="connsiteX1" fmla="*/ 17 w 13027663"/>
              <a:gd name="connsiteY1" fmla="*/ 5664847 h 11321432"/>
              <a:gd name="connsiteX2" fmla="*/ 0 w 13027663"/>
              <a:gd name="connsiteY2" fmla="*/ 5655918 h 11321432"/>
              <a:gd name="connsiteX3" fmla="*/ 292 w 13027663"/>
              <a:gd name="connsiteY3" fmla="*/ 5654399 h 11321432"/>
              <a:gd name="connsiteX4" fmla="*/ 2777 w 13027663"/>
              <a:gd name="connsiteY4" fmla="*/ 5560006 h 11321432"/>
              <a:gd name="connsiteX5" fmla="*/ 71894 w 13027663"/>
              <a:gd name="connsiteY5" fmla="*/ 5354460 h 11321432"/>
              <a:gd name="connsiteX6" fmla="*/ 3005595 w 13027663"/>
              <a:gd name="connsiteY6" fmla="*/ 273141 h 11321432"/>
              <a:gd name="connsiteX7" fmla="*/ 3546035 w 13027663"/>
              <a:gd name="connsiteY7" fmla="*/ 4137 h 11321432"/>
              <a:gd name="connsiteX8" fmla="*/ 3556238 w 13027663"/>
              <a:gd name="connsiteY8" fmla="*/ 6446 h 11321432"/>
              <a:gd name="connsiteX9" fmla="*/ 3608331 w 13027663"/>
              <a:gd name="connsiteY9" fmla="*/ 1195 h 11321432"/>
              <a:gd name="connsiteX10" fmla="*/ 9475731 w 13027663"/>
              <a:gd name="connsiteY10" fmla="*/ 1196 h 11321432"/>
              <a:gd name="connsiteX11" fmla="*/ 9500093 w 13027663"/>
              <a:gd name="connsiteY11" fmla="*/ 3652 h 11321432"/>
              <a:gd name="connsiteX12" fmla="*/ 9587137 w 13027663"/>
              <a:gd name="connsiteY12" fmla="*/ 1361 h 11321432"/>
              <a:gd name="connsiteX13" fmla="*/ 10022069 w 13027663"/>
              <a:gd name="connsiteY13" fmla="*/ 273142 h 11321432"/>
              <a:gd name="connsiteX14" fmla="*/ 12955769 w 13027663"/>
              <a:gd name="connsiteY14" fmla="*/ 5354460 h 11321432"/>
              <a:gd name="connsiteX15" fmla="*/ 13024885 w 13027663"/>
              <a:gd name="connsiteY15" fmla="*/ 5560006 h 11321432"/>
              <a:gd name="connsiteX16" fmla="*/ 13027363 w 13027663"/>
              <a:gd name="connsiteY16" fmla="*/ 5654132 h 11321432"/>
              <a:gd name="connsiteX17" fmla="*/ 13027663 w 13027663"/>
              <a:gd name="connsiteY17" fmla="*/ 5655918 h 11321432"/>
              <a:gd name="connsiteX18" fmla="*/ 13027537 w 13027663"/>
              <a:gd name="connsiteY18" fmla="*/ 5660717 h 11321432"/>
              <a:gd name="connsiteX19" fmla="*/ 13027663 w 13027663"/>
              <a:gd name="connsiteY19" fmla="*/ 5665516 h 11321432"/>
              <a:gd name="connsiteX20" fmla="*/ 13027363 w 13027663"/>
              <a:gd name="connsiteY20" fmla="*/ 5667302 h 11321432"/>
              <a:gd name="connsiteX21" fmla="*/ 13024885 w 13027663"/>
              <a:gd name="connsiteY21" fmla="*/ 5761428 h 11321432"/>
              <a:gd name="connsiteX22" fmla="*/ 12955769 w 13027663"/>
              <a:gd name="connsiteY22" fmla="*/ 5966974 h 11321432"/>
              <a:gd name="connsiteX23" fmla="*/ 10022069 w 13027663"/>
              <a:gd name="connsiteY23" fmla="*/ 11048291 h 11321432"/>
              <a:gd name="connsiteX24" fmla="*/ 9587137 w 13027663"/>
              <a:gd name="connsiteY24" fmla="*/ 11320072 h 11321432"/>
              <a:gd name="connsiteX25" fmla="*/ 9500095 w 13027663"/>
              <a:gd name="connsiteY25" fmla="*/ 11317782 h 11321432"/>
              <a:gd name="connsiteX26" fmla="*/ 9475731 w 13027663"/>
              <a:gd name="connsiteY26" fmla="*/ 11320238 h 11321432"/>
              <a:gd name="connsiteX27" fmla="*/ 3608331 w 13027663"/>
              <a:gd name="connsiteY27" fmla="*/ 11320238 h 11321432"/>
              <a:gd name="connsiteX28" fmla="*/ 3556237 w 13027663"/>
              <a:gd name="connsiteY28" fmla="*/ 11314986 h 11321432"/>
              <a:gd name="connsiteX29" fmla="*/ 3546035 w 13027663"/>
              <a:gd name="connsiteY29" fmla="*/ 11317295 h 11321432"/>
              <a:gd name="connsiteX30" fmla="*/ 3005595 w 13027663"/>
              <a:gd name="connsiteY30" fmla="*/ 11048291 h 11321432"/>
              <a:gd name="connsiteX31" fmla="*/ 71894 w 13027663"/>
              <a:gd name="connsiteY31" fmla="*/ 5966974 h 11321432"/>
              <a:gd name="connsiteX32" fmla="*/ 153 w 13027663"/>
              <a:gd name="connsiteY32" fmla="*/ 5735010 h 11321432"/>
              <a:gd name="connsiteX33" fmla="*/ 19 w 13027663"/>
              <a:gd name="connsiteY33" fmla="*/ 5665630 h 11321432"/>
            </a:gdLst>
            <a:ahLst/>
            <a:cxnLst/>
            <a:rect l="l" t="t" r="r" b="b"/>
            <a:pathLst>
              <a:path w="13027663" h="11321432">
                <a:moveTo>
                  <a:pt x="0" y="5665516"/>
                </a:moveTo>
                <a:lnTo>
                  <a:pt x="17" y="5664847"/>
                </a:lnTo>
                <a:lnTo>
                  <a:pt x="0" y="5655918"/>
                </a:lnTo>
                <a:lnTo>
                  <a:pt x="292" y="5654399"/>
                </a:lnTo>
                <a:lnTo>
                  <a:pt x="2777" y="5560006"/>
                </a:lnTo>
                <a:cubicBezTo>
                  <a:pt x="11513" y="5489608"/>
                  <a:pt x="34195" y="5419759"/>
                  <a:pt x="71894" y="5354460"/>
                </a:cubicBezTo>
                <a:lnTo>
                  <a:pt x="3005595" y="273141"/>
                </a:lnTo>
                <a:cubicBezTo>
                  <a:pt x="3118696" y="77244"/>
                  <a:pt x="3334840" y="-22070"/>
                  <a:pt x="3546035" y="4137"/>
                </a:cubicBezTo>
                <a:lnTo>
                  <a:pt x="3556238" y="6446"/>
                </a:lnTo>
                <a:lnTo>
                  <a:pt x="3608331" y="1195"/>
                </a:lnTo>
                <a:lnTo>
                  <a:pt x="9475731" y="1196"/>
                </a:lnTo>
                <a:lnTo>
                  <a:pt x="9500093" y="3652"/>
                </a:lnTo>
                <a:lnTo>
                  <a:pt x="9587137" y="1361"/>
                </a:lnTo>
                <a:cubicBezTo>
                  <a:pt x="9762009" y="13719"/>
                  <a:pt x="9927817" y="109895"/>
                  <a:pt x="10022069" y="273142"/>
                </a:cubicBezTo>
                <a:lnTo>
                  <a:pt x="12955769" y="5354460"/>
                </a:lnTo>
                <a:cubicBezTo>
                  <a:pt x="12993469" y="5419759"/>
                  <a:pt x="13016151" y="5489608"/>
                  <a:pt x="13024885" y="5560006"/>
                </a:cubicBezTo>
                <a:lnTo>
                  <a:pt x="13027363" y="5654132"/>
                </a:lnTo>
                <a:lnTo>
                  <a:pt x="13027663" y="5655918"/>
                </a:lnTo>
                <a:lnTo>
                  <a:pt x="13027537" y="5660717"/>
                </a:lnTo>
                <a:lnTo>
                  <a:pt x="13027663" y="5665516"/>
                </a:lnTo>
                <a:lnTo>
                  <a:pt x="13027363" y="5667302"/>
                </a:lnTo>
                <a:lnTo>
                  <a:pt x="13024885" y="5761428"/>
                </a:lnTo>
                <a:cubicBezTo>
                  <a:pt x="13016151" y="5831826"/>
                  <a:pt x="12993469" y="5901675"/>
                  <a:pt x="12955769" y="5966974"/>
                </a:cubicBezTo>
                <a:lnTo>
                  <a:pt x="10022069" y="11048291"/>
                </a:lnTo>
                <a:cubicBezTo>
                  <a:pt x="9927817" y="11211539"/>
                  <a:pt x="9762009" y="11307714"/>
                  <a:pt x="9587137" y="11320072"/>
                </a:cubicBezTo>
                <a:lnTo>
                  <a:pt x="9500095" y="11317782"/>
                </a:lnTo>
                <a:lnTo>
                  <a:pt x="9475731" y="11320238"/>
                </a:lnTo>
                <a:lnTo>
                  <a:pt x="3608331" y="11320238"/>
                </a:lnTo>
                <a:lnTo>
                  <a:pt x="3556237" y="11314986"/>
                </a:lnTo>
                <a:lnTo>
                  <a:pt x="3546035" y="11317295"/>
                </a:lnTo>
                <a:cubicBezTo>
                  <a:pt x="3334840" y="11343502"/>
                  <a:pt x="3118696" y="11244188"/>
                  <a:pt x="3005595" y="11048291"/>
                </a:cubicBezTo>
                <a:lnTo>
                  <a:pt x="71894" y="5966974"/>
                </a:lnTo>
                <a:cubicBezTo>
                  <a:pt x="29482" y="5893512"/>
                  <a:pt x="6077" y="5814293"/>
                  <a:pt x="153" y="5735010"/>
                </a:cubicBezTo>
                <a:lnTo>
                  <a:pt x="19" y="56656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rot="5400000">
            <a:off x="7781053" y="2006674"/>
            <a:ext cx="1152734" cy="1001761"/>
          </a:xfrm>
          <a:custGeom>
            <a:avLst/>
            <a:gdLst>
              <a:gd name="connsiteX0" fmla="*/ 0 w 13027663"/>
              <a:gd name="connsiteY0" fmla="*/ 5665516 h 11321432"/>
              <a:gd name="connsiteX1" fmla="*/ 17 w 13027663"/>
              <a:gd name="connsiteY1" fmla="*/ 5664847 h 11321432"/>
              <a:gd name="connsiteX2" fmla="*/ 0 w 13027663"/>
              <a:gd name="connsiteY2" fmla="*/ 5655918 h 11321432"/>
              <a:gd name="connsiteX3" fmla="*/ 292 w 13027663"/>
              <a:gd name="connsiteY3" fmla="*/ 5654399 h 11321432"/>
              <a:gd name="connsiteX4" fmla="*/ 2777 w 13027663"/>
              <a:gd name="connsiteY4" fmla="*/ 5560006 h 11321432"/>
              <a:gd name="connsiteX5" fmla="*/ 71894 w 13027663"/>
              <a:gd name="connsiteY5" fmla="*/ 5354460 h 11321432"/>
              <a:gd name="connsiteX6" fmla="*/ 3005595 w 13027663"/>
              <a:gd name="connsiteY6" fmla="*/ 273141 h 11321432"/>
              <a:gd name="connsiteX7" fmla="*/ 3546035 w 13027663"/>
              <a:gd name="connsiteY7" fmla="*/ 4137 h 11321432"/>
              <a:gd name="connsiteX8" fmla="*/ 3556238 w 13027663"/>
              <a:gd name="connsiteY8" fmla="*/ 6446 h 11321432"/>
              <a:gd name="connsiteX9" fmla="*/ 3608331 w 13027663"/>
              <a:gd name="connsiteY9" fmla="*/ 1195 h 11321432"/>
              <a:gd name="connsiteX10" fmla="*/ 9475731 w 13027663"/>
              <a:gd name="connsiteY10" fmla="*/ 1196 h 11321432"/>
              <a:gd name="connsiteX11" fmla="*/ 9500093 w 13027663"/>
              <a:gd name="connsiteY11" fmla="*/ 3652 h 11321432"/>
              <a:gd name="connsiteX12" fmla="*/ 9587137 w 13027663"/>
              <a:gd name="connsiteY12" fmla="*/ 1361 h 11321432"/>
              <a:gd name="connsiteX13" fmla="*/ 10022069 w 13027663"/>
              <a:gd name="connsiteY13" fmla="*/ 273142 h 11321432"/>
              <a:gd name="connsiteX14" fmla="*/ 12955769 w 13027663"/>
              <a:gd name="connsiteY14" fmla="*/ 5354460 h 11321432"/>
              <a:gd name="connsiteX15" fmla="*/ 13024885 w 13027663"/>
              <a:gd name="connsiteY15" fmla="*/ 5560006 h 11321432"/>
              <a:gd name="connsiteX16" fmla="*/ 13027363 w 13027663"/>
              <a:gd name="connsiteY16" fmla="*/ 5654132 h 11321432"/>
              <a:gd name="connsiteX17" fmla="*/ 13027663 w 13027663"/>
              <a:gd name="connsiteY17" fmla="*/ 5655918 h 11321432"/>
              <a:gd name="connsiteX18" fmla="*/ 13027537 w 13027663"/>
              <a:gd name="connsiteY18" fmla="*/ 5660717 h 11321432"/>
              <a:gd name="connsiteX19" fmla="*/ 13027663 w 13027663"/>
              <a:gd name="connsiteY19" fmla="*/ 5665516 h 11321432"/>
              <a:gd name="connsiteX20" fmla="*/ 13027363 w 13027663"/>
              <a:gd name="connsiteY20" fmla="*/ 5667302 h 11321432"/>
              <a:gd name="connsiteX21" fmla="*/ 13024885 w 13027663"/>
              <a:gd name="connsiteY21" fmla="*/ 5761428 h 11321432"/>
              <a:gd name="connsiteX22" fmla="*/ 12955769 w 13027663"/>
              <a:gd name="connsiteY22" fmla="*/ 5966974 h 11321432"/>
              <a:gd name="connsiteX23" fmla="*/ 10022069 w 13027663"/>
              <a:gd name="connsiteY23" fmla="*/ 11048291 h 11321432"/>
              <a:gd name="connsiteX24" fmla="*/ 9587137 w 13027663"/>
              <a:gd name="connsiteY24" fmla="*/ 11320072 h 11321432"/>
              <a:gd name="connsiteX25" fmla="*/ 9500095 w 13027663"/>
              <a:gd name="connsiteY25" fmla="*/ 11317782 h 11321432"/>
              <a:gd name="connsiteX26" fmla="*/ 9475731 w 13027663"/>
              <a:gd name="connsiteY26" fmla="*/ 11320238 h 11321432"/>
              <a:gd name="connsiteX27" fmla="*/ 3608331 w 13027663"/>
              <a:gd name="connsiteY27" fmla="*/ 11320238 h 11321432"/>
              <a:gd name="connsiteX28" fmla="*/ 3556237 w 13027663"/>
              <a:gd name="connsiteY28" fmla="*/ 11314986 h 11321432"/>
              <a:gd name="connsiteX29" fmla="*/ 3546035 w 13027663"/>
              <a:gd name="connsiteY29" fmla="*/ 11317295 h 11321432"/>
              <a:gd name="connsiteX30" fmla="*/ 3005595 w 13027663"/>
              <a:gd name="connsiteY30" fmla="*/ 11048291 h 11321432"/>
              <a:gd name="connsiteX31" fmla="*/ 71894 w 13027663"/>
              <a:gd name="connsiteY31" fmla="*/ 5966974 h 11321432"/>
              <a:gd name="connsiteX32" fmla="*/ 153 w 13027663"/>
              <a:gd name="connsiteY32" fmla="*/ 5735010 h 11321432"/>
              <a:gd name="connsiteX33" fmla="*/ 19 w 13027663"/>
              <a:gd name="connsiteY33" fmla="*/ 5665630 h 11321432"/>
            </a:gdLst>
            <a:ahLst/>
            <a:cxnLst/>
            <a:rect l="l" t="t" r="r" b="b"/>
            <a:pathLst>
              <a:path w="13027663" h="11321432">
                <a:moveTo>
                  <a:pt x="0" y="5665516"/>
                </a:moveTo>
                <a:lnTo>
                  <a:pt x="17" y="5664847"/>
                </a:lnTo>
                <a:lnTo>
                  <a:pt x="0" y="5655918"/>
                </a:lnTo>
                <a:lnTo>
                  <a:pt x="292" y="5654399"/>
                </a:lnTo>
                <a:lnTo>
                  <a:pt x="2777" y="5560006"/>
                </a:lnTo>
                <a:cubicBezTo>
                  <a:pt x="11513" y="5489608"/>
                  <a:pt x="34195" y="5419759"/>
                  <a:pt x="71894" y="5354460"/>
                </a:cubicBezTo>
                <a:lnTo>
                  <a:pt x="3005595" y="273141"/>
                </a:lnTo>
                <a:cubicBezTo>
                  <a:pt x="3118696" y="77244"/>
                  <a:pt x="3334840" y="-22070"/>
                  <a:pt x="3546035" y="4137"/>
                </a:cubicBezTo>
                <a:lnTo>
                  <a:pt x="3556238" y="6446"/>
                </a:lnTo>
                <a:lnTo>
                  <a:pt x="3608331" y="1195"/>
                </a:lnTo>
                <a:lnTo>
                  <a:pt x="9475731" y="1196"/>
                </a:lnTo>
                <a:lnTo>
                  <a:pt x="9500093" y="3652"/>
                </a:lnTo>
                <a:lnTo>
                  <a:pt x="9587137" y="1361"/>
                </a:lnTo>
                <a:cubicBezTo>
                  <a:pt x="9762009" y="13719"/>
                  <a:pt x="9927817" y="109895"/>
                  <a:pt x="10022069" y="273142"/>
                </a:cubicBezTo>
                <a:lnTo>
                  <a:pt x="12955769" y="5354460"/>
                </a:lnTo>
                <a:cubicBezTo>
                  <a:pt x="12993469" y="5419759"/>
                  <a:pt x="13016151" y="5489608"/>
                  <a:pt x="13024885" y="5560006"/>
                </a:cubicBezTo>
                <a:lnTo>
                  <a:pt x="13027363" y="5654132"/>
                </a:lnTo>
                <a:lnTo>
                  <a:pt x="13027663" y="5655918"/>
                </a:lnTo>
                <a:lnTo>
                  <a:pt x="13027537" y="5660717"/>
                </a:lnTo>
                <a:lnTo>
                  <a:pt x="13027663" y="5665516"/>
                </a:lnTo>
                <a:lnTo>
                  <a:pt x="13027363" y="5667302"/>
                </a:lnTo>
                <a:lnTo>
                  <a:pt x="13024885" y="5761428"/>
                </a:lnTo>
                <a:cubicBezTo>
                  <a:pt x="13016151" y="5831826"/>
                  <a:pt x="12993469" y="5901675"/>
                  <a:pt x="12955769" y="5966974"/>
                </a:cubicBezTo>
                <a:lnTo>
                  <a:pt x="10022069" y="11048291"/>
                </a:lnTo>
                <a:cubicBezTo>
                  <a:pt x="9927817" y="11211539"/>
                  <a:pt x="9762009" y="11307714"/>
                  <a:pt x="9587137" y="11320072"/>
                </a:cubicBezTo>
                <a:lnTo>
                  <a:pt x="9500095" y="11317782"/>
                </a:lnTo>
                <a:lnTo>
                  <a:pt x="9475731" y="11320238"/>
                </a:lnTo>
                <a:lnTo>
                  <a:pt x="3608331" y="11320238"/>
                </a:lnTo>
                <a:lnTo>
                  <a:pt x="3556237" y="11314986"/>
                </a:lnTo>
                <a:lnTo>
                  <a:pt x="3546035" y="11317295"/>
                </a:lnTo>
                <a:cubicBezTo>
                  <a:pt x="3334840" y="11343502"/>
                  <a:pt x="3118696" y="11244188"/>
                  <a:pt x="3005595" y="11048291"/>
                </a:cubicBezTo>
                <a:lnTo>
                  <a:pt x="71894" y="5966974"/>
                </a:lnTo>
                <a:cubicBezTo>
                  <a:pt x="29482" y="5893512"/>
                  <a:pt x="6077" y="5814293"/>
                  <a:pt x="153" y="5735010"/>
                </a:cubicBezTo>
                <a:lnTo>
                  <a:pt x="19" y="56656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2182503" y="2197912"/>
            <a:ext cx="1018013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857245" y="2197912"/>
            <a:ext cx="1001620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482600" y="3083356"/>
            <a:ext cx="1905758" cy="3050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开发“关停机井监管平台”，具备实时报警、电子围栏等功能。</a:t>
            </a:r>
            <a:endParaRPr kumimoji="1" lang="zh-CN" altLang="en-US" b="1"/>
          </a:p>
        </p:txBody>
      </p:sp>
      <p:sp>
        <p:nvSpPr>
          <p:cNvPr id="15" name="标题 1"/>
          <p:cNvSpPr txBox="true"/>
          <p:nvPr/>
        </p:nvSpPr>
        <p:spPr>
          <a:xfrm>
            <a:off x="7482646" y="3083356"/>
            <a:ext cx="1905758" cy="30507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利用信息化手段，提升监管效能，实现智能化管理。</a:t>
            </a:r>
            <a:endParaRPr kumimoji="1" lang="zh-CN" altLang="en-US" b="1"/>
          </a:p>
        </p:txBody>
      </p:sp>
      <p:sp>
        <p:nvSpPr>
          <p:cNvPr id="19" name="标题 1"/>
          <p:cNvSpPr txBox="true"/>
          <p:nvPr/>
        </p:nvSpPr>
        <p:spPr>
          <a:xfrm>
            <a:off x="482600" y="994921"/>
            <a:ext cx="5890904" cy="8037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监管平台开发</a:t>
            </a:r>
            <a:endParaRPr kumimoji="1" lang="zh-CN" altLang="en-US"/>
          </a:p>
        </p:txBody>
      </p:sp>
      <p:sp>
        <p:nvSpPr>
          <p:cNvPr id="20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配套工具</a:t>
            </a:r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2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1073914" y="3986564"/>
            <a:ext cx="4860758" cy="2249136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1415215" y="4152900"/>
            <a:ext cx="4178157" cy="19591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作为全区首个专门针对已关停机井的管理办法，填补了此前监管空白，确保管理有章可循。</a:t>
            </a:r>
            <a:endParaRPr kumimoji="1" lang="en-US" altLang="zh-CN" sz="14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5" name="标题 1"/>
          <p:cNvSpPr txBox="true"/>
          <p:nvPr/>
        </p:nvSpPr>
        <p:spPr>
          <a:xfrm>
            <a:off x="3938994" y="944274"/>
            <a:ext cx="4314012" cy="8040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填补监管空白</a:t>
            </a:r>
            <a:endParaRPr kumimoji="1" lang="en-US" altLang="zh-CN" sz="16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6" name="标题 1"/>
          <p:cNvSpPr txBox="true"/>
          <p:nvPr/>
        </p:nvSpPr>
        <p:spPr>
          <a:xfrm>
            <a:off x="6181127" y="3986564"/>
            <a:ext cx="4860758" cy="2249136"/>
          </a:xfrm>
          <a:prstGeom prst="roundRect">
            <a:avLst>
              <a:gd name="adj" fmla="val 990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7" name="标题 1"/>
          <p:cNvSpPr txBox="true"/>
          <p:nvPr/>
        </p:nvSpPr>
        <p:spPr>
          <a:xfrm>
            <a:off x="6522429" y="4152900"/>
            <a:ext cx="4178157" cy="19591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此举标志着原州区在地下水保护领域迈出了重要一步，为规范已关停机井管理提供了明确依据。</a:t>
            </a:r>
            <a:endParaRPr kumimoji="1" lang="en-US" altLang="zh-CN" sz="14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8" name="标题 1"/>
          <p:cNvSpPr txBox="true"/>
          <p:nvPr/>
        </p:nvSpPr>
        <p:spPr>
          <a:xfrm>
            <a:off x="2758308" y="2174274"/>
            <a:ext cx="1491971" cy="1491970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9" name="标题 1"/>
          <p:cNvSpPr txBox="true"/>
          <p:nvPr/>
        </p:nvSpPr>
        <p:spPr>
          <a:xfrm>
            <a:off x="7865521" y="2174274"/>
            <a:ext cx="1491971" cy="1491970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0" name="标题 1"/>
          <p:cNvSpPr txBox="true"/>
          <p:nvPr/>
        </p:nvSpPr>
        <p:spPr>
          <a:xfrm>
            <a:off x="2947043" y="2371630"/>
            <a:ext cx="1114500" cy="111449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false"/>
          </a:gradFill>
          <a:ln w="508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1" name="标题 1"/>
          <p:cNvSpPr txBox="true"/>
          <p:nvPr/>
        </p:nvSpPr>
        <p:spPr>
          <a:xfrm>
            <a:off x="8054256" y="2363009"/>
            <a:ext cx="1114500" cy="111449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false"/>
          </a:gradFill>
          <a:ln w="508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 rot="10800000">
            <a:off x="3372649" y="3653749"/>
            <a:ext cx="263289" cy="105579"/>
          </a:xfrm>
          <a:prstGeom prst="triangl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3" name="标题 1"/>
          <p:cNvSpPr txBox="true"/>
          <p:nvPr/>
        </p:nvSpPr>
        <p:spPr>
          <a:xfrm rot="10800000">
            <a:off x="8479862" y="3645128"/>
            <a:ext cx="263289" cy="105579"/>
          </a:xfrm>
          <a:prstGeom prst="triangl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4" name="标题 1"/>
          <p:cNvSpPr txBox="true"/>
          <p:nvPr/>
        </p:nvSpPr>
        <p:spPr>
          <a:xfrm>
            <a:off x="8350171" y="2683329"/>
            <a:ext cx="522671" cy="47386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5" name="标题 1"/>
          <p:cNvSpPr txBox="true"/>
          <p:nvPr/>
        </p:nvSpPr>
        <p:spPr>
          <a:xfrm rot="10800000" flipH="true" flipV="true">
            <a:off x="3259464" y="2684280"/>
            <a:ext cx="489659" cy="47386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6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just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政策特殊性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8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just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19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just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1177290" y="2001520"/>
            <a:ext cx="3759200" cy="37592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81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1177290" y="2499360"/>
            <a:ext cx="2763520" cy="276352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>
            <a:off x="1177290" y="2631440"/>
            <a:ext cx="2499360" cy="24993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6" name="标题 1"/>
          <p:cNvSpPr txBox="true"/>
          <p:nvPr/>
        </p:nvSpPr>
        <p:spPr>
          <a:xfrm>
            <a:off x="1389718" y="2843868"/>
            <a:ext cx="2074504" cy="2074504"/>
          </a:xfrm>
          <a:prstGeom prst="ellipse">
            <a:avLst/>
          </a:prstGeom>
          <a:noFill/>
          <a:ln w="127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0" scaled="false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pic>
        <p:nvPicPr>
          <p:cNvPr id="7" name="图片 6"/>
          <p:cNvPicPr>
            <a:picLocks noChangeAspect="true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891360" y="3430529"/>
            <a:ext cx="1071220" cy="9011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标题 1"/>
          <p:cNvSpPr txBox="true"/>
          <p:nvPr/>
        </p:nvSpPr>
        <p:spPr>
          <a:xfrm>
            <a:off x="2310130" y="2474668"/>
            <a:ext cx="2357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9" name="标题 1"/>
          <p:cNvSpPr txBox="true"/>
          <p:nvPr/>
        </p:nvSpPr>
        <p:spPr>
          <a:xfrm>
            <a:off x="4785297" y="2232169"/>
            <a:ext cx="6216713" cy="1017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从全区地下水保护大局出发，对已关停机井进行统一规划，避免盲目管理。
统筹考虑地下水资源分布、生态保护需求等因素，科学制定管理策略。</a:t>
            </a:r>
            <a:endParaRPr kumimoji="1" lang="en-US" altLang="zh-CN" sz="1400" b="1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0" name="标题 1"/>
          <p:cNvSpPr txBox="true"/>
          <p:nvPr/>
        </p:nvSpPr>
        <p:spPr>
          <a:xfrm>
            <a:off x="2552034" y="2563057"/>
            <a:ext cx="17799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统一规划</a:t>
            </a:r>
            <a:endParaRPr kumimoji="1" lang="en-US" altLang="zh-CN" sz="16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1" name="标题 1"/>
          <p:cNvSpPr txBox="true"/>
          <p:nvPr/>
        </p:nvSpPr>
        <p:spPr>
          <a:xfrm rot="5400000">
            <a:off x="4389120" y="2695649"/>
            <a:ext cx="137160" cy="118241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>
            <a:off x="2310130" y="3656507"/>
            <a:ext cx="2357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3" name="标题 1"/>
          <p:cNvSpPr txBox="true"/>
          <p:nvPr/>
        </p:nvSpPr>
        <p:spPr>
          <a:xfrm>
            <a:off x="4785297" y="3414008"/>
            <a:ext cx="6216713" cy="1017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根据机井关停原因、井况等进行分类管理，杜绝“一刀切”，提高管理精准性。
针对不同类型机井采取差异化措施，确保管理措施更具针对性和实效性。</a:t>
            </a:r>
            <a:endParaRPr kumimoji="1" lang="en-US" altLang="zh-CN" sz="1400" b="1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4" name="标题 1"/>
          <p:cNvSpPr txBox="true"/>
          <p:nvPr/>
        </p:nvSpPr>
        <p:spPr>
          <a:xfrm>
            <a:off x="2552034" y="3744896"/>
            <a:ext cx="17799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分类管理</a:t>
            </a:r>
            <a:endParaRPr kumimoji="1" lang="en-US" altLang="zh-CN" sz="16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5" name="标题 1"/>
          <p:cNvSpPr txBox="true"/>
          <p:nvPr/>
        </p:nvSpPr>
        <p:spPr>
          <a:xfrm rot="5400000">
            <a:off x="4389120" y="3877488"/>
            <a:ext cx="137160" cy="118241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6" name="标题 1"/>
          <p:cNvSpPr txBox="true"/>
          <p:nvPr/>
        </p:nvSpPr>
        <p:spPr>
          <a:xfrm>
            <a:off x="2310130" y="4838346"/>
            <a:ext cx="2357120" cy="548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7" name="标题 1"/>
          <p:cNvSpPr txBox="true"/>
          <p:nvPr/>
        </p:nvSpPr>
        <p:spPr>
          <a:xfrm>
            <a:off x="4785297" y="4595847"/>
            <a:ext cx="6216713" cy="10178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坚持严格保护原则，对擅自启用已关停机井行为零容忍，从重处罚。
通过严厉打击违法行为，维护地下水保护秩序，保障地下水资源安全。</a:t>
            </a:r>
            <a:endParaRPr kumimoji="1" lang="en-US" altLang="zh-CN" sz="1400" b="1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8" name="标题 1"/>
          <p:cNvSpPr txBox="true"/>
          <p:nvPr/>
        </p:nvSpPr>
        <p:spPr>
          <a:xfrm>
            <a:off x="2552034" y="4926735"/>
            <a:ext cx="17799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严格保护</a:t>
            </a:r>
            <a:endParaRPr kumimoji="1" lang="en-US" altLang="zh-CN" sz="16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9" name="标题 1"/>
          <p:cNvSpPr txBox="true"/>
          <p:nvPr/>
        </p:nvSpPr>
        <p:spPr>
          <a:xfrm rot="5400000">
            <a:off x="4389120" y="5059327"/>
            <a:ext cx="137160" cy="118241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20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三大原则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2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3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2891356" y="4437218"/>
            <a:ext cx="540000" cy="997091"/>
          </a:xfrm>
          <a:prstGeom prst="roundRect">
            <a:avLst>
              <a:gd name="adj" fmla="val 5000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2891356" y="4437218"/>
            <a:ext cx="540000" cy="4985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en-US" altLang="zh-CN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/>
              <a:ea typeface="OPPOSans H"/>
              <a:cs typeface="OPPOSans H"/>
            </a:endParaRPr>
          </a:p>
        </p:txBody>
      </p:sp>
      <p:sp>
        <p:nvSpPr>
          <p:cNvPr id="5" name="标题 1"/>
          <p:cNvSpPr txBox="true"/>
          <p:nvPr/>
        </p:nvSpPr>
        <p:spPr>
          <a:xfrm>
            <a:off x="3540245" y="4432300"/>
            <a:ext cx="6099055" cy="105199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108000" tIns="108000" rIns="108000" bIns="108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让公众充分认识到擅自启用关停机井的严重性，自觉遵守相关规定。</a:t>
            </a:r>
            <a:endParaRPr kumimoji="1" lang="en-US" altLang="zh-CN" sz="14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6" name="标题 1"/>
          <p:cNvSpPr txBox="true"/>
          <p:nvPr/>
        </p:nvSpPr>
        <p:spPr>
          <a:xfrm>
            <a:off x="2891356" y="3051625"/>
            <a:ext cx="540000" cy="997091"/>
          </a:xfrm>
          <a:prstGeom prst="roundRect">
            <a:avLst>
              <a:gd name="adj" fmla="val 50000"/>
            </a:avLst>
          </a:prstGeom>
          <a:solidFill>
            <a:schemeClr val="tx2">
              <a:alpha val="20000"/>
            </a:schemeClr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7" name="标题 1"/>
          <p:cNvSpPr txBox="true"/>
          <p:nvPr/>
        </p:nvSpPr>
        <p:spPr>
          <a:xfrm>
            <a:off x="2891356" y="3051625"/>
            <a:ext cx="540000" cy="4985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en-US" altLang="zh-CN" sz="20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/>
              <a:ea typeface="OPPOSans H"/>
              <a:cs typeface="OPPOSans H"/>
            </a:endParaRPr>
          </a:p>
        </p:txBody>
      </p:sp>
      <p:sp>
        <p:nvSpPr>
          <p:cNvPr id="8" name="标题 1"/>
          <p:cNvSpPr txBox="true"/>
          <p:nvPr/>
        </p:nvSpPr>
        <p:spPr>
          <a:xfrm>
            <a:off x="3540245" y="3048000"/>
            <a:ext cx="6103300" cy="105070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108000" tIns="108000" rIns="108000" bIns="108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明确擅自启用已关停机井属于违法行为，将依法从重处罚，形成强大震慑力。</a:t>
            </a:r>
            <a:endParaRPr kumimoji="1" lang="en-US" altLang="zh-CN" sz="14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9" name="标题 1"/>
          <p:cNvSpPr txBox="true"/>
          <p:nvPr/>
        </p:nvSpPr>
        <p:spPr>
          <a:xfrm rot="10800000" flipV="true">
            <a:off x="1579880" y="1380657"/>
            <a:ext cx="9032240" cy="1272941"/>
          </a:xfrm>
          <a:prstGeom prst="roundRect">
            <a:avLst>
              <a:gd name="adj" fmla="val 5338"/>
            </a:avLst>
          </a:prstGeom>
          <a:solidFill>
            <a:schemeClr val="bg1"/>
          </a:solidFill>
          <a:ln w="6350" cap="sq">
            <a:solidFill>
              <a:schemeClr val="bg1">
                <a:lumMod val="8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0" name="标题 1"/>
          <p:cNvSpPr txBox="true"/>
          <p:nvPr/>
        </p:nvSpPr>
        <p:spPr>
          <a:xfrm>
            <a:off x="1754034" y="1498671"/>
            <a:ext cx="8683931" cy="104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明确违法后果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1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红线禁令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3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14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false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true"/>
          <p:nvPr/>
        </p:nvSpPr>
        <p:spPr>
          <a:xfrm flipH="true">
            <a:off x="1476320" y="0"/>
            <a:ext cx="10715680" cy="6858000"/>
          </a:xfrm>
          <a:custGeom>
            <a:avLst/>
            <a:gdLst>
              <a:gd name="connsiteX0" fmla="*/ 3857680 w 10715680"/>
              <a:gd name="connsiteY0" fmla="*/ 0 h 6858000"/>
              <a:gd name="connsiteX1" fmla="*/ 0 w 10715680"/>
              <a:gd name="connsiteY1" fmla="*/ 0 h 6858000"/>
              <a:gd name="connsiteX2" fmla="*/ 0 w 10715680"/>
              <a:gd name="connsiteY2" fmla="*/ 6858000 h 6858000"/>
              <a:gd name="connsiteX3" fmla="*/ 10715680 w 10715680"/>
              <a:gd name="connsiteY3" fmla="*/ 6858000 h 6858000"/>
            </a:gdLst>
            <a:ahLst/>
            <a:cxnLst/>
            <a:rect l="l" t="t" r="r" b="b"/>
            <a:pathLst>
              <a:path w="10715680" h="6858000">
                <a:moveTo>
                  <a:pt x="3857680" y="0"/>
                </a:moveTo>
                <a:lnTo>
                  <a:pt x="0" y="0"/>
                </a:lnTo>
                <a:lnTo>
                  <a:pt x="0" y="6858000"/>
                </a:lnTo>
                <a:lnTo>
                  <a:pt x="10715680" y="6858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true"/>
          <p:nvPr/>
        </p:nvSpPr>
        <p:spPr>
          <a:xfrm flipH="true">
            <a:off x="4888253" y="2198914"/>
            <a:ext cx="4659086" cy="4659086"/>
          </a:xfrm>
          <a:prstGeom prst="rtTriangl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true"/>
          <p:nvPr/>
        </p:nvSpPr>
        <p:spPr>
          <a:xfrm flipH="true" flipV="true">
            <a:off x="5443424" y="-1"/>
            <a:ext cx="5540829" cy="5540829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true"/>
          <p:nvPr/>
        </p:nvSpPr>
        <p:spPr>
          <a:xfrm flipH="true" flipV="true">
            <a:off x="6325167" y="0"/>
            <a:ext cx="4659086" cy="4659086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true"/>
          <p:nvPr/>
        </p:nvSpPr>
        <p:spPr>
          <a:xfrm rot="16200000">
            <a:off x="4855596" y="729342"/>
            <a:ext cx="6857999" cy="5399316"/>
          </a:xfrm>
          <a:custGeom>
            <a:avLst/>
            <a:gdLst>
              <a:gd name="connsiteX0" fmla="*/ 6857999 w 6857999"/>
              <a:gd name="connsiteY0" fmla="*/ 4351929 h 5399316"/>
              <a:gd name="connsiteX1" fmla="*/ 6857999 w 6857999"/>
              <a:gd name="connsiteY1" fmla="*/ 5399316 h 5399316"/>
              <a:gd name="connsiteX2" fmla="*/ 0 w 6857999"/>
              <a:gd name="connsiteY2" fmla="*/ 5399315 h 5399316"/>
              <a:gd name="connsiteX3" fmla="*/ 0 w 6857999"/>
              <a:gd name="connsiteY3" fmla="*/ 1718771 h 5399316"/>
              <a:gd name="connsiteX4" fmla="*/ 1941676 w 6857999"/>
              <a:gd name="connsiteY4" fmla="*/ 0 h 5399316"/>
            </a:gdLst>
            <a:ahLst/>
            <a:cxnLst/>
            <a:rect l="l" t="t" r="r" b="b"/>
            <a:pathLst>
              <a:path w="6857999" h="5399316">
                <a:moveTo>
                  <a:pt x="6857999" y="4351929"/>
                </a:moveTo>
                <a:lnTo>
                  <a:pt x="6857999" y="5399316"/>
                </a:lnTo>
                <a:lnTo>
                  <a:pt x="0" y="5399315"/>
                </a:lnTo>
                <a:lnTo>
                  <a:pt x="0" y="1718771"/>
                </a:lnTo>
                <a:lnTo>
                  <a:pt x="1941676" y="0"/>
                </a:lnTo>
                <a:close/>
              </a:path>
            </a:pathLst>
          </a:custGeom>
          <a:solidFill>
            <a:schemeClr val="accent3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true"/>
          <p:nvPr/>
        </p:nvSpPr>
        <p:spPr>
          <a:xfrm rot="16200000">
            <a:off x="5459468" y="125470"/>
            <a:ext cx="6858000" cy="6607063"/>
          </a:xfrm>
          <a:custGeom>
            <a:avLst/>
            <a:gdLst>
              <a:gd name="connsiteX0" fmla="*/ 6858000 w 6858000"/>
              <a:gd name="connsiteY0" fmla="*/ 4837129 h 6607063"/>
              <a:gd name="connsiteX1" fmla="*/ 6858000 w 6858000"/>
              <a:gd name="connsiteY1" fmla="*/ 6607063 h 6607063"/>
              <a:gd name="connsiteX2" fmla="*/ 0 w 6858000"/>
              <a:gd name="connsiteY2" fmla="*/ 6607062 h 6607063"/>
              <a:gd name="connsiteX3" fmla="*/ 0 w 6858000"/>
              <a:gd name="connsiteY3" fmla="*/ 4837128 h 6607063"/>
              <a:gd name="connsiteX4" fmla="*/ 1 w 6858000"/>
              <a:gd name="connsiteY4" fmla="*/ 4837128 h 6607063"/>
              <a:gd name="connsiteX5" fmla="*/ 1 w 6858000"/>
              <a:gd name="connsiteY5" fmla="*/ 1718771 h 6607063"/>
              <a:gd name="connsiteX6" fmla="*/ 1941677 w 6858000"/>
              <a:gd name="connsiteY6" fmla="*/ 0 h 6607063"/>
              <a:gd name="connsiteX7" fmla="*/ 6858000 w 6858000"/>
              <a:gd name="connsiteY7" fmla="*/ 4351929 h 6607063"/>
              <a:gd name="connsiteX8" fmla="*/ 6858000 w 6858000"/>
              <a:gd name="connsiteY8" fmla="*/ 4837129 h 6607063"/>
            </a:gdLst>
            <a:ahLst/>
            <a:cxnLst/>
            <a:rect l="l" t="t" r="r" b="b"/>
            <a:pathLst>
              <a:path w="6858000" h="6607063">
                <a:moveTo>
                  <a:pt x="6858000" y="4837129"/>
                </a:moveTo>
                <a:lnTo>
                  <a:pt x="6858000" y="6607063"/>
                </a:lnTo>
                <a:lnTo>
                  <a:pt x="0" y="6607062"/>
                </a:lnTo>
                <a:lnTo>
                  <a:pt x="0" y="4837128"/>
                </a:lnTo>
                <a:lnTo>
                  <a:pt x="1" y="4837128"/>
                </a:lnTo>
                <a:lnTo>
                  <a:pt x="1" y="1718771"/>
                </a:lnTo>
                <a:lnTo>
                  <a:pt x="1941677" y="0"/>
                </a:lnTo>
                <a:lnTo>
                  <a:pt x="6858000" y="4351929"/>
                </a:lnTo>
                <a:lnTo>
                  <a:pt x="6858000" y="4837129"/>
                </a:lnTo>
                <a:close/>
              </a:path>
            </a:pathLst>
          </a:custGeom>
          <a:solidFill>
            <a:schemeClr val="bg1"/>
          </a:solidFill>
          <a:ln w="1905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true"/>
          <p:nvPr/>
        </p:nvSpPr>
        <p:spPr>
          <a:xfrm>
            <a:off x="658813" y="6620257"/>
            <a:ext cx="3946554" cy="923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">
                <a:ln w="12700">
                  <a:noFill/>
                </a:ln>
                <a:solidFill>
                  <a:srgbClr val="66666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 powerpoint design </a:t>
            </a:r>
            <a:endParaRPr kumimoji="1" lang="zh-CN" altLang="en-US"/>
          </a:p>
        </p:txBody>
      </p:sp>
      <p:sp>
        <p:nvSpPr>
          <p:cNvPr id="10" name="标题 1"/>
          <p:cNvSpPr txBox="true"/>
          <p:nvPr/>
        </p:nvSpPr>
        <p:spPr>
          <a:xfrm>
            <a:off x="7565298" y="76474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true"/>
          <p:nvPr/>
        </p:nvSpPr>
        <p:spPr>
          <a:xfrm>
            <a:off x="7781478" y="103650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true"/>
          <p:nvPr/>
        </p:nvSpPr>
        <p:spPr>
          <a:xfrm>
            <a:off x="7997658" y="1308269"/>
            <a:ext cx="216180" cy="216180"/>
          </a:xfrm>
          <a:prstGeom prst="star5">
            <a:avLst>
              <a:gd name="adj" fmla="val 21319"/>
              <a:gd name="hf" fmla="val 105146"/>
              <a:gd name="vf" fmla="val 11055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false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true"/>
          <p:nvPr/>
        </p:nvSpPr>
        <p:spPr>
          <a:xfrm>
            <a:off x="638394" y="1440356"/>
            <a:ext cx="1399106" cy="1399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true"/>
          <p:nvPr/>
        </p:nvSpPr>
        <p:spPr>
          <a:xfrm>
            <a:off x="368551" y="597338"/>
            <a:ext cx="1938792" cy="2142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true"/>
          <p:nvPr/>
        </p:nvSpPr>
        <p:spPr>
          <a:xfrm>
            <a:off x="660400" y="3055284"/>
            <a:ext cx="4853780" cy="149726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二、三级监管责任体系</a:t>
            </a:r>
            <a:endParaRPr kumimoji="1" lang="zh-CN" altLang="en-US"/>
          </a:p>
        </p:txBody>
      </p:sp>
      <p:sp>
        <p:nvSpPr>
          <p:cNvPr id="17" name="标题 1"/>
          <p:cNvSpPr txBox="true"/>
          <p:nvPr/>
        </p:nvSpPr>
        <p:spPr>
          <a:xfrm>
            <a:off x="660400" y="4651937"/>
            <a:ext cx="2474497" cy="62300"/>
          </a:xfrm>
          <a:custGeom>
            <a:avLst/>
            <a:gdLst>
              <a:gd name="connsiteX0" fmla="*/ 2186083 w 2704146"/>
              <a:gd name="connsiteY0" fmla="*/ 8124 h 68082"/>
              <a:gd name="connsiteX1" fmla="*/ 2153603 w 2704146"/>
              <a:gd name="connsiteY1" fmla="*/ 11839 h 68082"/>
              <a:gd name="connsiteX2" fmla="*/ 2193989 w 2704146"/>
              <a:gd name="connsiteY2" fmla="*/ 14506 h 68082"/>
              <a:gd name="connsiteX3" fmla="*/ 2291144 w 2704146"/>
              <a:gd name="connsiteY3" fmla="*/ 16030 h 68082"/>
              <a:gd name="connsiteX4" fmla="*/ 2631091 w 2704146"/>
              <a:gd name="connsiteY4" fmla="*/ 30222 h 68082"/>
              <a:gd name="connsiteX5" fmla="*/ 2655189 w 2704146"/>
              <a:gd name="connsiteY5" fmla="*/ 33461 h 68082"/>
              <a:gd name="connsiteX6" fmla="*/ 2703671 w 2704146"/>
              <a:gd name="connsiteY6" fmla="*/ 36604 h 68082"/>
              <a:gd name="connsiteX7" fmla="*/ 2610231 w 2704146"/>
              <a:gd name="connsiteY7" fmla="*/ 38033 h 68082"/>
              <a:gd name="connsiteX8" fmla="*/ 2468309 w 2704146"/>
              <a:gd name="connsiteY8" fmla="*/ 43557 h 68082"/>
              <a:gd name="connsiteX9" fmla="*/ 2187035 w 2704146"/>
              <a:gd name="connsiteY9" fmla="*/ 57559 h 68082"/>
              <a:gd name="connsiteX10" fmla="*/ 1913573 w 2704146"/>
              <a:gd name="connsiteY10" fmla="*/ 64226 h 68082"/>
              <a:gd name="connsiteX11" fmla="*/ 1541240 w 2704146"/>
              <a:gd name="connsiteY11" fmla="*/ 63369 h 68082"/>
              <a:gd name="connsiteX12" fmla="*/ 1347026 w 2704146"/>
              <a:gd name="connsiteY12" fmla="*/ 60893 h 68082"/>
              <a:gd name="connsiteX13" fmla="*/ 1318736 w 2704146"/>
              <a:gd name="connsiteY13" fmla="*/ 57749 h 68082"/>
              <a:gd name="connsiteX14" fmla="*/ 1075944 w 2704146"/>
              <a:gd name="connsiteY14" fmla="*/ 56511 h 68082"/>
              <a:gd name="connsiteX15" fmla="*/ 938308 w 2704146"/>
              <a:gd name="connsiteY15" fmla="*/ 56321 h 68082"/>
              <a:gd name="connsiteX16" fmla="*/ 695420 w 2704146"/>
              <a:gd name="connsiteY16" fmla="*/ 53273 h 68082"/>
              <a:gd name="connsiteX17" fmla="*/ 561975 w 2704146"/>
              <a:gd name="connsiteY17" fmla="*/ 49558 h 68082"/>
              <a:gd name="connsiteX18" fmla="*/ 533591 w 2704146"/>
              <a:gd name="connsiteY18" fmla="*/ 50415 h 68082"/>
              <a:gd name="connsiteX19" fmla="*/ 509302 w 2704146"/>
              <a:gd name="connsiteY19" fmla="*/ 49177 h 68082"/>
              <a:gd name="connsiteX20" fmla="*/ 489014 w 2704146"/>
              <a:gd name="connsiteY20" fmla="*/ 50129 h 68082"/>
              <a:gd name="connsiteX21" fmla="*/ 395954 w 2704146"/>
              <a:gd name="connsiteY21" fmla="*/ 47843 h 68082"/>
              <a:gd name="connsiteX22" fmla="*/ 286703 w 2704146"/>
              <a:gd name="connsiteY22" fmla="*/ 45557 h 68082"/>
              <a:gd name="connsiteX23" fmla="*/ 205835 w 2704146"/>
              <a:gd name="connsiteY23" fmla="*/ 42605 h 68082"/>
              <a:gd name="connsiteX24" fmla="*/ 177641 w 2704146"/>
              <a:gd name="connsiteY24" fmla="*/ 40795 h 68082"/>
              <a:gd name="connsiteX25" fmla="*/ 149352 w 2704146"/>
              <a:gd name="connsiteY25" fmla="*/ 40128 h 68082"/>
              <a:gd name="connsiteX26" fmla="*/ 40291 w 2704146"/>
              <a:gd name="connsiteY26" fmla="*/ 36413 h 68082"/>
              <a:gd name="connsiteX27" fmla="*/ 0 w 2704146"/>
              <a:gd name="connsiteY27" fmla="*/ 34889 h 68082"/>
              <a:gd name="connsiteX28" fmla="*/ 32576 w 2704146"/>
              <a:gd name="connsiteY28" fmla="*/ 33556 h 68082"/>
              <a:gd name="connsiteX29" fmla="*/ 20669 w 2704146"/>
              <a:gd name="connsiteY29" fmla="*/ 31937 h 68082"/>
              <a:gd name="connsiteX30" fmla="*/ 129921 w 2704146"/>
              <a:gd name="connsiteY30" fmla="*/ 30984 h 68082"/>
              <a:gd name="connsiteX31" fmla="*/ 206978 w 2704146"/>
              <a:gd name="connsiteY31" fmla="*/ 28412 h 68082"/>
              <a:gd name="connsiteX32" fmla="*/ 235458 w 2704146"/>
              <a:gd name="connsiteY32" fmla="*/ 25936 h 68082"/>
              <a:gd name="connsiteX33" fmla="*/ 401384 w 2704146"/>
              <a:gd name="connsiteY33" fmla="*/ 22031 h 68082"/>
              <a:gd name="connsiteX34" fmla="*/ 462058 w 2704146"/>
              <a:gd name="connsiteY34" fmla="*/ 22316 h 68082"/>
              <a:gd name="connsiteX35" fmla="*/ 474250 w 2704146"/>
              <a:gd name="connsiteY35" fmla="*/ 20792 h 68082"/>
              <a:gd name="connsiteX36" fmla="*/ 555212 w 2704146"/>
              <a:gd name="connsiteY36" fmla="*/ 19459 h 68082"/>
              <a:gd name="connsiteX37" fmla="*/ 713042 w 2704146"/>
              <a:gd name="connsiteY37" fmla="*/ 18030 h 68082"/>
              <a:gd name="connsiteX38" fmla="*/ 1016603 w 2704146"/>
              <a:gd name="connsiteY38" fmla="*/ 12125 h 68082"/>
              <a:gd name="connsiteX39" fmla="*/ 1190720 w 2704146"/>
              <a:gd name="connsiteY39" fmla="*/ 7743 h 68082"/>
              <a:gd name="connsiteX40" fmla="*/ 1380935 w 2704146"/>
              <a:gd name="connsiteY40" fmla="*/ 7172 h 68082"/>
              <a:gd name="connsiteX41" fmla="*/ 1779746 w 2704146"/>
              <a:gd name="connsiteY41" fmla="*/ 123 h 68082"/>
              <a:gd name="connsiteX42" fmla="*/ 2186369 w 2704146"/>
              <a:gd name="connsiteY42" fmla="*/ 8219 h 68082"/>
            </a:gdLst>
            <a:ahLst/>
            <a:cxnLst/>
            <a:rect l="l" t="t" r="r" b="b"/>
            <a:pathLst>
              <a:path w="2704146" h="68082">
                <a:moveTo>
                  <a:pt x="2186083" y="8124"/>
                </a:moveTo>
                <a:cubicBezTo>
                  <a:pt x="2180654" y="11553"/>
                  <a:pt x="2154650" y="6410"/>
                  <a:pt x="2153603" y="11839"/>
                </a:cubicBezTo>
                <a:cubicBezTo>
                  <a:pt x="2162366" y="17459"/>
                  <a:pt x="2181225" y="14315"/>
                  <a:pt x="2193989" y="14506"/>
                </a:cubicBezTo>
                <a:lnTo>
                  <a:pt x="2291144" y="16030"/>
                </a:lnTo>
                <a:cubicBezTo>
                  <a:pt x="2406491" y="17459"/>
                  <a:pt x="2512600" y="20697"/>
                  <a:pt x="2631091" y="30222"/>
                </a:cubicBezTo>
                <a:cubicBezTo>
                  <a:pt x="2641663" y="31270"/>
                  <a:pt x="2644712" y="32603"/>
                  <a:pt x="2655189" y="33461"/>
                </a:cubicBezTo>
                <a:cubicBezTo>
                  <a:pt x="2679287" y="35080"/>
                  <a:pt x="2684526" y="34604"/>
                  <a:pt x="2703671" y="36604"/>
                </a:cubicBezTo>
                <a:cubicBezTo>
                  <a:pt x="2711387" y="38604"/>
                  <a:pt x="2622709" y="33746"/>
                  <a:pt x="2610231" y="38033"/>
                </a:cubicBezTo>
                <a:cubicBezTo>
                  <a:pt x="2559653" y="38509"/>
                  <a:pt x="2484025" y="36699"/>
                  <a:pt x="2468309" y="43557"/>
                </a:cubicBezTo>
                <a:cubicBezTo>
                  <a:pt x="2368772" y="45272"/>
                  <a:pt x="2277237" y="51463"/>
                  <a:pt x="2187035" y="57559"/>
                </a:cubicBezTo>
                <a:cubicBezTo>
                  <a:pt x="2096834" y="63464"/>
                  <a:pt x="2007870" y="68894"/>
                  <a:pt x="1913573" y="64226"/>
                </a:cubicBezTo>
                <a:cubicBezTo>
                  <a:pt x="1787271" y="71846"/>
                  <a:pt x="1663541" y="66322"/>
                  <a:pt x="1541240" y="63369"/>
                </a:cubicBezTo>
                <a:cubicBezTo>
                  <a:pt x="1476089" y="61845"/>
                  <a:pt x="1410272" y="62702"/>
                  <a:pt x="1347026" y="60893"/>
                </a:cubicBezTo>
                <a:cubicBezTo>
                  <a:pt x="1335977" y="60607"/>
                  <a:pt x="1328547" y="58035"/>
                  <a:pt x="1318736" y="57749"/>
                </a:cubicBezTo>
                <a:cubicBezTo>
                  <a:pt x="1243965" y="55559"/>
                  <a:pt x="1167765" y="57749"/>
                  <a:pt x="1075944" y="56511"/>
                </a:cubicBezTo>
                <a:cubicBezTo>
                  <a:pt x="1028700" y="56035"/>
                  <a:pt x="990029" y="57559"/>
                  <a:pt x="938308" y="56321"/>
                </a:cubicBezTo>
                <a:cubicBezTo>
                  <a:pt x="874967" y="54892"/>
                  <a:pt x="785812" y="54701"/>
                  <a:pt x="695420" y="53273"/>
                </a:cubicBezTo>
                <a:cubicBezTo>
                  <a:pt x="651129" y="52511"/>
                  <a:pt x="605409" y="49844"/>
                  <a:pt x="561975" y="49558"/>
                </a:cubicBezTo>
                <a:cubicBezTo>
                  <a:pt x="552545" y="49558"/>
                  <a:pt x="542830" y="50510"/>
                  <a:pt x="533591" y="50415"/>
                </a:cubicBezTo>
                <a:cubicBezTo>
                  <a:pt x="524542" y="50320"/>
                  <a:pt x="518827" y="49367"/>
                  <a:pt x="509302" y="49177"/>
                </a:cubicBezTo>
                <a:cubicBezTo>
                  <a:pt x="502539" y="48986"/>
                  <a:pt x="495300" y="50129"/>
                  <a:pt x="489014" y="50129"/>
                </a:cubicBezTo>
                <a:lnTo>
                  <a:pt x="395954" y="47843"/>
                </a:lnTo>
                <a:cubicBezTo>
                  <a:pt x="359093" y="47177"/>
                  <a:pt x="321088" y="46700"/>
                  <a:pt x="286703" y="45557"/>
                </a:cubicBezTo>
                <a:lnTo>
                  <a:pt x="205835" y="42605"/>
                </a:lnTo>
                <a:lnTo>
                  <a:pt x="177641" y="40795"/>
                </a:lnTo>
                <a:lnTo>
                  <a:pt x="149352" y="40128"/>
                </a:lnTo>
                <a:cubicBezTo>
                  <a:pt x="111443" y="38604"/>
                  <a:pt x="84392" y="36509"/>
                  <a:pt x="40291" y="36413"/>
                </a:cubicBezTo>
                <a:cubicBezTo>
                  <a:pt x="26575" y="35842"/>
                  <a:pt x="16859" y="35175"/>
                  <a:pt x="0" y="34889"/>
                </a:cubicBezTo>
                <a:cubicBezTo>
                  <a:pt x="4763" y="34223"/>
                  <a:pt x="18479" y="33937"/>
                  <a:pt x="32576" y="33556"/>
                </a:cubicBezTo>
                <a:cubicBezTo>
                  <a:pt x="32861" y="32794"/>
                  <a:pt x="13049" y="32508"/>
                  <a:pt x="20669" y="31937"/>
                </a:cubicBezTo>
                <a:cubicBezTo>
                  <a:pt x="61151" y="30889"/>
                  <a:pt x="95822" y="31746"/>
                  <a:pt x="129921" y="30984"/>
                </a:cubicBezTo>
                <a:cubicBezTo>
                  <a:pt x="156972" y="30413"/>
                  <a:pt x="178022" y="28127"/>
                  <a:pt x="206978" y="28412"/>
                </a:cubicBezTo>
                <a:cubicBezTo>
                  <a:pt x="219266" y="27841"/>
                  <a:pt x="223171" y="26507"/>
                  <a:pt x="235458" y="25936"/>
                </a:cubicBezTo>
                <a:cubicBezTo>
                  <a:pt x="286417" y="25936"/>
                  <a:pt x="341186" y="23269"/>
                  <a:pt x="401384" y="22031"/>
                </a:cubicBezTo>
                <a:cubicBezTo>
                  <a:pt x="421005" y="21650"/>
                  <a:pt x="441770" y="22602"/>
                  <a:pt x="462058" y="22316"/>
                </a:cubicBezTo>
                <a:cubicBezTo>
                  <a:pt x="470345" y="22221"/>
                  <a:pt x="470821" y="20983"/>
                  <a:pt x="474250" y="20792"/>
                </a:cubicBezTo>
                <a:cubicBezTo>
                  <a:pt x="485299" y="20316"/>
                  <a:pt x="529209" y="19840"/>
                  <a:pt x="555212" y="19459"/>
                </a:cubicBezTo>
                <a:cubicBezTo>
                  <a:pt x="589788" y="19173"/>
                  <a:pt x="660273" y="18506"/>
                  <a:pt x="713042" y="18030"/>
                </a:cubicBezTo>
                <a:cubicBezTo>
                  <a:pt x="815721" y="16982"/>
                  <a:pt x="906590" y="11172"/>
                  <a:pt x="1016603" y="12125"/>
                </a:cubicBezTo>
                <a:cubicBezTo>
                  <a:pt x="1061657" y="7553"/>
                  <a:pt x="1134809" y="10982"/>
                  <a:pt x="1190720" y="7743"/>
                </a:cubicBezTo>
                <a:cubicBezTo>
                  <a:pt x="1242346" y="4600"/>
                  <a:pt x="1316927" y="8124"/>
                  <a:pt x="1380935" y="7172"/>
                </a:cubicBezTo>
                <a:cubicBezTo>
                  <a:pt x="1515809" y="5171"/>
                  <a:pt x="1647063" y="885"/>
                  <a:pt x="1779746" y="123"/>
                </a:cubicBezTo>
                <a:cubicBezTo>
                  <a:pt x="1912334" y="-734"/>
                  <a:pt x="2046256" y="2981"/>
                  <a:pt x="2186369" y="82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true"/>
          </p:cNvPicPr>
          <p:nvPr/>
        </p:nvPicPr>
        <p:blipFill>
          <a:blip r:embed="rId1">
            <a:alphaModFix amt="100000"/>
          </a:blip>
          <a:srcRect l="23003" r="23003"/>
          <a:stretch>
            <a:fillRect/>
          </a:stretch>
        </p:blipFill>
        <p:spPr>
          <a:xfrm>
            <a:off x="5584941" y="0"/>
            <a:ext cx="6607059" cy="6858000"/>
          </a:xfrm>
          <a:custGeom>
            <a:avLst/>
            <a:gdLst>
              <a:gd name="connsiteX0" fmla="*/ 4351927 w 6607059"/>
              <a:gd name="connsiteY0" fmla="*/ 0 h 6858000"/>
              <a:gd name="connsiteX1" fmla="*/ 4920340 w 6607059"/>
              <a:gd name="connsiteY1" fmla="*/ 0 h 6858000"/>
              <a:gd name="connsiteX2" fmla="*/ 5399314 w 6607059"/>
              <a:gd name="connsiteY2" fmla="*/ 0 h 6858000"/>
              <a:gd name="connsiteX3" fmla="*/ 6607059 w 6607059"/>
              <a:gd name="connsiteY3" fmla="*/ 0 h 6858000"/>
              <a:gd name="connsiteX4" fmla="*/ 6607059 w 6607059"/>
              <a:gd name="connsiteY4" fmla="*/ 6858000 h 6858000"/>
              <a:gd name="connsiteX5" fmla="*/ 5399314 w 6607059"/>
              <a:gd name="connsiteY5" fmla="*/ 6858000 h 6858000"/>
              <a:gd name="connsiteX6" fmla="*/ 4920340 w 6607059"/>
              <a:gd name="connsiteY6" fmla="*/ 6858000 h 6858000"/>
              <a:gd name="connsiteX7" fmla="*/ 1718770 w 6607059"/>
              <a:gd name="connsiteY7" fmla="*/ 6858000 h 6858000"/>
              <a:gd name="connsiteX8" fmla="*/ 0 w 6607059"/>
              <a:gd name="connsiteY8" fmla="*/ 4916324 h 6858000"/>
            </a:gdLst>
            <a:ahLst/>
            <a:cxnLst/>
            <a:rect l="l" t="t" r="r" b="b"/>
            <a:pathLst>
              <a:path w="6607059" h="6858000">
                <a:moveTo>
                  <a:pt x="4351927" y="0"/>
                </a:moveTo>
                <a:lnTo>
                  <a:pt x="4920340" y="0"/>
                </a:lnTo>
                <a:lnTo>
                  <a:pt x="5399314" y="0"/>
                </a:lnTo>
                <a:lnTo>
                  <a:pt x="6607059" y="0"/>
                </a:lnTo>
                <a:lnTo>
                  <a:pt x="6607059" y="6858000"/>
                </a:lnTo>
                <a:lnTo>
                  <a:pt x="5399314" y="6858000"/>
                </a:lnTo>
                <a:lnTo>
                  <a:pt x="4920340" y="6858000"/>
                </a:lnTo>
                <a:lnTo>
                  <a:pt x="1718770" y="6858000"/>
                </a:lnTo>
                <a:lnTo>
                  <a:pt x="0" y="4916324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2524666" y="2195344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10082450" y="2098462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>
            <a:off x="3059479" y="2252639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区水务局作为总监管单位，负责制定政策、建立台账，为管理提供制度保障。
组织专项执法行动，严厉打击违法行为，维护地下水保护秩序。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6" name="标题 1"/>
          <p:cNvSpPr txBox="true"/>
          <p:nvPr/>
        </p:nvSpPr>
        <p:spPr>
          <a:xfrm>
            <a:off x="2155173" y="1839930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7" name="标题 1"/>
          <p:cNvSpPr txBox="true"/>
          <p:nvPr/>
        </p:nvSpPr>
        <p:spPr>
          <a:xfrm>
            <a:off x="2385275" y="2075204"/>
            <a:ext cx="320709" cy="3103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8" name="标题 1"/>
          <p:cNvSpPr txBox="true"/>
          <p:nvPr/>
        </p:nvSpPr>
        <p:spPr>
          <a:xfrm>
            <a:off x="1994368" y="1619053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9" name="标题 1"/>
          <p:cNvSpPr txBox="true"/>
          <p:nvPr/>
        </p:nvSpPr>
        <p:spPr>
          <a:xfrm>
            <a:off x="3059479" y="1772732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总监管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0" name="标题 1"/>
          <p:cNvSpPr txBox="true"/>
          <p:nvPr/>
        </p:nvSpPr>
        <p:spPr>
          <a:xfrm>
            <a:off x="2524666" y="4337758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1" name="标题 1"/>
          <p:cNvSpPr txBox="true"/>
          <p:nvPr/>
        </p:nvSpPr>
        <p:spPr>
          <a:xfrm>
            <a:off x="10082450" y="4240876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>
            <a:off x="3059479" y="4395053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建立区级台账系统，收集乡镇巡查数据，实现数据共享，提升管理效率。
通过信息化手段，实时掌握关停机井动态，为科学决策提供依据。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3" name="标题 1"/>
          <p:cNvSpPr txBox="true"/>
          <p:nvPr/>
        </p:nvSpPr>
        <p:spPr>
          <a:xfrm>
            <a:off x="2155173" y="3982344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4" name="标题 1"/>
          <p:cNvSpPr txBox="true"/>
          <p:nvPr/>
        </p:nvSpPr>
        <p:spPr>
          <a:xfrm>
            <a:off x="2385275" y="4212444"/>
            <a:ext cx="320709" cy="320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5" name="标题 1"/>
          <p:cNvSpPr txBox="true"/>
          <p:nvPr/>
        </p:nvSpPr>
        <p:spPr>
          <a:xfrm>
            <a:off x="1994368" y="3761467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6" name="标题 1"/>
          <p:cNvSpPr txBox="true"/>
          <p:nvPr/>
        </p:nvSpPr>
        <p:spPr>
          <a:xfrm>
            <a:off x="3059479" y="3915146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数据管理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7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区水务局职责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9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0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2355272" y="3031024"/>
            <a:ext cx="2532380" cy="183053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乡镇街道负责属地内关停机井的日常巡查，及时发现并上报问题。
开展群众宣教活动，提高公众对地下水保护的意识，营造良好的管理氛围。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4" name="标题 1"/>
          <p:cNvSpPr txBox="true"/>
          <p:nvPr/>
        </p:nvSpPr>
        <p:spPr>
          <a:xfrm>
            <a:off x="2355400" y="2487015"/>
            <a:ext cx="2534856" cy="47456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5" name="标题 1"/>
          <p:cNvSpPr txBox="true"/>
          <p:nvPr/>
        </p:nvSpPr>
        <p:spPr>
          <a:xfrm>
            <a:off x="2216504" y="2487015"/>
            <a:ext cx="2534856" cy="474562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6" name="标题 1"/>
          <p:cNvSpPr txBox="true"/>
          <p:nvPr/>
        </p:nvSpPr>
        <p:spPr>
          <a:xfrm>
            <a:off x="2372053" y="2352997"/>
            <a:ext cx="3349625" cy="65075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属地管理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7" name="标题 1"/>
          <p:cNvSpPr txBox="true"/>
          <p:nvPr/>
        </p:nvSpPr>
        <p:spPr>
          <a:xfrm>
            <a:off x="2068502" y="2475439"/>
            <a:ext cx="77473" cy="48613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8" name="标题 1"/>
          <p:cNvSpPr txBox="true"/>
          <p:nvPr/>
        </p:nvSpPr>
        <p:spPr>
          <a:xfrm>
            <a:off x="2383306" y="4206241"/>
            <a:ext cx="2504345" cy="1028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5400" b="1">
                <a:ln w="12700">
                  <a:noFill/>
                </a:ln>
                <a:solidFill>
                  <a:srgbClr val="24547D">
                    <a:alpha val="27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en-US" altLang="zh-CN" sz="5400" b="1">
              <a:ln w="12700">
                <a:noFill/>
              </a:ln>
              <a:solidFill>
                <a:srgbClr val="24547D">
                  <a:alpha val="27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9" name="标题 1"/>
          <p:cNvSpPr txBox="true"/>
          <p:nvPr/>
        </p:nvSpPr>
        <p:spPr>
          <a:xfrm>
            <a:off x="6744392" y="3031024"/>
            <a:ext cx="2532380" cy="183053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对巡查中发现的问题及时处理，确保关停机井处于有效监管之下。
通过属地管理，将问题解决在萌芽状态，防止违法行为发生。</a:t>
            </a:r>
            <a:endParaRPr kumimoji="1" lang="en-US" altLang="zh-CN" sz="1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0" name="标题 1"/>
          <p:cNvSpPr txBox="true"/>
          <p:nvPr/>
        </p:nvSpPr>
        <p:spPr>
          <a:xfrm>
            <a:off x="6744520" y="2487015"/>
            <a:ext cx="2534856" cy="474562"/>
          </a:xfrm>
          <a:prstGeom prst="round1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1" name="标题 1"/>
          <p:cNvSpPr txBox="true"/>
          <p:nvPr/>
        </p:nvSpPr>
        <p:spPr>
          <a:xfrm>
            <a:off x="6605624" y="2487015"/>
            <a:ext cx="2534856" cy="474562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2" name="标题 1"/>
          <p:cNvSpPr txBox="true"/>
          <p:nvPr/>
        </p:nvSpPr>
        <p:spPr>
          <a:xfrm>
            <a:off x="6761173" y="2352997"/>
            <a:ext cx="3349625" cy="65075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问题处理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3" name="标题 1"/>
          <p:cNvSpPr txBox="true"/>
          <p:nvPr/>
        </p:nvSpPr>
        <p:spPr>
          <a:xfrm>
            <a:off x="6457622" y="2475439"/>
            <a:ext cx="77473" cy="486137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4" name="标题 1"/>
          <p:cNvSpPr txBox="true"/>
          <p:nvPr/>
        </p:nvSpPr>
        <p:spPr>
          <a:xfrm>
            <a:off x="6772426" y="4206241"/>
            <a:ext cx="2504345" cy="10287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5400" b="1">
                <a:ln w="12700">
                  <a:noFill/>
                </a:ln>
                <a:solidFill>
                  <a:srgbClr val="97B3CA">
                    <a:alpha val="27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en-US" altLang="zh-CN" sz="5400" b="1">
              <a:ln w="12700">
                <a:noFill/>
              </a:ln>
              <a:solidFill>
                <a:srgbClr val="97B3CA">
                  <a:alpha val="27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5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乡镇街道职责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17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18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true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3" name="标题 1"/>
          <p:cNvSpPr txBox="true"/>
          <p:nvPr/>
        </p:nvSpPr>
        <p:spPr>
          <a:xfrm>
            <a:off x="660400" y="5461435"/>
            <a:ext cx="108585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4" name="标题 1"/>
          <p:cNvSpPr txBox="true"/>
          <p:nvPr/>
        </p:nvSpPr>
        <p:spPr>
          <a:xfrm>
            <a:off x="1327922" y="1532964"/>
            <a:ext cx="965200" cy="676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44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en-US" altLang="zh-CN" sz="44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5" name="标题 1"/>
          <p:cNvSpPr txBox="true"/>
          <p:nvPr/>
        </p:nvSpPr>
        <p:spPr>
          <a:xfrm>
            <a:off x="1330203" y="1967946"/>
            <a:ext cx="4320000" cy="306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cxnSp>
        <p:nvCxnSpPr>
          <p:cNvPr id="6" name="标题 1"/>
          <p:cNvCxnSpPr/>
          <p:nvPr/>
        </p:nvCxnSpPr>
        <p:spPr>
          <a:xfrm>
            <a:off x="1330203" y="1967946"/>
            <a:ext cx="4320000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7" name="标题 1"/>
          <p:cNvSpPr txBox="true"/>
          <p:nvPr/>
        </p:nvSpPr>
        <p:spPr>
          <a:xfrm>
            <a:off x="1582202" y="2210335"/>
            <a:ext cx="3816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跨部门协作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8" name="标题 1"/>
          <p:cNvSpPr txBox="true"/>
          <p:nvPr/>
        </p:nvSpPr>
        <p:spPr>
          <a:xfrm>
            <a:off x="1582202" y="2821893"/>
            <a:ext cx="3816000" cy="19313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环保、自然资源部门协同水务局开展监管工作，形成监管合力。
定期开展联合执法行动，严厉打击非法取水行为，维护地下水保护秩序。</a:t>
            </a:r>
            <a:endParaRPr kumimoji="1" lang="en-US" altLang="zh-CN" sz="1400" b="1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9" name="标题 1"/>
          <p:cNvSpPr txBox="true"/>
          <p:nvPr/>
        </p:nvSpPr>
        <p:spPr>
          <a:xfrm>
            <a:off x="6526817" y="1532964"/>
            <a:ext cx="965200" cy="676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4400" b="1">
                <a:ln w="12700">
                  <a:noFill/>
                </a:ln>
                <a:solidFill>
                  <a:srgbClr val="24547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en-US" altLang="zh-CN" sz="4400" b="1">
              <a:ln w="12700">
                <a:noFill/>
              </a:ln>
              <a:solidFill>
                <a:srgbClr val="24547D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0" name="标题 1"/>
          <p:cNvSpPr txBox="true"/>
          <p:nvPr/>
        </p:nvSpPr>
        <p:spPr>
          <a:xfrm>
            <a:off x="6531377" y="1967946"/>
            <a:ext cx="4320000" cy="306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cxnSp>
        <p:nvCxnSpPr>
          <p:cNvPr id="11" name="标题 1"/>
          <p:cNvCxnSpPr/>
          <p:nvPr/>
        </p:nvCxnSpPr>
        <p:spPr>
          <a:xfrm>
            <a:off x="6531377" y="1967946"/>
            <a:ext cx="4320000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12" name="标题 1"/>
          <p:cNvSpPr txBox="true"/>
          <p:nvPr/>
        </p:nvSpPr>
        <p:spPr>
          <a:xfrm>
            <a:off x="6783377" y="2188118"/>
            <a:ext cx="3816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信息共享</a:t>
            </a:r>
            <a:endParaRPr kumimoji="1" lang="en-US" altLang="zh-CN" sz="16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sp>
        <p:nvSpPr>
          <p:cNvPr id="13" name="标题 1"/>
          <p:cNvSpPr txBox="true"/>
          <p:nvPr/>
        </p:nvSpPr>
        <p:spPr>
          <a:xfrm>
            <a:off x="6783377" y="2805316"/>
            <a:ext cx="3816000" cy="19313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建立信息共享机制，及时互通关停机井监管信息，提高协同监管效率。
通过跨部门协作，实现优势互补，提升监管效能。</a:t>
            </a:r>
            <a:endParaRPr kumimoji="1" lang="en-US" altLang="zh-CN" sz="1400" b="1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Source Han Sans"/>
              <a:ea typeface="Source Han Sans"/>
              <a:cs typeface="Source Han Sans"/>
            </a:endParaRPr>
          </a:p>
        </p:txBody>
      </p:sp>
      <p:sp>
        <p:nvSpPr>
          <p:cNvPr id="14" name="标题 1"/>
          <p:cNvSpPr txBox="true"/>
          <p:nvPr/>
        </p:nvSpPr>
        <p:spPr>
          <a:xfrm>
            <a:off x="3220203" y="5191435"/>
            <a:ext cx="540000" cy="540000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5" name="标题 1"/>
          <p:cNvSpPr txBox="true"/>
          <p:nvPr/>
        </p:nvSpPr>
        <p:spPr>
          <a:xfrm>
            <a:off x="8421377" y="5191435"/>
            <a:ext cx="540000" cy="540000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6" name="标题 1"/>
          <p:cNvSpPr txBox="true"/>
          <p:nvPr/>
        </p:nvSpPr>
        <p:spPr>
          <a:xfrm>
            <a:off x="3328203" y="5299435"/>
            <a:ext cx="324000" cy="324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7" name="标题 1"/>
          <p:cNvSpPr txBox="true"/>
          <p:nvPr/>
        </p:nvSpPr>
        <p:spPr>
          <a:xfrm>
            <a:off x="8541825" y="5299435"/>
            <a:ext cx="299104" cy="32400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 b="1"/>
          </a:p>
        </p:txBody>
      </p:sp>
      <p:sp>
        <p:nvSpPr>
          <p:cNvPr id="18" name="标题 1"/>
          <p:cNvSpPr txBox="true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环保/自然资源协同监管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6306" y="376135"/>
            <a:ext cx="484094" cy="470981"/>
            <a:chOff x="176306" y="376135"/>
            <a:chExt cx="484094" cy="470981"/>
          </a:xfrm>
        </p:grpSpPr>
        <p:sp>
          <p:nvSpPr>
            <p:cNvPr id="20" name="标题 1"/>
            <p:cNvSpPr txBox="true"/>
            <p:nvPr/>
          </p:nvSpPr>
          <p:spPr>
            <a:xfrm>
              <a:off x="176306" y="473900"/>
              <a:ext cx="373217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  <p:sp>
          <p:nvSpPr>
            <p:cNvPr id="21" name="标题 1"/>
            <p:cNvSpPr txBox="true"/>
            <p:nvPr/>
          </p:nvSpPr>
          <p:spPr>
            <a:xfrm>
              <a:off x="409081" y="376135"/>
              <a:ext cx="251319" cy="251319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 b="1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547D"/>
      </a:accent1>
      <a:accent2>
        <a:srgbClr val="97B3CA"/>
      </a:accent2>
      <a:accent3>
        <a:srgbClr val="0B2634"/>
      </a:accent3>
      <a:accent4>
        <a:srgbClr val="3F3F3F"/>
      </a:accent4>
      <a:accent5>
        <a:srgbClr val="3F3F3F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2275</Words>
  <Application>WPS 演示</Application>
  <PresentationFormat/>
  <Paragraphs>224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OPPOSans H</vt:lpstr>
      <vt:lpstr>仿宋</vt:lpstr>
      <vt:lpstr>OPPOSans R</vt:lpstr>
      <vt:lpstr>Source Han Sans</vt:lpstr>
      <vt:lpstr>Alibaba Sans Medium</vt:lpstr>
      <vt:lpstr>Source Han Sans CN Bold</vt:lpstr>
      <vt:lpstr>OPPOSans B</vt:lpstr>
      <vt:lpstr>等线</vt:lpstr>
      <vt:lpstr>微软雅黑</vt:lpstr>
      <vt:lpstr>黑体</vt:lpstr>
      <vt:lpstr>宋体</vt:lpstr>
      <vt:lpstr>Arial Unicode MS</vt:lpstr>
      <vt:lpstr>Calibri</vt:lpstr>
      <vt:lpstr>DejaVu Sans</vt:lpstr>
      <vt:lpstr>方正书宋_GBK</vt:lpstr>
      <vt:lpstr>Nimbus Roman No9 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guyuan</cp:lastModifiedBy>
  <cp:revision>2</cp:revision>
  <dcterms:created xsi:type="dcterms:W3CDTF">2025-05-26T08:43:31Z</dcterms:created>
  <dcterms:modified xsi:type="dcterms:W3CDTF">2025-05-26T08:43:31Z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2052-11.8.2.10337</vt:lpwstr>
  </property>
</Properties>
</file>